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6"/>
  </p:notesMasterIdLst>
  <p:handoutMasterIdLst>
    <p:handoutMasterId r:id="rId47"/>
  </p:handoutMasterIdLst>
  <p:sldIdLst>
    <p:sldId id="257" r:id="rId2"/>
    <p:sldId id="303" r:id="rId3"/>
    <p:sldId id="258" r:id="rId4"/>
    <p:sldId id="286" r:id="rId5"/>
    <p:sldId id="348" r:id="rId6"/>
    <p:sldId id="357" r:id="rId7"/>
    <p:sldId id="352" r:id="rId8"/>
    <p:sldId id="346" r:id="rId9"/>
    <p:sldId id="284" r:id="rId10"/>
    <p:sldId id="260" r:id="rId11"/>
    <p:sldId id="285" r:id="rId12"/>
    <p:sldId id="269" r:id="rId13"/>
    <p:sldId id="263" r:id="rId14"/>
    <p:sldId id="292" r:id="rId15"/>
    <p:sldId id="265" r:id="rId16"/>
    <p:sldId id="311" r:id="rId17"/>
    <p:sldId id="354" r:id="rId18"/>
    <p:sldId id="288" r:id="rId19"/>
    <p:sldId id="314" r:id="rId20"/>
    <p:sldId id="358" r:id="rId21"/>
    <p:sldId id="287" r:id="rId22"/>
    <p:sldId id="271" r:id="rId23"/>
    <p:sldId id="349" r:id="rId24"/>
    <p:sldId id="353" r:id="rId25"/>
    <p:sldId id="266" r:id="rId26"/>
    <p:sldId id="351" r:id="rId27"/>
    <p:sldId id="274" r:id="rId28"/>
    <p:sldId id="322" r:id="rId29"/>
    <p:sldId id="272" r:id="rId30"/>
    <p:sldId id="273" r:id="rId31"/>
    <p:sldId id="276" r:id="rId32"/>
    <p:sldId id="277" r:id="rId33"/>
    <p:sldId id="279" r:id="rId34"/>
    <p:sldId id="329" r:id="rId35"/>
    <p:sldId id="350" r:id="rId36"/>
    <p:sldId id="281" r:id="rId37"/>
    <p:sldId id="320" r:id="rId38"/>
    <p:sldId id="355" r:id="rId39"/>
    <p:sldId id="338" r:id="rId40"/>
    <p:sldId id="330" r:id="rId41"/>
    <p:sldId id="340" r:id="rId42"/>
    <p:sldId id="341" r:id="rId43"/>
    <p:sldId id="342" r:id="rId44"/>
    <p:sldId id="343"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6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6" autoAdjust="0"/>
    <p:restoredTop sz="94660"/>
  </p:normalViewPr>
  <p:slideViewPr>
    <p:cSldViewPr snapToGrid="0">
      <p:cViewPr varScale="1">
        <p:scale>
          <a:sx n="105" d="100"/>
          <a:sy n="105" d="100"/>
        </p:scale>
        <p:origin x="167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FBA606-99B8-A648-9DA4-681EA38239CD}" type="datetimeFigureOut">
              <a:rPr lang="en-US" smtClean="0"/>
              <a:pPr/>
              <a:t>6/7/2020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A26C1-14DA-7040-BC42-27660127BE3B}" type="slidenum">
              <a:rPr lang="en-US" smtClean="0"/>
              <a:pPr/>
              <a:t>‹#›</a:t>
            </a:fld>
            <a:endParaRPr lang="en-US"/>
          </a:p>
        </p:txBody>
      </p:sp>
    </p:spTree>
    <p:extLst>
      <p:ext uri="{BB962C8B-B14F-4D97-AF65-F5344CB8AC3E}">
        <p14:creationId xmlns:p14="http://schemas.microsoft.com/office/powerpoint/2010/main" val="12227350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E787C9-6C5D-9346-BEE2-B2D8A8184835}" type="datetimeFigureOut">
              <a:rPr lang="en-US" smtClean="0"/>
              <a:pPr/>
              <a:t>6/7/2020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5126F4-A127-C949-940F-931470ACB283}" type="slidenum">
              <a:rPr lang="en-US" smtClean="0"/>
              <a:pPr/>
              <a:t>‹#›</a:t>
            </a:fld>
            <a:endParaRPr lang="en-US"/>
          </a:p>
        </p:txBody>
      </p:sp>
    </p:spTree>
    <p:extLst>
      <p:ext uri="{BB962C8B-B14F-4D97-AF65-F5344CB8AC3E}">
        <p14:creationId xmlns:p14="http://schemas.microsoft.com/office/powerpoint/2010/main" val="33739888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9636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665D2E-157C-0046-9650-8D21D294E9A0}" type="datetime4">
              <a:rPr lang="en-US" smtClean="0"/>
              <a:pPr/>
              <a:t>June 7,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dirty="0"/>
          </a:p>
        </p:txBody>
      </p:sp>
      <p:pic>
        <p:nvPicPr>
          <p:cNvPr id="26" name="Picture 25" descr="WHC-03.jpg">
            <a:extLst>
              <a:ext uri="{FF2B5EF4-FFF2-40B4-BE49-F238E27FC236}">
                <a16:creationId xmlns:a16="http://schemas.microsoft.com/office/drawing/2014/main" id="{665EAB06-128E-4480-8344-037F2DF36FE5}"/>
              </a:ext>
            </a:extLst>
          </p:cNvPr>
          <p:cNvPicPr>
            <a:picLocks noChangeAspect="1"/>
          </p:cNvPicPr>
          <p:nvPr userDrawn="1"/>
        </p:nvPicPr>
        <p:blipFill>
          <a:blip r:embed="rId2"/>
          <a:stretch>
            <a:fillRect/>
          </a:stretch>
        </p:blipFill>
        <p:spPr>
          <a:xfrm>
            <a:off x="2028" y="0"/>
            <a:ext cx="9139943" cy="6858000"/>
          </a:xfrm>
          <a:prstGeom prst="rect">
            <a:avLst/>
          </a:prstGeom>
        </p:spPr>
      </p:pic>
    </p:spTree>
    <p:extLst>
      <p:ext uri="{BB962C8B-B14F-4D97-AF65-F5344CB8AC3E}">
        <p14:creationId xmlns:p14="http://schemas.microsoft.com/office/powerpoint/2010/main" val="321875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5DEED-37A9-FE4F-8940-8F73E981FEEC}" type="datetime4">
              <a:rPr lang="en-US" smtClean="0"/>
              <a:pPr/>
              <a:t>June 7,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dirty="0"/>
          </a:p>
        </p:txBody>
      </p:sp>
    </p:spTree>
    <p:extLst>
      <p:ext uri="{BB962C8B-B14F-4D97-AF65-F5344CB8AC3E}">
        <p14:creationId xmlns:p14="http://schemas.microsoft.com/office/powerpoint/2010/main" val="2498388141"/>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5DEED-37A9-FE4F-8940-8F73E981FEEC}" type="datetime4">
              <a:rPr lang="en-US" smtClean="0"/>
              <a:pPr/>
              <a:t>June 7,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97989013"/>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5DEED-37A9-FE4F-8940-8F73E981FEEC}" type="datetime4">
              <a:rPr lang="en-US" smtClean="0"/>
              <a:pPr/>
              <a:t>June 7,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dirty="0"/>
          </a:p>
        </p:txBody>
      </p:sp>
    </p:spTree>
    <p:extLst>
      <p:ext uri="{BB962C8B-B14F-4D97-AF65-F5344CB8AC3E}">
        <p14:creationId xmlns:p14="http://schemas.microsoft.com/office/powerpoint/2010/main" val="2077921058"/>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5DEED-37A9-FE4F-8940-8F73E981FEEC}" type="datetime4">
              <a:rPr lang="en-US" smtClean="0"/>
              <a:pPr/>
              <a:t>June 7,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1245794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5DEED-37A9-FE4F-8940-8F73E981FEEC}" type="datetime4">
              <a:rPr lang="en-US" smtClean="0"/>
              <a:pPr/>
              <a:t>June 7,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dirty="0"/>
          </a:p>
        </p:txBody>
      </p:sp>
    </p:spTree>
    <p:extLst>
      <p:ext uri="{BB962C8B-B14F-4D97-AF65-F5344CB8AC3E}">
        <p14:creationId xmlns:p14="http://schemas.microsoft.com/office/powerpoint/2010/main" val="3683925754"/>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BB7D2-43C1-FF48-95DE-0399BE0719E1}" type="datetime4">
              <a:rPr lang="en-US" smtClean="0"/>
              <a:pPr/>
              <a:t>June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1571602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D45D9-815A-EF44-AC18-8ED49D240D44}" type="datetime4">
              <a:rPr lang="en-US" smtClean="0"/>
              <a:pPr/>
              <a:t>June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74890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EC005-3EF6-214A-95B9-829C459DABA8}" type="datetime4">
              <a:rPr lang="en-US" smtClean="0"/>
              <a:pPr/>
              <a:t>June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318559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B586B4-1ACE-EE47-B598-B85FCC858583}" type="datetime4">
              <a:rPr lang="en-US" smtClean="0"/>
              <a:pPr/>
              <a:t>June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223986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7BAA79-2240-4545-90BA-7BD3904D55E1}" type="datetime4">
              <a:rPr lang="en-US" smtClean="0"/>
              <a:pPr/>
              <a:t>June 7,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392706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6F488-A83D-0A44-A4EB-54D01E88E6AA}" type="datetime4">
              <a:rPr lang="en-US" smtClean="0"/>
              <a:pPr/>
              <a:t>June 7,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197866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A3106E-1175-5240-991F-0FAA76592ECA}" type="datetime4">
              <a:rPr lang="en-US" smtClean="0"/>
              <a:pPr/>
              <a:t>June 7,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2461609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3DAE5-30FB-8C41-8E41-BE7E3E1C1E06}" type="datetime4">
              <a:rPr lang="en-US" smtClean="0"/>
              <a:pPr/>
              <a:t>June 7,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186602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F99EC1-4F03-6F4C-A29C-9D4C79131BCA}" type="datetime4">
              <a:rPr lang="en-US" smtClean="0"/>
              <a:pPr/>
              <a:t>June 7,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26212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6BA49B-50D9-F641-B8CC-28398CF1957E}" type="datetime4">
              <a:rPr lang="en-US" smtClean="0"/>
              <a:pPr/>
              <a:t>June 7, 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B8DEE4-E1CE-D843-93C6-BCDE319A6831}" type="slidenum">
              <a:rPr lang="en-US" smtClean="0"/>
              <a:pPr/>
              <a:t>‹#›</a:t>
            </a:fld>
            <a:endParaRPr lang="en-US"/>
          </a:p>
        </p:txBody>
      </p:sp>
    </p:spTree>
    <p:extLst>
      <p:ext uri="{BB962C8B-B14F-4D97-AF65-F5344CB8AC3E}">
        <p14:creationId xmlns:p14="http://schemas.microsoft.com/office/powerpoint/2010/main" val="2651620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F5DEED-37A9-FE4F-8940-8F73E981FEEC}" type="datetime4">
              <a:rPr lang="en-US" smtClean="0"/>
              <a:pPr/>
              <a:t>June 7, 2020</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3B8DEE4-E1CE-D843-93C6-BCDE319A6831}" type="slidenum">
              <a:rPr lang="en-US" smtClean="0"/>
              <a:pPr/>
              <a:t>‹#›</a:t>
            </a:fld>
            <a:endParaRPr lang="en-US" dirty="0"/>
          </a:p>
        </p:txBody>
      </p:sp>
    </p:spTree>
    <p:extLst>
      <p:ext uri="{BB962C8B-B14F-4D97-AF65-F5344CB8AC3E}">
        <p14:creationId xmlns:p14="http://schemas.microsoft.com/office/powerpoint/2010/main" val="3989871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989E102-AA2D-44D4-ABB8-7F92932F893B}"/>
              </a:ext>
            </a:extLst>
          </p:cNvPr>
          <p:cNvSpPr>
            <a:spLocks noGrp="1"/>
          </p:cNvSpPr>
          <p:nvPr>
            <p:ph idx="1"/>
          </p:nvPr>
        </p:nvSpPr>
        <p:spPr>
          <a:xfrm>
            <a:off x="2374011" y="4160012"/>
            <a:ext cx="4395978" cy="365125"/>
          </a:xfrm>
        </p:spPr>
        <p:txBody>
          <a:bodyPr>
            <a:normAutofit/>
          </a:bodyPr>
          <a:lstStyle/>
          <a:p>
            <a:pPr marL="0" indent="0">
              <a:buNone/>
            </a:pPr>
            <a:r>
              <a:rPr lang="en-US" sz="1600" dirty="0"/>
              <a:t>Catherine Koutroumpis, BSN, RN, CWOCN</a:t>
            </a:r>
          </a:p>
        </p:txBody>
      </p:sp>
      <p:sp>
        <p:nvSpPr>
          <p:cNvPr id="5" name="Slide Number Placeholder 4"/>
          <p:cNvSpPr>
            <a:spLocks noGrp="1"/>
          </p:cNvSpPr>
          <p:nvPr>
            <p:ph type="sldNum" sz="quarter" idx="12"/>
          </p:nvPr>
        </p:nvSpPr>
        <p:spPr/>
        <p:txBody>
          <a:bodyPr/>
          <a:lstStyle/>
          <a:p>
            <a:fld id="{D3B8DEE4-E1CE-D843-93C6-BCDE319A6831}" type="slidenum">
              <a:rPr lang="en-US" smtClean="0"/>
              <a:pPr/>
              <a:t>1</a:t>
            </a:fld>
            <a:endParaRPr lang="en-US"/>
          </a:p>
        </p:txBody>
      </p:sp>
      <p:sp>
        <p:nvSpPr>
          <p:cNvPr id="8" name="Title 1">
            <a:extLst>
              <a:ext uri="{FF2B5EF4-FFF2-40B4-BE49-F238E27FC236}">
                <a16:creationId xmlns:a16="http://schemas.microsoft.com/office/drawing/2014/main" id="{D55672BD-6397-4CF3-A310-9D93EE3906C6}"/>
              </a:ext>
            </a:extLst>
          </p:cNvPr>
          <p:cNvSpPr txBox="1">
            <a:spLocks/>
          </p:cNvSpPr>
          <p:nvPr/>
        </p:nvSpPr>
        <p:spPr>
          <a:xfrm>
            <a:off x="873252" y="2539261"/>
            <a:ext cx="7397496" cy="1313797"/>
          </a:xfrm>
          <a:prstGeom prst="rect">
            <a:avLst/>
          </a:prstGeom>
          <a:solidFill>
            <a:schemeClr val="accent2">
              <a:lumMod val="20000"/>
              <a:lumOff val="8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dirty="0"/>
              <a:t>Basics of Negative Pressure Wound Therapy (NPWT)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806" y="507492"/>
            <a:ext cx="8229600" cy="1143000"/>
          </a:xfrm>
        </p:spPr>
        <p:txBody>
          <a:bodyPr>
            <a:normAutofit fontScale="90000"/>
          </a:bodyPr>
          <a:lstStyle/>
          <a:p>
            <a:br>
              <a:rPr lang="en-US" dirty="0"/>
            </a:br>
            <a:r>
              <a:rPr lang="en-US" dirty="0"/>
              <a:t>Contraindications – Do not use it.</a:t>
            </a:r>
          </a:p>
        </p:txBody>
      </p:sp>
      <p:sp>
        <p:nvSpPr>
          <p:cNvPr id="3" name="Content Placeholder 2"/>
          <p:cNvSpPr>
            <a:spLocks noGrp="1"/>
          </p:cNvSpPr>
          <p:nvPr>
            <p:ph idx="1"/>
          </p:nvPr>
        </p:nvSpPr>
        <p:spPr>
          <a:xfrm>
            <a:off x="685800" y="1728216"/>
            <a:ext cx="7772400" cy="4050792"/>
          </a:xfrm>
        </p:spPr>
        <p:txBody>
          <a:bodyPr>
            <a:normAutofit/>
          </a:bodyPr>
          <a:lstStyle/>
          <a:p>
            <a:pPr marL="914400" indent="-571500"/>
            <a:endParaRPr lang="en-US" dirty="0"/>
          </a:p>
          <a:p>
            <a:pPr marL="914400" indent="-571500"/>
            <a:r>
              <a:rPr lang="en-US" dirty="0"/>
              <a:t>Untreated osteomyelitis</a:t>
            </a:r>
          </a:p>
          <a:p>
            <a:pPr marL="914400" indent="-571500"/>
            <a:r>
              <a:rPr lang="en-US" dirty="0"/>
              <a:t>Malignancy in the wound</a:t>
            </a:r>
          </a:p>
          <a:p>
            <a:pPr marL="914400" indent="-571500"/>
            <a:r>
              <a:rPr lang="en-US" dirty="0"/>
              <a:t>Active bleeding or very bloody wounds</a:t>
            </a:r>
          </a:p>
          <a:p>
            <a:endParaRPr lang="en-US" dirty="0"/>
          </a:p>
        </p:txBody>
      </p:sp>
      <p:sp>
        <p:nvSpPr>
          <p:cNvPr id="5" name="Slide Number Placeholder 4"/>
          <p:cNvSpPr>
            <a:spLocks noGrp="1"/>
          </p:cNvSpPr>
          <p:nvPr>
            <p:ph type="sldNum" sz="quarter" idx="12"/>
          </p:nvPr>
        </p:nvSpPr>
        <p:spPr/>
        <p:txBody>
          <a:bodyPr/>
          <a:lstStyle/>
          <a:p>
            <a:fld id="{D3B8DEE4-E1CE-D843-93C6-BCDE319A6831}"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45946" y="-209057"/>
            <a:ext cx="8229600" cy="1482725"/>
          </a:xfrm>
        </p:spPr>
        <p:txBody>
          <a:bodyPr>
            <a:normAutofit/>
          </a:bodyPr>
          <a:lstStyle/>
          <a:p>
            <a:br>
              <a:rPr lang="en-US" dirty="0"/>
            </a:br>
            <a:r>
              <a:rPr lang="en-US" dirty="0"/>
              <a:t>Precautions </a:t>
            </a:r>
          </a:p>
        </p:txBody>
      </p:sp>
      <p:sp>
        <p:nvSpPr>
          <p:cNvPr id="3" name="Content Placeholder 2"/>
          <p:cNvSpPr>
            <a:spLocks noGrp="1"/>
          </p:cNvSpPr>
          <p:nvPr>
            <p:ph idx="1"/>
          </p:nvPr>
        </p:nvSpPr>
        <p:spPr>
          <a:xfrm>
            <a:off x="473665" y="1163867"/>
            <a:ext cx="7287012" cy="4050792"/>
          </a:xfrm>
        </p:spPr>
        <p:txBody>
          <a:bodyPr>
            <a:normAutofit/>
          </a:bodyPr>
          <a:lstStyle/>
          <a:p>
            <a:pPr marL="0" indent="0">
              <a:buNone/>
            </a:pPr>
            <a:r>
              <a:rPr lang="en-US" dirty="0"/>
              <a:t>It is alright to use NPWT in the following circumstances, but these patients and their wounds would call for more cautious monitoring if NPWT were put into place:</a:t>
            </a:r>
          </a:p>
          <a:p>
            <a:pPr marL="914400" lvl="0" indent="-571500"/>
            <a:r>
              <a:rPr lang="en-US" dirty="0"/>
              <a:t>Necrotic tissue (slough or eschar) in the wound bed</a:t>
            </a:r>
          </a:p>
          <a:p>
            <a:pPr marL="914400" lvl="0" indent="-571500"/>
            <a:r>
              <a:rPr lang="en-US" dirty="0"/>
              <a:t>Patient is receiving anticoagulant therapy or has abnormal hematology lab values</a:t>
            </a:r>
          </a:p>
          <a:p>
            <a:pPr marL="914400" lvl="0" indent="-571500"/>
            <a:r>
              <a:rPr lang="en-US" dirty="0"/>
              <a:t>Fistulas</a:t>
            </a:r>
          </a:p>
          <a:p>
            <a:pPr marL="914400" lvl="0" indent="-571500"/>
            <a:r>
              <a:rPr lang="en-US" dirty="0"/>
              <a:t>Blood vessels, organs, or bowel are visible</a:t>
            </a:r>
          </a:p>
        </p:txBody>
      </p:sp>
      <p:sp>
        <p:nvSpPr>
          <p:cNvPr id="5" name="Slide Number Placeholder 4"/>
          <p:cNvSpPr>
            <a:spLocks noGrp="1"/>
          </p:cNvSpPr>
          <p:nvPr>
            <p:ph type="sldNum" sz="quarter" idx="12"/>
          </p:nvPr>
        </p:nvSpPr>
        <p:spPr/>
        <p:txBody>
          <a:bodyPr/>
          <a:lstStyle/>
          <a:p>
            <a:fld id="{D3B8DEE4-E1CE-D843-93C6-BCDE319A6831}" type="slidenum">
              <a:rPr lang="en-US" smtClean="0"/>
              <a:pPr/>
              <a:t>11</a:t>
            </a:fld>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68" t="10940" r="16324" b="16752"/>
          <a:stretch/>
        </p:blipFill>
        <p:spPr>
          <a:xfrm rot="16200000">
            <a:off x="5221112" y="4048018"/>
            <a:ext cx="2539565" cy="253956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154" t="14341" r="8974" b="5618"/>
          <a:stretch/>
        </p:blipFill>
        <p:spPr>
          <a:xfrm>
            <a:off x="2011219" y="4292697"/>
            <a:ext cx="2731780" cy="1931228"/>
          </a:xfrm>
          <a:prstGeom prst="rect">
            <a:avLst/>
          </a:prstGeom>
        </p:spPr>
      </p:pic>
    </p:spTree>
    <p:extLst>
      <p:ext uri="{BB962C8B-B14F-4D97-AF65-F5344CB8AC3E}">
        <p14:creationId xmlns:p14="http://schemas.microsoft.com/office/powerpoint/2010/main" val="25825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and Monitoring</a:t>
            </a:r>
          </a:p>
        </p:txBody>
      </p:sp>
      <p:sp>
        <p:nvSpPr>
          <p:cNvPr id="3" name="Content Placeholder 2"/>
          <p:cNvSpPr>
            <a:spLocks noGrp="1"/>
          </p:cNvSpPr>
          <p:nvPr>
            <p:ph idx="1"/>
          </p:nvPr>
        </p:nvSpPr>
        <p:spPr>
          <a:xfrm>
            <a:off x="673606" y="1666815"/>
            <a:ext cx="7171945" cy="2447986"/>
          </a:xfrm>
        </p:spPr>
        <p:txBody>
          <a:bodyPr>
            <a:normAutofit/>
          </a:bodyPr>
          <a:lstStyle/>
          <a:p>
            <a:pPr marL="0" indent="0">
              <a:lnSpc>
                <a:spcPct val="90000"/>
              </a:lnSpc>
              <a:buNone/>
            </a:pPr>
            <a:r>
              <a:rPr lang="en-US" dirty="0"/>
              <a:t>So we have decided our patient would benefit from NPWT and a dressing has been placed.  How do we know healing is occurring?</a:t>
            </a:r>
          </a:p>
          <a:p>
            <a:pPr marL="0" indent="0">
              <a:lnSpc>
                <a:spcPct val="90000"/>
              </a:lnSpc>
              <a:buNone/>
            </a:pPr>
            <a:endParaRPr lang="en-US" dirty="0"/>
          </a:p>
          <a:p>
            <a:pPr lvl="1">
              <a:lnSpc>
                <a:spcPct val="90000"/>
              </a:lnSpc>
              <a:buFont typeface="Wingdings" panose="05000000000000000000" pitchFamily="2" charset="2"/>
              <a:buChar char="§"/>
            </a:pPr>
            <a:r>
              <a:rPr lang="en-US" sz="1800" dirty="0"/>
              <a:t>Formation of granulation tissue</a:t>
            </a:r>
          </a:p>
          <a:p>
            <a:pPr lvl="1">
              <a:lnSpc>
                <a:spcPct val="90000"/>
              </a:lnSpc>
              <a:buFont typeface="Wingdings" panose="05000000000000000000" pitchFamily="2" charset="2"/>
              <a:buChar char="§"/>
            </a:pPr>
            <a:r>
              <a:rPr lang="en-US" sz="1800" dirty="0"/>
              <a:t>D</a:t>
            </a:r>
            <a:r>
              <a:rPr lang="en-US" sz="1800" dirty="0">
                <a:sym typeface="Wingdings 3" pitchFamily="18" charset="2"/>
              </a:rPr>
              <a:t>ecrease in wound drainage</a:t>
            </a:r>
          </a:p>
          <a:p>
            <a:pPr lvl="1">
              <a:lnSpc>
                <a:spcPct val="90000"/>
              </a:lnSpc>
              <a:buFont typeface="Wingdings" panose="05000000000000000000" pitchFamily="2" charset="2"/>
              <a:buChar char="§"/>
            </a:pPr>
            <a:r>
              <a:rPr lang="en-US" sz="1800" dirty="0">
                <a:sym typeface="Wingdings 3" pitchFamily="18" charset="2"/>
              </a:rPr>
              <a:t>Reduction in wound dimensions</a:t>
            </a:r>
          </a:p>
        </p:txBody>
      </p:sp>
      <p:sp>
        <p:nvSpPr>
          <p:cNvPr id="5" name="Slide Number Placeholder 4"/>
          <p:cNvSpPr>
            <a:spLocks noGrp="1"/>
          </p:cNvSpPr>
          <p:nvPr>
            <p:ph type="sldNum" sz="quarter" idx="12"/>
          </p:nvPr>
        </p:nvSpPr>
        <p:spPr/>
        <p:txBody>
          <a:bodyPr/>
          <a:lstStyle/>
          <a:p>
            <a:fld id="{D3B8DEE4-E1CE-D843-93C6-BCDE319A6831}" type="slidenum">
              <a:rPr lang="en-US" smtClean="0"/>
              <a:pPr/>
              <a:t>12</a:t>
            </a:fld>
            <a:endParaRPr lang="en-US"/>
          </a:p>
        </p:txBody>
      </p:sp>
    </p:spTree>
    <p:extLst>
      <p:ext uri="{BB962C8B-B14F-4D97-AF65-F5344CB8AC3E}">
        <p14:creationId xmlns:p14="http://schemas.microsoft.com/office/powerpoint/2010/main" val="2663056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Termination of VAC therapy</a:t>
            </a:r>
          </a:p>
        </p:txBody>
      </p:sp>
      <p:sp>
        <p:nvSpPr>
          <p:cNvPr id="3" name="Content Placeholder 2"/>
          <p:cNvSpPr>
            <a:spLocks noGrp="1"/>
          </p:cNvSpPr>
          <p:nvPr>
            <p:ph idx="1"/>
          </p:nvPr>
        </p:nvSpPr>
        <p:spPr>
          <a:xfrm>
            <a:off x="609599" y="1488613"/>
            <a:ext cx="6998209" cy="3880773"/>
          </a:xfrm>
        </p:spPr>
        <p:txBody>
          <a:bodyPr>
            <a:normAutofit lnSpcReduction="10000"/>
          </a:bodyPr>
          <a:lstStyle/>
          <a:p>
            <a:pPr marL="114300" indent="0">
              <a:buNone/>
            </a:pPr>
            <a:r>
              <a:rPr lang="en-US" dirty="0"/>
              <a:t>When would the situation call for discontinuing NPWT?</a:t>
            </a:r>
          </a:p>
          <a:p>
            <a:pPr marL="914400" indent="-457200"/>
            <a:endParaRPr lang="en-US" dirty="0"/>
          </a:p>
          <a:p>
            <a:pPr marL="914400" indent="-457200"/>
            <a:r>
              <a:rPr lang="en-US" dirty="0"/>
              <a:t>Wound base is looking nicely granulated, depth is 0.5 cm or less and it is time to allow regeneration of epidermis. </a:t>
            </a:r>
          </a:p>
          <a:p>
            <a:pPr marL="914400" indent="-457200"/>
            <a:endParaRPr lang="en-US" dirty="0"/>
          </a:p>
          <a:p>
            <a:pPr marL="914400" indent="-457200"/>
            <a:r>
              <a:rPr lang="en-US" dirty="0"/>
              <a:t>Pain associated with the VAC is too much for the patient to manage despite therapeutic interventions, analgesics, and/or turning the NPWT suction pressure down.</a:t>
            </a:r>
          </a:p>
          <a:p>
            <a:pPr marL="914400" indent="-457200"/>
            <a:endParaRPr lang="en-US" dirty="0"/>
          </a:p>
          <a:p>
            <a:pPr marL="914400" indent="-457200"/>
            <a:r>
              <a:rPr lang="en-US" dirty="0"/>
              <a:t>If a wound is deteriorating or stagnant after 2-3 changes, we may stop and reassess any possible barriers to healing.</a:t>
            </a:r>
          </a:p>
        </p:txBody>
      </p:sp>
      <p:sp>
        <p:nvSpPr>
          <p:cNvPr id="5" name="Slide Number Placeholder 4"/>
          <p:cNvSpPr>
            <a:spLocks noGrp="1"/>
          </p:cNvSpPr>
          <p:nvPr>
            <p:ph type="sldNum" sz="quarter" idx="12"/>
          </p:nvPr>
        </p:nvSpPr>
        <p:spPr/>
        <p:txBody>
          <a:bodyPr/>
          <a:lstStyle/>
          <a:p>
            <a:fld id="{D3B8DEE4-E1CE-D843-93C6-BCDE319A6831}"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6" y="1090246"/>
            <a:ext cx="6347713" cy="1320800"/>
          </a:xfrm>
        </p:spPr>
        <p:txBody>
          <a:bodyPr/>
          <a:lstStyle/>
          <a:p>
            <a:r>
              <a:rPr lang="en-US" dirty="0"/>
              <a:t>Termination of VAC therapy</a:t>
            </a:r>
          </a:p>
        </p:txBody>
      </p:sp>
      <p:sp>
        <p:nvSpPr>
          <p:cNvPr id="3" name="Content Placeholder 2"/>
          <p:cNvSpPr>
            <a:spLocks noGrp="1"/>
          </p:cNvSpPr>
          <p:nvPr>
            <p:ph idx="1"/>
          </p:nvPr>
        </p:nvSpPr>
        <p:spPr>
          <a:xfrm>
            <a:off x="750275" y="2229757"/>
            <a:ext cx="6347714" cy="1606738"/>
          </a:xfrm>
        </p:spPr>
        <p:txBody>
          <a:bodyPr>
            <a:normAutofit/>
          </a:bodyPr>
          <a:lstStyle/>
          <a:p>
            <a:pPr marL="114300" indent="0">
              <a:buNone/>
            </a:pPr>
            <a:r>
              <a:rPr lang="en-US" dirty="0"/>
              <a:t>The VAC is stopped, so now what?</a:t>
            </a:r>
          </a:p>
          <a:p>
            <a:pPr marL="914400" indent="-457200"/>
            <a:r>
              <a:rPr lang="en-US" dirty="0"/>
              <a:t>Change to conventional dressings</a:t>
            </a:r>
          </a:p>
          <a:p>
            <a:pPr marL="914400" indent="-457200"/>
            <a:r>
              <a:rPr lang="en-US" dirty="0"/>
              <a:t>Possible skin graft or flap surgery</a:t>
            </a:r>
          </a:p>
          <a:p>
            <a:pPr>
              <a:buNone/>
            </a:pPr>
            <a:endParaRPr lang="en-US" dirty="0"/>
          </a:p>
          <a:p>
            <a:endParaRPr lang="en-US" dirty="0"/>
          </a:p>
        </p:txBody>
      </p:sp>
      <p:sp>
        <p:nvSpPr>
          <p:cNvPr id="5" name="Slide Number Placeholder 4"/>
          <p:cNvSpPr>
            <a:spLocks noGrp="1"/>
          </p:cNvSpPr>
          <p:nvPr>
            <p:ph type="sldNum" sz="quarter" idx="12"/>
          </p:nvPr>
        </p:nvSpPr>
        <p:spPr/>
        <p:txBody>
          <a:bodyPr/>
          <a:lstStyle/>
          <a:p>
            <a:fld id="{D3B8DEE4-E1CE-D843-93C6-BCDE319A6831}" type="slidenum">
              <a:rPr lang="en-US" smtClean="0"/>
              <a:pPr/>
              <a:t>14</a:t>
            </a:fld>
            <a:endParaRPr lang="en-US"/>
          </a:p>
        </p:txBody>
      </p:sp>
    </p:spTree>
    <p:extLst>
      <p:ext uri="{BB962C8B-B14F-4D97-AF65-F5344CB8AC3E}">
        <p14:creationId xmlns:p14="http://schemas.microsoft.com/office/powerpoint/2010/main" val="296197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895" y="170688"/>
            <a:ext cx="6347713" cy="1320800"/>
          </a:xfrm>
        </p:spPr>
        <p:txBody>
          <a:bodyPr/>
          <a:lstStyle/>
          <a:p>
            <a:br>
              <a:rPr lang="en-US" dirty="0"/>
            </a:br>
            <a:r>
              <a:rPr lang="en-US" dirty="0"/>
              <a:t>The Role of a Unit Nurse</a:t>
            </a:r>
          </a:p>
        </p:txBody>
      </p:sp>
      <p:sp>
        <p:nvSpPr>
          <p:cNvPr id="3" name="Content Placeholder 2"/>
          <p:cNvSpPr>
            <a:spLocks noGrp="1"/>
          </p:cNvSpPr>
          <p:nvPr>
            <p:ph idx="1"/>
          </p:nvPr>
        </p:nvSpPr>
        <p:spPr>
          <a:xfrm>
            <a:off x="691895" y="1721678"/>
            <a:ext cx="6347714" cy="3880773"/>
          </a:xfrm>
        </p:spPr>
        <p:txBody>
          <a:bodyPr>
            <a:normAutofit/>
          </a:bodyPr>
          <a:lstStyle/>
          <a:p>
            <a:pPr marL="0" indent="0">
              <a:buNone/>
            </a:pPr>
            <a:r>
              <a:rPr lang="en-US" dirty="0"/>
              <a:t>At the beginning of each shift</a:t>
            </a:r>
          </a:p>
          <a:p>
            <a:pPr marL="914400" indent="-571500">
              <a:buFont typeface="Arial" panose="020B0604020202020204" pitchFamily="34" charset="0"/>
              <a:buChar char="•"/>
            </a:pPr>
            <a:r>
              <a:rPr lang="en-US" dirty="0"/>
              <a:t>Check that the pressure settings in the order matches what the device is set on. FYI: 125 mm HG continuous is a very common setting.</a:t>
            </a:r>
          </a:p>
          <a:p>
            <a:pPr marL="914400" indent="-571500">
              <a:buFont typeface="Arial" panose="020B0604020202020204" pitchFamily="34" charset="0"/>
              <a:buChar char="•"/>
            </a:pPr>
            <a:r>
              <a:rPr lang="en-US" dirty="0"/>
              <a:t>Ensure the dressing is clean and collapsed</a:t>
            </a:r>
          </a:p>
          <a:p>
            <a:pPr marL="914400" indent="-571500">
              <a:buFont typeface="Arial" panose="020B0604020202020204" pitchFamily="34" charset="0"/>
              <a:buChar char="•"/>
            </a:pPr>
            <a:r>
              <a:rPr lang="en-US" dirty="0"/>
              <a:t>Ensure the machine is on and working.</a:t>
            </a:r>
          </a:p>
          <a:p>
            <a:pPr marL="914400" indent="-571500">
              <a:buFont typeface="Arial" panose="020B0604020202020204" pitchFamily="34" charset="0"/>
              <a:buChar char="•"/>
            </a:pPr>
            <a:r>
              <a:rPr lang="en-US" dirty="0"/>
              <a:t>Mark the drainage canister with a line, date, time to monitor I&amp;O’s</a:t>
            </a:r>
          </a:p>
          <a:p>
            <a:pPr marL="914400" indent="-571500">
              <a:buFont typeface="Arial" panose="020B0604020202020204" pitchFamily="34" charset="0"/>
              <a:buChar char="•"/>
            </a:pPr>
            <a:r>
              <a:rPr lang="en-US" dirty="0"/>
              <a:t>Plug the unit into the electric outlet when the patient is in the room to ensure a well charged battery if the patient must leave the unit.</a:t>
            </a:r>
          </a:p>
          <a:p>
            <a:pPr>
              <a:buFont typeface="Arial" panose="020B0604020202020204" pitchFamily="34" charset="0"/>
              <a:buChar char="•"/>
            </a:pPr>
            <a:endParaRPr lang="en-US" dirty="0"/>
          </a:p>
          <a:p>
            <a:pPr marL="0" indent="0">
              <a:buNone/>
            </a:pPr>
            <a:endParaRPr lang="en-US" dirty="0"/>
          </a:p>
          <a:p>
            <a:endParaRPr lang="en-US" dirty="0"/>
          </a:p>
        </p:txBody>
      </p:sp>
      <p:sp>
        <p:nvSpPr>
          <p:cNvPr id="5" name="Slide Number Placeholder 4"/>
          <p:cNvSpPr>
            <a:spLocks noGrp="1"/>
          </p:cNvSpPr>
          <p:nvPr>
            <p:ph type="sldNum" sz="quarter" idx="12"/>
          </p:nvPr>
        </p:nvSpPr>
        <p:spPr>
          <a:xfrm>
            <a:off x="6526972" y="5602451"/>
            <a:ext cx="512638" cy="365125"/>
          </a:xfrm>
        </p:spPr>
        <p:txBody>
          <a:bodyPr/>
          <a:lstStyle/>
          <a:p>
            <a:fld id="{D3B8DEE4-E1CE-D843-93C6-BCDE319A6831}"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02-18f.JPG"/>
          <p:cNvPicPr>
            <a:picLocks noGrp="1" noChangeAspect="1"/>
          </p:cNvPicPr>
          <p:nvPr>
            <p:ph idx="1"/>
          </p:nvPr>
        </p:nvPicPr>
        <p:blipFill>
          <a:blip r:embed="rId2"/>
          <a:srcRect l="30882" t="29412" r="35294" b="11765"/>
          <a:stretch>
            <a:fillRect/>
          </a:stretch>
        </p:blipFill>
        <p:spPr>
          <a:xfrm rot="5400000">
            <a:off x="2634880" y="1580841"/>
            <a:ext cx="3847850" cy="5018820"/>
          </a:xfrm>
          <a:prstGeom prst="rect">
            <a:avLst/>
          </a:prstGeom>
        </p:spPr>
      </p:pic>
      <p:sp>
        <p:nvSpPr>
          <p:cNvPr id="4" name="Title 1">
            <a:extLst>
              <a:ext uri="{FF2B5EF4-FFF2-40B4-BE49-F238E27FC236}">
                <a16:creationId xmlns:a16="http://schemas.microsoft.com/office/drawing/2014/main" id="{6937FDF7-CA93-4895-A20A-135BC5427252}"/>
              </a:ext>
            </a:extLst>
          </p:cNvPr>
          <p:cNvSpPr>
            <a:spLocks noGrp="1"/>
          </p:cNvSpPr>
          <p:nvPr>
            <p:ph type="title"/>
          </p:nvPr>
        </p:nvSpPr>
        <p:spPr>
          <a:xfrm>
            <a:off x="720502" y="390144"/>
            <a:ext cx="6347713" cy="1320800"/>
          </a:xfrm>
        </p:spPr>
        <p:txBody>
          <a:bodyPr>
            <a:normAutofit/>
          </a:bodyPr>
          <a:lstStyle/>
          <a:p>
            <a:br>
              <a:rPr lang="en-US" dirty="0"/>
            </a:br>
            <a:r>
              <a:rPr lang="en-US" dirty="0"/>
              <a:t>Clean &amp; Collapsed Dressing</a:t>
            </a:r>
          </a:p>
        </p:txBody>
      </p:sp>
    </p:spTree>
    <p:extLst>
      <p:ext uri="{BB962C8B-B14F-4D97-AF65-F5344CB8AC3E}">
        <p14:creationId xmlns:p14="http://schemas.microsoft.com/office/powerpoint/2010/main" val="121199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37FDF7-CA93-4895-A20A-135BC5427252}"/>
              </a:ext>
            </a:extLst>
          </p:cNvPr>
          <p:cNvSpPr>
            <a:spLocks noGrp="1"/>
          </p:cNvSpPr>
          <p:nvPr>
            <p:ph type="title"/>
          </p:nvPr>
        </p:nvSpPr>
        <p:spPr>
          <a:xfrm>
            <a:off x="720502" y="390144"/>
            <a:ext cx="6347713" cy="1320800"/>
          </a:xfrm>
        </p:spPr>
        <p:txBody>
          <a:bodyPr>
            <a:normAutofit fontScale="90000"/>
          </a:bodyPr>
          <a:lstStyle/>
          <a:p>
            <a:br>
              <a:rPr lang="en-US" dirty="0"/>
            </a:br>
            <a:r>
              <a:rPr lang="en-US" i="1" dirty="0"/>
              <a:t>NOT</a:t>
            </a:r>
            <a:r>
              <a:rPr lang="en-US" dirty="0"/>
              <a:t> Clean &amp; Collapsed Dressing</a:t>
            </a:r>
          </a:p>
        </p:txBody>
      </p:sp>
      <p:pic>
        <p:nvPicPr>
          <p:cNvPr id="7" name="Picture 6">
            <a:extLst>
              <a:ext uri="{FF2B5EF4-FFF2-40B4-BE49-F238E27FC236}">
                <a16:creationId xmlns:a16="http://schemas.microsoft.com/office/drawing/2014/main" id="{49238D99-7083-44F7-959D-DCE540077A71}"/>
              </a:ext>
            </a:extLst>
          </p:cNvPr>
          <p:cNvPicPr>
            <a:picLocks noChangeAspect="1"/>
          </p:cNvPicPr>
          <p:nvPr/>
        </p:nvPicPr>
        <p:blipFill rotWithShape="1">
          <a:blip r:embed="rId2"/>
          <a:srcRect l="154" t="18777" b="29817"/>
          <a:stretch/>
        </p:blipFill>
        <p:spPr>
          <a:xfrm>
            <a:off x="1281978" y="2331720"/>
            <a:ext cx="6064315" cy="2514600"/>
          </a:xfrm>
          <a:prstGeom prst="rect">
            <a:avLst/>
          </a:prstGeom>
        </p:spPr>
      </p:pic>
    </p:spTree>
    <p:extLst>
      <p:ext uri="{BB962C8B-B14F-4D97-AF65-F5344CB8AC3E}">
        <p14:creationId xmlns:p14="http://schemas.microsoft.com/office/powerpoint/2010/main" val="2029144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11" y="152400"/>
            <a:ext cx="6347713" cy="1320800"/>
          </a:xfrm>
        </p:spPr>
        <p:txBody>
          <a:bodyPr/>
          <a:lstStyle/>
          <a:p>
            <a:br>
              <a:rPr lang="en-US" dirty="0"/>
            </a:br>
            <a:r>
              <a:rPr lang="en-US" dirty="0"/>
              <a:t>The Role of a Unit Nurse</a:t>
            </a:r>
          </a:p>
        </p:txBody>
      </p:sp>
      <p:sp>
        <p:nvSpPr>
          <p:cNvPr id="3" name="Content Placeholder 2"/>
          <p:cNvSpPr>
            <a:spLocks noGrp="1"/>
          </p:cNvSpPr>
          <p:nvPr>
            <p:ph idx="1"/>
          </p:nvPr>
        </p:nvSpPr>
        <p:spPr>
          <a:xfrm>
            <a:off x="591311" y="1782230"/>
            <a:ext cx="6347714" cy="3880773"/>
          </a:xfrm>
        </p:spPr>
        <p:txBody>
          <a:bodyPr>
            <a:normAutofit/>
          </a:bodyPr>
          <a:lstStyle/>
          <a:p>
            <a:pPr marL="0" indent="0">
              <a:buNone/>
            </a:pPr>
            <a:r>
              <a:rPr lang="en-US" dirty="0"/>
              <a:t>During your shift, check in on the device and dressing about every two hours to make sure:</a:t>
            </a:r>
          </a:p>
          <a:p>
            <a:pPr marL="914400" indent="-571500"/>
            <a:r>
              <a:rPr lang="en-US" dirty="0"/>
              <a:t>VAC is operating &amp; no alarms are sounding</a:t>
            </a:r>
          </a:p>
          <a:p>
            <a:pPr marL="914400" indent="-571500"/>
            <a:r>
              <a:rPr lang="en-US" dirty="0"/>
              <a:t>Battery is charged or plugged into the outlet</a:t>
            </a:r>
          </a:p>
          <a:p>
            <a:pPr marL="914400" indent="-571500"/>
            <a:r>
              <a:rPr lang="en-US" dirty="0"/>
              <a:t>Canister is not approaching full</a:t>
            </a:r>
          </a:p>
          <a:p>
            <a:pPr marL="914400" indent="-571500"/>
            <a:r>
              <a:rPr lang="en-US" dirty="0"/>
              <a:t>Canister contents are not abnormal</a:t>
            </a:r>
          </a:p>
        </p:txBody>
      </p:sp>
      <p:sp>
        <p:nvSpPr>
          <p:cNvPr id="5" name="Slide Number Placeholder 4"/>
          <p:cNvSpPr>
            <a:spLocks noGrp="1"/>
          </p:cNvSpPr>
          <p:nvPr>
            <p:ph type="sldNum" sz="quarter" idx="12"/>
          </p:nvPr>
        </p:nvSpPr>
        <p:spPr>
          <a:xfrm>
            <a:off x="6426388" y="5584163"/>
            <a:ext cx="512638" cy="365125"/>
          </a:xfrm>
        </p:spPr>
        <p:txBody>
          <a:bodyPr/>
          <a:lstStyle/>
          <a:p>
            <a:fld id="{D3B8DEE4-E1CE-D843-93C6-BCDE319A6831}" type="slidenum">
              <a:rPr lang="en-US" smtClean="0"/>
              <a:pPr/>
              <a:t>18</a:t>
            </a:fld>
            <a:endParaRPr lang="en-US"/>
          </a:p>
        </p:txBody>
      </p:sp>
    </p:spTree>
    <p:extLst>
      <p:ext uri="{BB962C8B-B14F-4D97-AF65-F5344CB8AC3E}">
        <p14:creationId xmlns:p14="http://schemas.microsoft.com/office/powerpoint/2010/main" val="134596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81" y="1689309"/>
            <a:ext cx="2893156" cy="351003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8752"/>
          <a:stretch/>
        </p:blipFill>
        <p:spPr>
          <a:xfrm>
            <a:off x="5096398" y="1689309"/>
            <a:ext cx="2601277" cy="3510037"/>
          </a:xfrm>
          <a:prstGeom prst="rect">
            <a:avLst/>
          </a:prstGeom>
        </p:spPr>
      </p:pic>
      <p:sp>
        <p:nvSpPr>
          <p:cNvPr id="5" name="TextBox 4"/>
          <p:cNvSpPr txBox="1"/>
          <p:nvPr/>
        </p:nvSpPr>
        <p:spPr>
          <a:xfrm>
            <a:off x="5183267" y="5318218"/>
            <a:ext cx="2427541" cy="323165"/>
          </a:xfrm>
          <a:prstGeom prst="rect">
            <a:avLst/>
          </a:prstGeom>
          <a:noFill/>
          <a:ln>
            <a:solidFill>
              <a:schemeClr val="tx1"/>
            </a:solidFill>
          </a:ln>
        </p:spPr>
        <p:txBody>
          <a:bodyPr wrap="square" rtlCol="0">
            <a:spAutoFit/>
          </a:bodyPr>
          <a:lstStyle/>
          <a:p>
            <a:pPr algn="ctr"/>
            <a:r>
              <a:rPr lang="en-US" sz="1500" b="1" dirty="0"/>
              <a:t>Thick, Purulent Exudate</a:t>
            </a:r>
          </a:p>
        </p:txBody>
      </p:sp>
      <p:sp>
        <p:nvSpPr>
          <p:cNvPr id="7" name="Title 1">
            <a:extLst>
              <a:ext uri="{FF2B5EF4-FFF2-40B4-BE49-F238E27FC236}">
                <a16:creationId xmlns:a16="http://schemas.microsoft.com/office/drawing/2014/main" id="{27489E13-F944-41CA-9C9C-E2FAFAB9FA7F}"/>
              </a:ext>
            </a:extLst>
          </p:cNvPr>
          <p:cNvSpPr>
            <a:spLocks noGrp="1"/>
          </p:cNvSpPr>
          <p:nvPr>
            <p:ph type="title"/>
          </p:nvPr>
        </p:nvSpPr>
        <p:spPr>
          <a:xfrm>
            <a:off x="574133" y="249637"/>
            <a:ext cx="6347713" cy="1320800"/>
          </a:xfrm>
        </p:spPr>
        <p:txBody>
          <a:bodyPr>
            <a:normAutofit fontScale="90000"/>
          </a:bodyPr>
          <a:lstStyle/>
          <a:p>
            <a:br>
              <a:rPr lang="en-US" dirty="0"/>
            </a:br>
            <a:r>
              <a:rPr lang="en-US" dirty="0"/>
              <a:t>Questionable Canister Contents</a:t>
            </a:r>
          </a:p>
        </p:txBody>
      </p:sp>
      <p:sp>
        <p:nvSpPr>
          <p:cNvPr id="8" name="TextBox 7">
            <a:extLst>
              <a:ext uri="{FF2B5EF4-FFF2-40B4-BE49-F238E27FC236}">
                <a16:creationId xmlns:a16="http://schemas.microsoft.com/office/drawing/2014/main" id="{B2C962C5-3B61-4917-AE89-14643D7777C9}"/>
              </a:ext>
            </a:extLst>
          </p:cNvPr>
          <p:cNvSpPr txBox="1"/>
          <p:nvPr/>
        </p:nvSpPr>
        <p:spPr>
          <a:xfrm>
            <a:off x="654194" y="5280400"/>
            <a:ext cx="3393409" cy="553998"/>
          </a:xfrm>
          <a:prstGeom prst="rect">
            <a:avLst/>
          </a:prstGeom>
          <a:noFill/>
          <a:ln>
            <a:solidFill>
              <a:schemeClr val="tx1"/>
            </a:solidFill>
          </a:ln>
        </p:spPr>
        <p:txBody>
          <a:bodyPr wrap="square" rtlCol="0">
            <a:spAutoFit/>
          </a:bodyPr>
          <a:lstStyle/>
          <a:p>
            <a:pPr algn="ctr"/>
            <a:r>
              <a:rPr lang="en-US" sz="1500" b="1" dirty="0"/>
              <a:t>Extremely Low Platelets:</a:t>
            </a:r>
          </a:p>
          <a:p>
            <a:pPr algn="ctr"/>
            <a:r>
              <a:rPr lang="en-US" sz="1500" b="1" dirty="0"/>
              <a:t>Thin, dark red/purple exudate</a:t>
            </a:r>
          </a:p>
        </p:txBody>
      </p:sp>
    </p:spTree>
    <p:extLst>
      <p:ext uri="{BB962C8B-B14F-4D97-AF65-F5344CB8AC3E}">
        <p14:creationId xmlns:p14="http://schemas.microsoft.com/office/powerpoint/2010/main" val="4218875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Objectives:</a:t>
            </a:r>
          </a:p>
        </p:txBody>
      </p:sp>
      <p:sp>
        <p:nvSpPr>
          <p:cNvPr id="3" name="Content Placeholder 2"/>
          <p:cNvSpPr>
            <a:spLocks noGrp="1"/>
          </p:cNvSpPr>
          <p:nvPr>
            <p:ph idx="1"/>
          </p:nvPr>
        </p:nvSpPr>
        <p:spPr>
          <a:xfrm>
            <a:off x="552447" y="2029969"/>
            <a:ext cx="8335521" cy="2843784"/>
          </a:xfrm>
        </p:spPr>
        <p:txBody>
          <a:bodyPr>
            <a:normAutofit/>
          </a:bodyPr>
          <a:lstStyle/>
          <a:p>
            <a:pPr>
              <a:buFont typeface="Wingdings" panose="05000000000000000000" pitchFamily="2" charset="2"/>
              <a:buChar char="Ø"/>
            </a:pPr>
            <a:r>
              <a:rPr lang="en-US" b="1" dirty="0"/>
              <a:t>Know the benefits of NPWT</a:t>
            </a:r>
          </a:p>
          <a:p>
            <a:pPr>
              <a:buFont typeface="Wingdings" panose="05000000000000000000" pitchFamily="2" charset="2"/>
              <a:buChar char="Ø"/>
            </a:pPr>
            <a:r>
              <a:rPr lang="en-US" b="1" dirty="0"/>
              <a:t>Know indications, contraindications and precautions for NPWT</a:t>
            </a:r>
          </a:p>
          <a:p>
            <a:pPr>
              <a:buFont typeface="Wingdings" panose="05000000000000000000" pitchFamily="2" charset="2"/>
              <a:buChar char="Ø"/>
            </a:pPr>
            <a:r>
              <a:rPr lang="en-US" b="1" dirty="0"/>
              <a:t>Identify desired outcomes of NPWT </a:t>
            </a:r>
          </a:p>
          <a:p>
            <a:pPr>
              <a:buFont typeface="Wingdings" panose="05000000000000000000" pitchFamily="2" charset="2"/>
              <a:buChar char="Ø"/>
            </a:pPr>
            <a:r>
              <a:rPr lang="en-US" b="1" dirty="0"/>
              <a:t>Know the role of the unit nurse in NPWT</a:t>
            </a:r>
          </a:p>
          <a:p>
            <a:pPr>
              <a:buFont typeface="Wingdings" panose="05000000000000000000" pitchFamily="2" charset="2"/>
              <a:buChar char="Ø"/>
            </a:pPr>
            <a:r>
              <a:rPr lang="en-US" b="1" dirty="0"/>
              <a:t>View the minimal steps of placing a wound vac dressing </a:t>
            </a:r>
          </a:p>
          <a:p>
            <a:pPr>
              <a:buFont typeface="Wingdings" panose="05000000000000000000" pitchFamily="2" charset="2"/>
              <a:buChar char="Ø"/>
            </a:pPr>
            <a:r>
              <a:rPr lang="en-US" b="1" dirty="0"/>
              <a:t>Review troubleshooting of dressing and NPWT device</a:t>
            </a:r>
          </a:p>
          <a:p>
            <a:endParaRPr lang="en-US" dirty="0"/>
          </a:p>
          <a:p>
            <a:endParaRPr lang="en-US" dirty="0"/>
          </a:p>
        </p:txBody>
      </p:sp>
      <p:sp>
        <p:nvSpPr>
          <p:cNvPr id="5" name="Slide Number Placeholder 4"/>
          <p:cNvSpPr>
            <a:spLocks noGrp="1"/>
          </p:cNvSpPr>
          <p:nvPr>
            <p:ph type="sldNum" sz="quarter" idx="12"/>
          </p:nvPr>
        </p:nvSpPr>
        <p:spPr/>
        <p:txBody>
          <a:bodyPr/>
          <a:lstStyle/>
          <a:p>
            <a:fld id="{D3B8DEE4-E1CE-D843-93C6-BCDE319A6831}" type="slidenum">
              <a:rPr lang="en-US" smtClean="0"/>
              <a:pPr/>
              <a:t>2</a:t>
            </a:fld>
            <a:endParaRPr lang="en-US"/>
          </a:p>
        </p:txBody>
      </p:sp>
    </p:spTree>
    <p:extLst>
      <p:ext uri="{BB962C8B-B14F-4D97-AF65-F5344CB8AC3E}">
        <p14:creationId xmlns:p14="http://schemas.microsoft.com/office/powerpoint/2010/main" val="2073762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11" y="152400"/>
            <a:ext cx="6347713" cy="1320800"/>
          </a:xfrm>
        </p:spPr>
        <p:txBody>
          <a:bodyPr/>
          <a:lstStyle/>
          <a:p>
            <a:br>
              <a:rPr lang="en-US" dirty="0"/>
            </a:br>
            <a:r>
              <a:rPr lang="en-US" dirty="0"/>
              <a:t>The Role of a Unit Nurse</a:t>
            </a:r>
          </a:p>
        </p:txBody>
      </p:sp>
      <p:sp>
        <p:nvSpPr>
          <p:cNvPr id="3" name="Content Placeholder 2"/>
          <p:cNvSpPr>
            <a:spLocks noGrp="1"/>
          </p:cNvSpPr>
          <p:nvPr>
            <p:ph idx="1"/>
          </p:nvPr>
        </p:nvSpPr>
        <p:spPr>
          <a:xfrm>
            <a:off x="591311" y="1703390"/>
            <a:ext cx="6347714" cy="3880773"/>
          </a:xfrm>
        </p:spPr>
        <p:txBody>
          <a:bodyPr>
            <a:normAutofit/>
          </a:bodyPr>
          <a:lstStyle/>
          <a:p>
            <a:pPr marL="0" indent="0">
              <a:buNone/>
            </a:pPr>
            <a:r>
              <a:rPr lang="en-US" b="1" i="1" u="sng" dirty="0"/>
              <a:t>Incontinent patients: </a:t>
            </a:r>
            <a:r>
              <a:rPr lang="en-US" dirty="0"/>
              <a:t>If the dressing is at risk for contact with stool or urinary incontinence, caregivers should be instructed to wipe away from the direction of the dressing edge. </a:t>
            </a:r>
          </a:p>
          <a:p>
            <a:pPr marL="0" indent="0">
              <a:buNone/>
            </a:pPr>
            <a:r>
              <a:rPr lang="en-US" dirty="0"/>
              <a:t>Check the dressing carefully after voiding and cleansing to ensure the seal remains intact and the dressing clean. </a:t>
            </a:r>
          </a:p>
        </p:txBody>
      </p:sp>
      <p:sp>
        <p:nvSpPr>
          <p:cNvPr id="5" name="Slide Number Placeholder 4"/>
          <p:cNvSpPr>
            <a:spLocks noGrp="1"/>
          </p:cNvSpPr>
          <p:nvPr>
            <p:ph type="sldNum" sz="quarter" idx="12"/>
          </p:nvPr>
        </p:nvSpPr>
        <p:spPr>
          <a:xfrm>
            <a:off x="6426388" y="5584163"/>
            <a:ext cx="512638" cy="365125"/>
          </a:xfrm>
        </p:spPr>
        <p:txBody>
          <a:bodyPr/>
          <a:lstStyle/>
          <a:p>
            <a:fld id="{D3B8DEE4-E1CE-D843-93C6-BCDE319A6831}" type="slidenum">
              <a:rPr lang="en-US" smtClean="0"/>
              <a:pPr/>
              <a:t>20</a:t>
            </a:fld>
            <a:endParaRPr lang="en-US"/>
          </a:p>
        </p:txBody>
      </p:sp>
    </p:spTree>
    <p:extLst>
      <p:ext uri="{BB962C8B-B14F-4D97-AF65-F5344CB8AC3E}">
        <p14:creationId xmlns:p14="http://schemas.microsoft.com/office/powerpoint/2010/main" val="4194371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56237"/>
            <a:ext cx="6347713" cy="1320800"/>
          </a:xfrm>
        </p:spPr>
        <p:txBody>
          <a:bodyPr/>
          <a:lstStyle/>
          <a:p>
            <a:br>
              <a:rPr lang="en-US" dirty="0"/>
            </a:br>
            <a:r>
              <a:rPr lang="en-US" dirty="0"/>
              <a:t>The Role of a Unit Nurse</a:t>
            </a:r>
          </a:p>
        </p:txBody>
      </p:sp>
      <p:sp>
        <p:nvSpPr>
          <p:cNvPr id="3" name="Content Placeholder 2"/>
          <p:cNvSpPr>
            <a:spLocks noGrp="1"/>
          </p:cNvSpPr>
          <p:nvPr>
            <p:ph idx="1"/>
          </p:nvPr>
        </p:nvSpPr>
        <p:spPr>
          <a:xfrm>
            <a:off x="609601" y="1739966"/>
            <a:ext cx="6952489" cy="3880773"/>
          </a:xfrm>
        </p:spPr>
        <p:txBody>
          <a:bodyPr>
            <a:normAutofit fontScale="92500"/>
          </a:bodyPr>
          <a:lstStyle/>
          <a:p>
            <a:pPr marL="0" indent="0">
              <a:buNone/>
            </a:pPr>
            <a:r>
              <a:rPr lang="en-US" dirty="0"/>
              <a:t>Review your facility’s related policies and order sets so you know: </a:t>
            </a:r>
          </a:p>
          <a:p>
            <a:pPr marL="576263" indent="-228600"/>
            <a:r>
              <a:rPr lang="en-US" dirty="0"/>
              <a:t>what to do if NPWT cannot be maintained.</a:t>
            </a:r>
          </a:p>
          <a:p>
            <a:pPr marL="576263" indent="-228600"/>
            <a:r>
              <a:rPr lang="en-US" dirty="0"/>
              <a:t>your facility’s policies on who can remove and place NPWT dressings.  </a:t>
            </a:r>
          </a:p>
          <a:p>
            <a:pPr marL="576263" indent="-228600"/>
            <a:endParaRPr lang="en-US" dirty="0"/>
          </a:p>
          <a:p>
            <a:pPr marL="0" indent="0">
              <a:buNone/>
            </a:pPr>
            <a:r>
              <a:rPr lang="en-US" b="1" u="sng" dirty="0"/>
              <a:t>Dressing change schedule</a:t>
            </a:r>
          </a:p>
          <a:p>
            <a:pPr marL="0" indent="0">
              <a:buNone/>
            </a:pPr>
            <a:r>
              <a:rPr lang="en-US" dirty="0"/>
              <a:t>Most NWPT dressings are changed 2-3 times per week, with three times per week being most common.  A clinician may recommend only twice weekly dressing changes if a patient is experiencing uncontrollable pain during dressing changes or the wound is not highly exudative and is healing nicely. Changing less often than 2-3 times per week is not recommended in most circumstances.</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D3B8DEE4-E1CE-D843-93C6-BCDE319A6831}" type="slidenum">
              <a:rPr lang="en-US" smtClean="0"/>
              <a:pPr/>
              <a:t>21</a:t>
            </a:fld>
            <a:endParaRPr lang="en-US"/>
          </a:p>
        </p:txBody>
      </p:sp>
    </p:spTree>
    <p:extLst>
      <p:ext uri="{BB962C8B-B14F-4D97-AF65-F5344CB8AC3E}">
        <p14:creationId xmlns:p14="http://schemas.microsoft.com/office/powerpoint/2010/main" val="374094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22</a:t>
            </a:fld>
            <a:endParaRPr lang="en-US"/>
          </a:p>
        </p:txBody>
      </p:sp>
      <p:pic>
        <p:nvPicPr>
          <p:cNvPr id="7" name="Picture 6" descr="02-18a.JPG"/>
          <p:cNvPicPr>
            <a:picLocks noChangeAspect="1"/>
          </p:cNvPicPr>
          <p:nvPr/>
        </p:nvPicPr>
        <p:blipFill>
          <a:blip r:embed="rId2"/>
          <a:stretch>
            <a:fillRect/>
          </a:stretch>
        </p:blipFill>
        <p:spPr>
          <a:xfrm>
            <a:off x="4373779" y="1087093"/>
            <a:ext cx="3545499" cy="4683813"/>
          </a:xfrm>
          <a:prstGeom prst="rect">
            <a:avLst/>
          </a:prstGeom>
        </p:spPr>
      </p:pic>
      <p:sp>
        <p:nvSpPr>
          <p:cNvPr id="8" name="TextBox 7"/>
          <p:cNvSpPr txBox="1"/>
          <p:nvPr/>
        </p:nvSpPr>
        <p:spPr>
          <a:xfrm>
            <a:off x="628819" y="1087093"/>
            <a:ext cx="3028781" cy="4770537"/>
          </a:xfrm>
          <a:prstGeom prst="rect">
            <a:avLst/>
          </a:prstGeom>
          <a:noFill/>
        </p:spPr>
        <p:txBody>
          <a:bodyPr wrap="square" rtlCol="0">
            <a:spAutoFit/>
          </a:bodyPr>
          <a:lstStyle/>
          <a:p>
            <a:pPr algn="ctr"/>
            <a:r>
              <a:rPr lang="en-US" sz="1600" b="1" u="sng" dirty="0"/>
              <a:t>Case Study</a:t>
            </a:r>
          </a:p>
          <a:p>
            <a:pPr algn="ctr"/>
            <a:endParaRPr lang="en-US" sz="1600" dirty="0"/>
          </a:p>
          <a:p>
            <a:pPr algn="ctr"/>
            <a:r>
              <a:rPr lang="en-US" sz="1600" dirty="0"/>
              <a:t>This patient had emergency abdominal surgery, and then unfortunately suffered a post-surgical paralytic ileus that required additional surgery.</a:t>
            </a:r>
          </a:p>
          <a:p>
            <a:pPr algn="ctr"/>
            <a:endParaRPr lang="en-US" sz="1600" dirty="0"/>
          </a:p>
          <a:p>
            <a:pPr algn="ctr"/>
            <a:r>
              <a:rPr lang="en-US" sz="1600" dirty="0"/>
              <a:t>Two major abdominal surgeries and a few weeks later, the resulting wound had suddenly become stuck and needed a boost.  </a:t>
            </a:r>
          </a:p>
          <a:p>
            <a:pPr algn="ctr"/>
            <a:endParaRPr lang="en-US" sz="1600" dirty="0"/>
          </a:p>
          <a:p>
            <a:pPr algn="ctr"/>
            <a:r>
              <a:rPr lang="en-US" sz="1600" dirty="0"/>
              <a:t>We ruled out other possible barriers, and then started NPWT, which did the trick. </a:t>
            </a:r>
          </a:p>
          <a:p>
            <a:pPr algn="ctr"/>
            <a:endParaRPr lang="en-US" sz="1600" dirty="0"/>
          </a:p>
          <a:p>
            <a:pPr algn="ctr"/>
            <a:r>
              <a:rPr lang="en-US" sz="1600" dirty="0"/>
              <a:t>Here is her wound story.</a:t>
            </a:r>
          </a:p>
        </p:txBody>
      </p:sp>
    </p:spTree>
    <p:extLst>
      <p:ext uri="{BB962C8B-B14F-4D97-AF65-F5344CB8AC3E}">
        <p14:creationId xmlns:p14="http://schemas.microsoft.com/office/powerpoint/2010/main" val="301507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23</a:t>
            </a:fld>
            <a:endParaRPr lang="en-US"/>
          </a:p>
        </p:txBody>
      </p:sp>
      <p:sp>
        <p:nvSpPr>
          <p:cNvPr id="8" name="TextBox 7"/>
          <p:cNvSpPr txBox="1"/>
          <p:nvPr/>
        </p:nvSpPr>
        <p:spPr>
          <a:xfrm>
            <a:off x="445939" y="1264740"/>
            <a:ext cx="3713583" cy="3293209"/>
          </a:xfrm>
          <a:prstGeom prst="rect">
            <a:avLst/>
          </a:prstGeom>
          <a:noFill/>
        </p:spPr>
        <p:txBody>
          <a:bodyPr wrap="square" rtlCol="0">
            <a:spAutoFit/>
          </a:bodyPr>
          <a:lstStyle/>
          <a:p>
            <a:pPr algn="ctr"/>
            <a:r>
              <a:rPr lang="en-US" sz="1600" b="1" u="sng" dirty="0"/>
              <a:t>Day 1: </a:t>
            </a:r>
          </a:p>
          <a:p>
            <a:pPr algn="ctr"/>
            <a:endParaRPr lang="en-US" sz="1600" b="1" u="sng" dirty="0"/>
          </a:p>
          <a:p>
            <a:pPr marL="233363" indent="-233363">
              <a:buFont typeface="Arial" pitchFamily="34" charset="0"/>
              <a:buChar char="•"/>
            </a:pPr>
            <a:r>
              <a:rPr lang="en-US" sz="1600" dirty="0"/>
              <a:t>The wound walls leading down to the wound base is the patient’s abdominal adipose layer, now covered with granulation tissue.  </a:t>
            </a:r>
          </a:p>
          <a:p>
            <a:pPr marL="233363" indent="-233363">
              <a:buFont typeface="Arial" pitchFamily="34" charset="0"/>
              <a:buChar char="•"/>
            </a:pPr>
            <a:endParaRPr lang="en-US" sz="1600" dirty="0"/>
          </a:p>
          <a:p>
            <a:pPr marL="233363" indent="-233363">
              <a:buFont typeface="Arial" pitchFamily="34" charset="0"/>
              <a:buChar char="•"/>
            </a:pPr>
            <a:r>
              <a:rPr lang="en-US" sz="1600" dirty="0"/>
              <a:t>The wound base is muscle; The tan “marbling” tissue was thought to be a combination of dried up umbilical stalk tissue in the center and devitalized muscle tissue that is a result of the bed being too dry.  </a:t>
            </a:r>
          </a:p>
        </p:txBody>
      </p:sp>
      <p:pic>
        <p:nvPicPr>
          <p:cNvPr id="6" name="Picture 5" descr="02-18a.JPG">
            <a:extLst>
              <a:ext uri="{FF2B5EF4-FFF2-40B4-BE49-F238E27FC236}">
                <a16:creationId xmlns:a16="http://schemas.microsoft.com/office/drawing/2014/main" id="{9668824E-5764-44C1-A175-C183BCF83671}"/>
              </a:ext>
            </a:extLst>
          </p:cNvPr>
          <p:cNvPicPr>
            <a:picLocks noChangeAspect="1"/>
          </p:cNvPicPr>
          <p:nvPr/>
        </p:nvPicPr>
        <p:blipFill>
          <a:blip r:embed="rId2"/>
          <a:stretch>
            <a:fillRect/>
          </a:stretch>
        </p:blipFill>
        <p:spPr>
          <a:xfrm>
            <a:off x="4373779" y="1087093"/>
            <a:ext cx="3545499" cy="4683813"/>
          </a:xfrm>
          <a:prstGeom prst="rect">
            <a:avLst/>
          </a:prstGeom>
        </p:spPr>
      </p:pic>
    </p:spTree>
    <p:extLst>
      <p:ext uri="{BB962C8B-B14F-4D97-AF65-F5344CB8AC3E}">
        <p14:creationId xmlns:p14="http://schemas.microsoft.com/office/powerpoint/2010/main" val="301773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24</a:t>
            </a:fld>
            <a:endParaRPr lang="en-US"/>
          </a:p>
        </p:txBody>
      </p:sp>
      <p:sp>
        <p:nvSpPr>
          <p:cNvPr id="8" name="TextBox 7"/>
          <p:cNvSpPr txBox="1"/>
          <p:nvPr/>
        </p:nvSpPr>
        <p:spPr>
          <a:xfrm>
            <a:off x="464227" y="1292172"/>
            <a:ext cx="3713583" cy="4031873"/>
          </a:xfrm>
          <a:prstGeom prst="rect">
            <a:avLst/>
          </a:prstGeom>
          <a:noFill/>
        </p:spPr>
        <p:txBody>
          <a:bodyPr wrap="square" rtlCol="0">
            <a:spAutoFit/>
          </a:bodyPr>
          <a:lstStyle/>
          <a:p>
            <a:pPr algn="ctr"/>
            <a:r>
              <a:rPr lang="en-US" sz="1600" b="1" u="sng" dirty="0"/>
              <a:t>Day 1: </a:t>
            </a:r>
          </a:p>
          <a:p>
            <a:pPr algn="ctr"/>
            <a:endParaRPr lang="en-US" sz="1600" b="1" u="sng" dirty="0"/>
          </a:p>
          <a:p>
            <a:pPr marL="233363" indent="-233363">
              <a:buFont typeface="Arial" pitchFamily="34" charset="0"/>
              <a:buChar char="•"/>
            </a:pPr>
            <a:r>
              <a:rPr lang="en-US" sz="1600" dirty="0"/>
              <a:t>Fascia is not intact here but the abdominal wound has filled in enough to seal off any communications with the internal abdominal cavity. There is no undermining or tunnels.</a:t>
            </a:r>
          </a:p>
          <a:p>
            <a:pPr marL="233363" indent="-233363">
              <a:buFont typeface="Arial" pitchFamily="34" charset="0"/>
              <a:buChar char="•"/>
            </a:pPr>
            <a:endParaRPr lang="en-US" sz="1600" dirty="0"/>
          </a:p>
          <a:p>
            <a:pPr marL="233363" indent="-233363">
              <a:buFont typeface="Arial" pitchFamily="34" charset="0"/>
              <a:buChar char="•"/>
            </a:pPr>
            <a:r>
              <a:rPr lang="en-US" sz="1600" dirty="0"/>
              <a:t>If there was communication from the outside of the body into the peritoneal cavity, this would be called an “Open Abdomen” and would require a different and more cautious type of wound vac therapy specific to open abdomen wounds.</a:t>
            </a:r>
          </a:p>
        </p:txBody>
      </p:sp>
      <p:pic>
        <p:nvPicPr>
          <p:cNvPr id="6" name="Picture 5" descr="02-18a.JPG">
            <a:extLst>
              <a:ext uri="{FF2B5EF4-FFF2-40B4-BE49-F238E27FC236}">
                <a16:creationId xmlns:a16="http://schemas.microsoft.com/office/drawing/2014/main" id="{9668824E-5764-44C1-A175-C183BCF83671}"/>
              </a:ext>
            </a:extLst>
          </p:cNvPr>
          <p:cNvPicPr>
            <a:picLocks noChangeAspect="1"/>
          </p:cNvPicPr>
          <p:nvPr/>
        </p:nvPicPr>
        <p:blipFill>
          <a:blip r:embed="rId2"/>
          <a:stretch>
            <a:fillRect/>
          </a:stretch>
        </p:blipFill>
        <p:spPr>
          <a:xfrm>
            <a:off x="4373779" y="1087093"/>
            <a:ext cx="3545499" cy="4683813"/>
          </a:xfrm>
          <a:prstGeom prst="rect">
            <a:avLst/>
          </a:prstGeom>
        </p:spPr>
      </p:pic>
    </p:spTree>
    <p:extLst>
      <p:ext uri="{BB962C8B-B14F-4D97-AF65-F5344CB8AC3E}">
        <p14:creationId xmlns:p14="http://schemas.microsoft.com/office/powerpoint/2010/main" val="1655443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13" y="155856"/>
            <a:ext cx="6347713" cy="1320800"/>
          </a:xfrm>
        </p:spPr>
        <p:txBody>
          <a:bodyPr/>
          <a:lstStyle/>
          <a:p>
            <a:br>
              <a:rPr lang="en-US" dirty="0"/>
            </a:br>
            <a:r>
              <a:rPr lang="en-US" dirty="0"/>
              <a:t>NPWT System Parts</a:t>
            </a:r>
          </a:p>
        </p:txBody>
      </p:sp>
      <p:sp>
        <p:nvSpPr>
          <p:cNvPr id="3" name="Content Placeholder 2"/>
          <p:cNvSpPr>
            <a:spLocks noGrp="1"/>
          </p:cNvSpPr>
          <p:nvPr>
            <p:ph idx="1"/>
          </p:nvPr>
        </p:nvSpPr>
        <p:spPr>
          <a:xfrm>
            <a:off x="591313" y="1453107"/>
            <a:ext cx="6915913" cy="4406392"/>
          </a:xfrm>
        </p:spPr>
        <p:txBody>
          <a:bodyPr>
            <a:noAutofit/>
          </a:bodyPr>
          <a:lstStyle/>
          <a:p>
            <a:pPr indent="0">
              <a:buNone/>
            </a:pPr>
            <a:r>
              <a:rPr lang="en-US" dirty="0"/>
              <a:t>Collect your supplies</a:t>
            </a:r>
          </a:p>
          <a:p>
            <a:pPr marL="914400" indent="-571500">
              <a:buFont typeface="Wingdings" panose="05000000000000000000" pitchFamily="2" charset="2"/>
              <a:buChar char="ü"/>
            </a:pPr>
            <a:r>
              <a:rPr lang="en-US" dirty="0"/>
              <a:t>Wound cleansing supplies</a:t>
            </a:r>
          </a:p>
          <a:p>
            <a:pPr marL="914400" indent="-571500">
              <a:buFont typeface="Wingdings" panose="05000000000000000000" pitchFamily="2" charset="2"/>
              <a:buChar char="ü"/>
            </a:pPr>
            <a:r>
              <a:rPr lang="en-US" dirty="0"/>
              <a:t>Negative pressure device (Vac unit)</a:t>
            </a:r>
          </a:p>
          <a:p>
            <a:pPr marL="914400" indent="-571500">
              <a:buFont typeface="Wingdings" panose="05000000000000000000" pitchFamily="2" charset="2"/>
              <a:buChar char="ü"/>
            </a:pPr>
            <a:r>
              <a:rPr lang="en-US" dirty="0"/>
              <a:t>Drainage canister</a:t>
            </a:r>
          </a:p>
          <a:p>
            <a:pPr marL="914400" indent="-571500">
              <a:buFont typeface="Wingdings" panose="05000000000000000000" pitchFamily="2" charset="2"/>
              <a:buChar char="ü"/>
            </a:pPr>
            <a:r>
              <a:rPr lang="en-US" dirty="0"/>
              <a:t>Foam (Polyurethane: Black, White, Gray)</a:t>
            </a:r>
          </a:p>
          <a:p>
            <a:pPr marL="914400" indent="-571500">
              <a:buFont typeface="Wingdings" panose="05000000000000000000" pitchFamily="2" charset="2"/>
              <a:buChar char="ü"/>
            </a:pPr>
            <a:r>
              <a:rPr lang="en-US" dirty="0"/>
              <a:t>Cover dressing (Drape)</a:t>
            </a:r>
          </a:p>
          <a:p>
            <a:pPr marL="914400" indent="-571500">
              <a:buFont typeface="Wingdings" panose="05000000000000000000" pitchFamily="2" charset="2"/>
              <a:buChar char="ü"/>
            </a:pPr>
            <a:r>
              <a:rPr lang="en-US" dirty="0"/>
              <a:t>TRAC pad</a:t>
            </a:r>
          </a:p>
          <a:p>
            <a:pPr marL="914400" indent="-571500">
              <a:buFont typeface="Wingdings" panose="05000000000000000000" pitchFamily="2" charset="2"/>
              <a:buChar char="ü"/>
            </a:pPr>
            <a:r>
              <a:rPr lang="en-US" dirty="0"/>
              <a:t>Skin prep</a:t>
            </a:r>
          </a:p>
          <a:p>
            <a:pPr marL="914400" indent="-571500"/>
            <a:endParaRPr lang="en-US" dirty="0"/>
          </a:p>
          <a:p>
            <a:pPr indent="0">
              <a:buNone/>
            </a:pPr>
            <a:r>
              <a:rPr lang="en-US" dirty="0"/>
              <a:t>Tip: Some facilities own the vac devices, some rent them. It is useful to know which applies to your employer, so accidental (and expensive) misplacements do not occur.</a:t>
            </a:r>
          </a:p>
        </p:txBody>
      </p:sp>
      <p:sp>
        <p:nvSpPr>
          <p:cNvPr id="5" name="Slide Number Placeholder 4"/>
          <p:cNvSpPr>
            <a:spLocks noGrp="1"/>
          </p:cNvSpPr>
          <p:nvPr>
            <p:ph type="sldNum" sz="quarter" idx="12"/>
          </p:nvPr>
        </p:nvSpPr>
        <p:spPr>
          <a:xfrm>
            <a:off x="6426388" y="5657315"/>
            <a:ext cx="512638" cy="365125"/>
          </a:xfrm>
        </p:spPr>
        <p:txBody>
          <a:bodyPr/>
          <a:lstStyle/>
          <a:p>
            <a:fld id="{D3B8DEE4-E1CE-D843-93C6-BCDE319A6831}" type="slidenum">
              <a:rPr lang="en-US" smtClean="0"/>
              <a:pPr/>
              <a:t>25</a:t>
            </a:fld>
            <a:endParaRPr lang="en-US"/>
          </a:p>
        </p:txBody>
      </p:sp>
    </p:spTree>
    <p:extLst>
      <p:ext uri="{BB962C8B-B14F-4D97-AF65-F5344CB8AC3E}">
        <p14:creationId xmlns:p14="http://schemas.microsoft.com/office/powerpoint/2010/main" val="19090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623520" y="7934171"/>
            <a:ext cx="512638" cy="365125"/>
          </a:xfrm>
        </p:spPr>
        <p:txBody>
          <a:bodyPr/>
          <a:lstStyle/>
          <a:p>
            <a:fld id="{D3B8DEE4-E1CE-D843-93C6-BCDE319A6831}" type="slidenum">
              <a:rPr lang="en-US" smtClean="0"/>
              <a:pPr/>
              <a:t>26</a:t>
            </a:fld>
            <a:endParaRPr lang="en-US"/>
          </a:p>
        </p:txBody>
      </p:sp>
      <p:sp>
        <p:nvSpPr>
          <p:cNvPr id="6" name="TextBox 5">
            <a:extLst>
              <a:ext uri="{FF2B5EF4-FFF2-40B4-BE49-F238E27FC236}">
                <a16:creationId xmlns:a16="http://schemas.microsoft.com/office/drawing/2014/main" id="{B901153C-921B-4A65-847A-6A535AF476FC}"/>
              </a:ext>
            </a:extLst>
          </p:cNvPr>
          <p:cNvSpPr txBox="1"/>
          <p:nvPr/>
        </p:nvSpPr>
        <p:spPr>
          <a:xfrm>
            <a:off x="731804" y="1549808"/>
            <a:ext cx="7680675" cy="4401205"/>
          </a:xfrm>
          <a:prstGeom prst="rect">
            <a:avLst/>
          </a:prstGeom>
          <a:noFill/>
        </p:spPr>
        <p:txBody>
          <a:bodyPr wrap="square" rtlCol="0">
            <a:spAutoFit/>
          </a:bodyPr>
          <a:lstStyle/>
          <a:p>
            <a:pPr marL="514350" indent="-514350">
              <a:lnSpc>
                <a:spcPct val="150000"/>
              </a:lnSpc>
              <a:buAutoNum type="arabicPeriod"/>
            </a:pPr>
            <a:r>
              <a:rPr lang="en-US" sz="1600" b="1" dirty="0">
                <a:solidFill>
                  <a:srgbClr val="265A9A"/>
                </a:solidFill>
              </a:rPr>
              <a:t>Cleanse the wound well, then cleanse the periwound</a:t>
            </a:r>
          </a:p>
          <a:p>
            <a:pPr marL="514350" indent="-514350">
              <a:lnSpc>
                <a:spcPct val="150000"/>
              </a:lnSpc>
              <a:buAutoNum type="arabicPeriod"/>
            </a:pPr>
            <a:r>
              <a:rPr lang="en-US" sz="1600" b="1" dirty="0">
                <a:solidFill>
                  <a:srgbClr val="265A9A"/>
                </a:solidFill>
              </a:rPr>
              <a:t>Apply skin protective product (i.e. Skin prep) to </a:t>
            </a:r>
            <a:r>
              <a:rPr lang="en-US" sz="1600" b="1" dirty="0" err="1">
                <a:solidFill>
                  <a:srgbClr val="265A9A"/>
                </a:solidFill>
              </a:rPr>
              <a:t>periwound</a:t>
            </a:r>
            <a:r>
              <a:rPr lang="en-US" sz="1600" b="1" dirty="0">
                <a:solidFill>
                  <a:srgbClr val="265A9A"/>
                </a:solidFill>
              </a:rPr>
              <a:t> skin</a:t>
            </a:r>
          </a:p>
          <a:p>
            <a:pPr marL="514350" indent="-514350">
              <a:lnSpc>
                <a:spcPct val="150000"/>
              </a:lnSpc>
              <a:buAutoNum type="arabicPeriod"/>
            </a:pPr>
            <a:r>
              <a:rPr lang="en-US" sz="1600" b="1" dirty="0">
                <a:solidFill>
                  <a:srgbClr val="265A9A"/>
                </a:solidFill>
              </a:rPr>
              <a:t>“Window frame” the wound with drape</a:t>
            </a:r>
          </a:p>
          <a:p>
            <a:pPr marL="514350" indent="-514350">
              <a:lnSpc>
                <a:spcPct val="150000"/>
              </a:lnSpc>
              <a:buFontTx/>
              <a:buAutoNum type="arabicPeriod"/>
            </a:pPr>
            <a:r>
              <a:rPr lang="en-US" sz="1600" b="1" dirty="0">
                <a:solidFill>
                  <a:srgbClr val="265A9A"/>
                </a:solidFill>
              </a:rPr>
              <a:t>Fill tunnels &amp; undermining with white foam. Cover muscle, tendon, ligament with white foam </a:t>
            </a:r>
            <a:r>
              <a:rPr lang="en-US" sz="1600" b="1" i="1" dirty="0">
                <a:solidFill>
                  <a:srgbClr val="265A9A"/>
                </a:solidFill>
              </a:rPr>
              <a:t>or</a:t>
            </a:r>
            <a:r>
              <a:rPr lang="en-US" sz="1600" b="1" dirty="0">
                <a:solidFill>
                  <a:srgbClr val="265A9A"/>
                </a:solidFill>
              </a:rPr>
              <a:t> a contact layer before black foam.</a:t>
            </a:r>
          </a:p>
          <a:p>
            <a:pPr marL="514350" indent="-514350">
              <a:lnSpc>
                <a:spcPct val="150000"/>
              </a:lnSpc>
              <a:buFontTx/>
              <a:buAutoNum type="arabicPeriod"/>
            </a:pPr>
            <a:r>
              <a:rPr lang="en-US" sz="1600" b="1" dirty="0">
                <a:solidFill>
                  <a:srgbClr val="265A9A"/>
                </a:solidFill>
              </a:rPr>
              <a:t>Fill remainder of wound with black foam &amp; cover all with drape</a:t>
            </a:r>
          </a:p>
          <a:p>
            <a:pPr marL="514350" indent="-514350">
              <a:lnSpc>
                <a:spcPct val="150000"/>
              </a:lnSpc>
              <a:buFontTx/>
              <a:buAutoNum type="arabicPeriod"/>
            </a:pPr>
            <a:r>
              <a:rPr lang="en-US" sz="1600" b="1" dirty="0">
                <a:solidFill>
                  <a:srgbClr val="265A9A"/>
                </a:solidFill>
              </a:rPr>
              <a:t>Cut a quarter size hole in drape &amp; attached the TRAC pad over that hole</a:t>
            </a:r>
          </a:p>
          <a:p>
            <a:pPr marL="514350" indent="-514350">
              <a:lnSpc>
                <a:spcPct val="150000"/>
              </a:lnSpc>
              <a:buFontTx/>
              <a:buAutoNum type="arabicPeriod"/>
            </a:pPr>
            <a:r>
              <a:rPr lang="en-US" sz="1600" b="1" dirty="0">
                <a:solidFill>
                  <a:srgbClr val="265A9A"/>
                </a:solidFill>
              </a:rPr>
              <a:t>Connect tubing to the canister, connect canister to the machine, and turn the device on after putting in the proper settings.</a:t>
            </a:r>
          </a:p>
          <a:p>
            <a:pPr marL="514350" indent="-514350">
              <a:lnSpc>
                <a:spcPct val="150000"/>
              </a:lnSpc>
              <a:buFontTx/>
              <a:buAutoNum type="arabicPeriod"/>
            </a:pPr>
            <a:r>
              <a:rPr lang="en-US" sz="1600" b="1" dirty="0">
                <a:solidFill>
                  <a:srgbClr val="265A9A"/>
                </a:solidFill>
              </a:rPr>
              <a:t>Gently help press the dressing down or bring the edges of the wound closer as suction is turned on.</a:t>
            </a:r>
            <a:endParaRPr lang="en-US" sz="1600" dirty="0"/>
          </a:p>
          <a:p>
            <a:pPr marL="514350" indent="-514350">
              <a:buAutoNum type="arabicPeriod"/>
            </a:pPr>
            <a:endParaRPr lang="en-US" sz="1600" dirty="0"/>
          </a:p>
        </p:txBody>
      </p:sp>
      <p:sp>
        <p:nvSpPr>
          <p:cNvPr id="13" name="Title 1">
            <a:extLst>
              <a:ext uri="{FF2B5EF4-FFF2-40B4-BE49-F238E27FC236}">
                <a16:creationId xmlns:a16="http://schemas.microsoft.com/office/drawing/2014/main" id="{9C1A1D5F-1A24-4153-8E04-AEB87B51CB25}"/>
              </a:ext>
            </a:extLst>
          </p:cNvPr>
          <p:cNvSpPr>
            <a:spLocks noGrp="1"/>
          </p:cNvSpPr>
          <p:nvPr>
            <p:ph type="title"/>
          </p:nvPr>
        </p:nvSpPr>
        <p:spPr>
          <a:xfrm>
            <a:off x="532126" y="229008"/>
            <a:ext cx="6347713" cy="1320800"/>
          </a:xfrm>
        </p:spPr>
        <p:txBody>
          <a:bodyPr>
            <a:normAutofit/>
          </a:bodyPr>
          <a:lstStyle/>
          <a:p>
            <a:br>
              <a:rPr lang="en-US" dirty="0"/>
            </a:br>
            <a:r>
              <a:rPr lang="en-US" dirty="0"/>
              <a:t>NPWT Application Steps</a:t>
            </a:r>
          </a:p>
        </p:txBody>
      </p:sp>
    </p:spTree>
    <p:extLst>
      <p:ext uri="{BB962C8B-B14F-4D97-AF65-F5344CB8AC3E}">
        <p14:creationId xmlns:p14="http://schemas.microsoft.com/office/powerpoint/2010/main" val="1664923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27</a:t>
            </a:fld>
            <a:endParaRPr lang="en-US"/>
          </a:p>
        </p:txBody>
      </p:sp>
      <p:sp>
        <p:nvSpPr>
          <p:cNvPr id="8" name="TextBox 7"/>
          <p:cNvSpPr txBox="1"/>
          <p:nvPr/>
        </p:nvSpPr>
        <p:spPr>
          <a:xfrm>
            <a:off x="365760" y="934157"/>
            <a:ext cx="4402870" cy="5078313"/>
          </a:xfrm>
          <a:prstGeom prst="rect">
            <a:avLst/>
          </a:prstGeom>
          <a:noFill/>
        </p:spPr>
        <p:txBody>
          <a:bodyPr wrap="square" rtlCol="0">
            <a:spAutoFit/>
          </a:bodyPr>
          <a:lstStyle/>
          <a:p>
            <a:pPr marL="233363" algn="ctr"/>
            <a:r>
              <a:rPr lang="en-US" dirty="0">
                <a:sym typeface="Wingdings" pitchFamily="2" charset="2"/>
              </a:rPr>
              <a:t>After cleansing the wound bed and then the </a:t>
            </a:r>
            <a:r>
              <a:rPr lang="en-US" dirty="0" err="1">
                <a:sym typeface="Wingdings" pitchFamily="2" charset="2"/>
              </a:rPr>
              <a:t>periwound</a:t>
            </a:r>
            <a:r>
              <a:rPr lang="en-US" dirty="0">
                <a:sym typeface="Wingdings" pitchFamily="2" charset="2"/>
              </a:rPr>
              <a:t> area of debris and bacteria, NPWT application begins.</a:t>
            </a:r>
          </a:p>
          <a:p>
            <a:pPr marL="233363" algn="ctr"/>
            <a:endParaRPr lang="en-US" dirty="0">
              <a:sym typeface="Wingdings" pitchFamily="2" charset="2"/>
            </a:endParaRPr>
          </a:p>
          <a:p>
            <a:pPr marL="233363" algn="ctr"/>
            <a:r>
              <a:rPr lang="en-US" dirty="0">
                <a:sym typeface="Wingdings" pitchFamily="2" charset="2"/>
              </a:rPr>
              <a:t>To protect the periwound skin from maceration or trauma from  negative pressure suction, “window frame” the wound with NPWT drape. </a:t>
            </a:r>
          </a:p>
          <a:p>
            <a:pPr marL="233363" algn="ctr"/>
            <a:endParaRPr lang="en-US" dirty="0">
              <a:sym typeface="Wingdings" pitchFamily="2" charset="2"/>
            </a:endParaRPr>
          </a:p>
          <a:p>
            <a:pPr marL="233363" algn="ctr"/>
            <a:r>
              <a:rPr lang="en-US" dirty="0">
                <a:sym typeface="Wingdings" pitchFamily="2" charset="2"/>
              </a:rPr>
              <a:t>There are two popular ways of window framing a wound:</a:t>
            </a:r>
          </a:p>
          <a:p>
            <a:pPr marL="233363" algn="ctr"/>
            <a:endParaRPr lang="en-US" dirty="0">
              <a:sym typeface="Wingdings" pitchFamily="2" charset="2"/>
            </a:endParaRPr>
          </a:p>
          <a:p>
            <a:pPr marL="576263" indent="-342900" algn="ctr">
              <a:buAutoNum type="arabicPeriod"/>
            </a:pPr>
            <a:r>
              <a:rPr lang="en-US" dirty="0">
                <a:sym typeface="Wingdings" pitchFamily="2" charset="2"/>
              </a:rPr>
              <a:t>Lay drape over the wound, trace the wound void outline with a marker, cut out the drape inside the outline, apply the drape. The picture on this slide shows this method.</a:t>
            </a:r>
            <a:endParaRPr lang="en-US" dirty="0"/>
          </a:p>
        </p:txBody>
      </p:sp>
      <p:pic>
        <p:nvPicPr>
          <p:cNvPr id="11" name="Picture 10" descr="02-22e.jpg"/>
          <p:cNvPicPr>
            <a:picLocks noChangeAspect="1"/>
          </p:cNvPicPr>
          <p:nvPr/>
        </p:nvPicPr>
        <p:blipFill rotWithShape="1">
          <a:blip r:embed="rId2"/>
          <a:srcRect l="15686" t="13235" r="9804" b="21160"/>
          <a:stretch/>
        </p:blipFill>
        <p:spPr>
          <a:xfrm>
            <a:off x="5214877" y="699806"/>
            <a:ext cx="3283131" cy="5138928"/>
          </a:xfrm>
          <a:prstGeom prst="rect">
            <a:avLst/>
          </a:prstGeom>
        </p:spPr>
      </p:pic>
    </p:spTree>
    <p:extLst>
      <p:ext uri="{BB962C8B-B14F-4D97-AF65-F5344CB8AC3E}">
        <p14:creationId xmlns:p14="http://schemas.microsoft.com/office/powerpoint/2010/main" val="3015076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2-22e.jpg"/>
          <p:cNvPicPr>
            <a:picLocks noChangeAspect="1"/>
          </p:cNvPicPr>
          <p:nvPr/>
        </p:nvPicPr>
        <p:blipFill>
          <a:blip r:embed="rId2"/>
          <a:srcRect l="15686" t="13235" r="9804" b="15441"/>
          <a:stretch>
            <a:fillRect/>
          </a:stretch>
        </p:blipFill>
        <p:spPr>
          <a:xfrm>
            <a:off x="5308592" y="1333883"/>
            <a:ext cx="2462348" cy="4190234"/>
          </a:xfrm>
          <a:prstGeom prst="rect">
            <a:avLst/>
          </a:prstGeom>
        </p:spPr>
      </p:pic>
      <p:cxnSp>
        <p:nvCxnSpPr>
          <p:cNvPr id="3" name="Straight Connector 2"/>
          <p:cNvCxnSpPr/>
          <p:nvPr/>
        </p:nvCxnSpPr>
        <p:spPr>
          <a:xfrm>
            <a:off x="6571258" y="1951672"/>
            <a:ext cx="674914" cy="74294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26483" y="2323146"/>
            <a:ext cx="349507" cy="69590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26483" y="2947989"/>
            <a:ext cx="15437" cy="121539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535721" y="3721840"/>
            <a:ext cx="710451" cy="88308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75462" y="3861972"/>
            <a:ext cx="674914" cy="74294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84573" y="3389412"/>
            <a:ext cx="35426" cy="88697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080685" y="4389392"/>
            <a:ext cx="910071" cy="5471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56076" y="2989517"/>
            <a:ext cx="375457" cy="6554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43804" y="2022713"/>
            <a:ext cx="390762" cy="88308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259198" y="2130143"/>
            <a:ext cx="857219" cy="2273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5748" y="2690336"/>
            <a:ext cx="339555" cy="3284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EF180A-B797-4168-911B-5E43A230FF63}"/>
              </a:ext>
            </a:extLst>
          </p:cNvPr>
          <p:cNvSpPr txBox="1"/>
          <p:nvPr/>
        </p:nvSpPr>
        <p:spPr>
          <a:xfrm>
            <a:off x="604748" y="1166842"/>
            <a:ext cx="4049486" cy="4524315"/>
          </a:xfrm>
          <a:prstGeom prst="rect">
            <a:avLst/>
          </a:prstGeom>
          <a:noFill/>
        </p:spPr>
        <p:txBody>
          <a:bodyPr wrap="square" rtlCol="0">
            <a:spAutoFit/>
          </a:bodyPr>
          <a:lstStyle/>
          <a:p>
            <a:pPr marL="233363" algn="ctr"/>
            <a:r>
              <a:rPr lang="en-US" dirty="0">
                <a:sym typeface="Wingdings" pitchFamily="2" charset="2"/>
              </a:rPr>
              <a:t>The second way to window frame a wound is to cut strips of drape and place them one by one along the edges, moving circumferentially around it until the immediate </a:t>
            </a:r>
            <a:r>
              <a:rPr lang="en-US" dirty="0" err="1">
                <a:sym typeface="Wingdings" pitchFamily="2" charset="2"/>
              </a:rPr>
              <a:t>periwound</a:t>
            </a:r>
            <a:r>
              <a:rPr lang="en-US" dirty="0">
                <a:sym typeface="Wingdings" pitchFamily="2" charset="2"/>
              </a:rPr>
              <a:t> area is protected. The yellow lines in this photo represent strips of drape.</a:t>
            </a:r>
          </a:p>
          <a:p>
            <a:pPr marL="233363" algn="ctr"/>
            <a:endParaRPr lang="en-US" dirty="0">
              <a:sym typeface="Wingdings" pitchFamily="2" charset="2"/>
            </a:endParaRPr>
          </a:p>
          <a:p>
            <a:pPr marL="233363" algn="ctr"/>
            <a:r>
              <a:rPr lang="en-US" dirty="0">
                <a:sym typeface="Wingdings" pitchFamily="2" charset="2"/>
              </a:rPr>
              <a:t>It is easier to work with strips of drape then large sections of drape because once the stabilizer layer is removed, drape is very flimsy and floaty. If it floats back on itself and sticks, that piece is out of commission.</a:t>
            </a:r>
            <a:endParaRPr lang="en-US" dirty="0"/>
          </a:p>
        </p:txBody>
      </p:sp>
    </p:spTree>
    <p:extLst>
      <p:ext uri="{BB962C8B-B14F-4D97-AF65-F5344CB8AC3E}">
        <p14:creationId xmlns:p14="http://schemas.microsoft.com/office/powerpoint/2010/main" val="32218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29</a:t>
            </a:fld>
            <a:endParaRPr lang="en-US"/>
          </a:p>
        </p:txBody>
      </p:sp>
      <p:sp>
        <p:nvSpPr>
          <p:cNvPr id="8" name="TextBox 7"/>
          <p:cNvSpPr txBox="1"/>
          <p:nvPr/>
        </p:nvSpPr>
        <p:spPr>
          <a:xfrm>
            <a:off x="2724165" y="534614"/>
            <a:ext cx="4692739" cy="2308324"/>
          </a:xfrm>
          <a:prstGeom prst="rect">
            <a:avLst/>
          </a:prstGeom>
          <a:noFill/>
        </p:spPr>
        <p:txBody>
          <a:bodyPr wrap="square" rtlCol="0">
            <a:spAutoFit/>
          </a:bodyPr>
          <a:lstStyle/>
          <a:p>
            <a:pPr algn="ctr"/>
            <a:r>
              <a:rPr lang="en-US" b="1" u="sng" dirty="0"/>
              <a:t>Day 1: </a:t>
            </a:r>
          </a:p>
          <a:p>
            <a:pPr algn="ctr"/>
            <a:endParaRPr lang="en-US" b="1" u="sng" dirty="0"/>
          </a:p>
          <a:p>
            <a:pPr marL="288925" indent="-288925"/>
            <a:r>
              <a:rPr lang="en-US" dirty="0">
                <a:sym typeface="Wingdings" pitchFamily="2" charset="2"/>
              </a:rPr>
              <a:t> This wound does not have tunnels or undermining, but because the fascia was not in tact, we decided to place a layer of white foam first as a precaution, which is more dense and stays more moist. </a:t>
            </a:r>
            <a:endParaRPr lang="en-US" dirty="0"/>
          </a:p>
        </p:txBody>
      </p:sp>
      <p:pic>
        <p:nvPicPr>
          <p:cNvPr id="6" name="Picture 5" descr="02-18c.JPG"/>
          <p:cNvPicPr>
            <a:picLocks noChangeAspect="1"/>
          </p:cNvPicPr>
          <p:nvPr/>
        </p:nvPicPr>
        <p:blipFill rotWithShape="1">
          <a:blip r:embed="rId2"/>
          <a:srcRect l="28348" r="32020" b="18426"/>
          <a:stretch/>
        </p:blipFill>
        <p:spPr>
          <a:xfrm>
            <a:off x="548640" y="351839"/>
            <a:ext cx="2084832" cy="3218314"/>
          </a:xfrm>
          <a:prstGeom prst="rect">
            <a:avLst/>
          </a:prstGeom>
        </p:spPr>
      </p:pic>
      <p:pic>
        <p:nvPicPr>
          <p:cNvPr id="9" name="Picture 8" descr="02-18d.JPG"/>
          <p:cNvPicPr>
            <a:picLocks noChangeAspect="1"/>
          </p:cNvPicPr>
          <p:nvPr/>
        </p:nvPicPr>
        <p:blipFill rotWithShape="1">
          <a:blip r:embed="rId3"/>
          <a:srcRect l="20475" t="19724" r="42021" b="20588"/>
          <a:stretch/>
        </p:blipFill>
        <p:spPr>
          <a:xfrm>
            <a:off x="5579707" y="3428999"/>
            <a:ext cx="2677325" cy="3195735"/>
          </a:xfrm>
          <a:prstGeom prst="rect">
            <a:avLst/>
          </a:prstGeom>
        </p:spPr>
      </p:pic>
      <p:sp>
        <p:nvSpPr>
          <p:cNvPr id="10" name="TextBox 9"/>
          <p:cNvSpPr txBox="1"/>
          <p:nvPr/>
        </p:nvSpPr>
        <p:spPr>
          <a:xfrm>
            <a:off x="886968" y="4565201"/>
            <a:ext cx="4692739" cy="1754326"/>
          </a:xfrm>
          <a:prstGeom prst="rect">
            <a:avLst/>
          </a:prstGeom>
          <a:noFill/>
        </p:spPr>
        <p:txBody>
          <a:bodyPr wrap="square" rtlCol="0">
            <a:spAutoFit/>
          </a:bodyPr>
          <a:lstStyle/>
          <a:p>
            <a:r>
              <a:rPr lang="en-US" dirty="0"/>
              <a:t>Black foam tops the white foam, filling in the remainder of the void. We came above the level of the skin, because the NPWT suction will collapse the dressing once turned on </a:t>
            </a:r>
            <a:r>
              <a:rPr lang="en-US" dirty="0">
                <a:sym typeface="Wingdings" panose="05000000000000000000" pitchFamily="2" charset="2"/>
              </a:rPr>
              <a:t></a:t>
            </a:r>
            <a:endParaRPr lang="en-US" dirty="0"/>
          </a:p>
          <a:p>
            <a:pPr marL="233363" indent="-233363">
              <a:buFont typeface="Arial" pitchFamily="34" charset="0"/>
              <a:buChar char="•"/>
            </a:pPr>
            <a:endParaRPr lang="en-US" dirty="0"/>
          </a:p>
        </p:txBody>
      </p:sp>
    </p:spTree>
    <p:extLst>
      <p:ext uri="{BB962C8B-B14F-4D97-AF65-F5344CB8AC3E}">
        <p14:creationId xmlns:p14="http://schemas.microsoft.com/office/powerpoint/2010/main" val="301507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35280"/>
            <a:ext cx="6347713" cy="1320800"/>
          </a:xfrm>
        </p:spPr>
        <p:txBody>
          <a:bodyPr>
            <a:normAutofit fontScale="90000"/>
          </a:bodyPr>
          <a:lstStyle/>
          <a:p>
            <a:br>
              <a:rPr lang="en-US" dirty="0"/>
            </a:br>
            <a:r>
              <a:rPr lang="en-US" dirty="0"/>
              <a:t>Negative Pressure Wound Therapy</a:t>
            </a:r>
          </a:p>
        </p:txBody>
      </p:sp>
      <p:sp>
        <p:nvSpPr>
          <p:cNvPr id="3" name="Content Placeholder 2"/>
          <p:cNvSpPr>
            <a:spLocks noGrp="1"/>
          </p:cNvSpPr>
          <p:nvPr>
            <p:ph idx="1"/>
          </p:nvPr>
        </p:nvSpPr>
        <p:spPr>
          <a:xfrm>
            <a:off x="457200" y="2300289"/>
            <a:ext cx="7287768" cy="1403032"/>
          </a:xfrm>
        </p:spPr>
        <p:txBody>
          <a:bodyPr>
            <a:normAutofit/>
          </a:bodyPr>
          <a:lstStyle/>
          <a:p>
            <a:pPr marL="182563" indent="-63500">
              <a:buNone/>
            </a:pPr>
            <a:r>
              <a:rPr lang="en-US" dirty="0"/>
              <a:t> </a:t>
            </a:r>
            <a:r>
              <a:rPr lang="en-US" b="1" dirty="0"/>
              <a:t>NPWT is the use of sub-atmospheric (negative) pressure to a wound through suction &amp; polyurethane foam underneath a non-occlusive dressing to facilitate quicker healing.</a:t>
            </a:r>
          </a:p>
        </p:txBody>
      </p:sp>
      <p:sp>
        <p:nvSpPr>
          <p:cNvPr id="5" name="Slide Number Placeholder 4"/>
          <p:cNvSpPr>
            <a:spLocks noGrp="1"/>
          </p:cNvSpPr>
          <p:nvPr>
            <p:ph type="sldNum" sz="quarter" idx="12"/>
          </p:nvPr>
        </p:nvSpPr>
        <p:spPr/>
        <p:txBody>
          <a:bodyPr/>
          <a:lstStyle/>
          <a:p>
            <a:fld id="{D3B8DEE4-E1CE-D843-93C6-BCDE319A6831}" type="slidenum">
              <a:rPr lang="en-US" smtClean="0"/>
              <a:pPr/>
              <a:t>3</a:t>
            </a:fld>
            <a:endParaRPr lang="en-US"/>
          </a:p>
        </p:txBody>
      </p:sp>
      <p:pic>
        <p:nvPicPr>
          <p:cNvPr id="6" name="Picture 5" descr="02-18f.JPG">
            <a:extLst>
              <a:ext uri="{FF2B5EF4-FFF2-40B4-BE49-F238E27FC236}">
                <a16:creationId xmlns:a16="http://schemas.microsoft.com/office/drawing/2014/main" id="{B41FDFBC-A680-48B9-A3A2-F22F8D4C2762}"/>
              </a:ext>
            </a:extLst>
          </p:cNvPr>
          <p:cNvPicPr>
            <a:picLocks noChangeAspect="1"/>
          </p:cNvPicPr>
          <p:nvPr/>
        </p:nvPicPr>
        <p:blipFill rotWithShape="1">
          <a:blip r:embed="rId2"/>
          <a:srcRect l="30882" t="29412" r="40418" b="11765"/>
          <a:stretch/>
        </p:blipFill>
        <p:spPr>
          <a:xfrm rot="5400000">
            <a:off x="3259836" y="2724094"/>
            <a:ext cx="2624328" cy="40341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30</a:t>
            </a:fld>
            <a:endParaRPr lang="en-US"/>
          </a:p>
        </p:txBody>
      </p:sp>
      <p:sp>
        <p:nvSpPr>
          <p:cNvPr id="8" name="TextBox 7"/>
          <p:cNvSpPr txBox="1"/>
          <p:nvPr/>
        </p:nvSpPr>
        <p:spPr>
          <a:xfrm>
            <a:off x="3620278" y="447869"/>
            <a:ext cx="4889240" cy="923330"/>
          </a:xfrm>
          <a:prstGeom prst="rect">
            <a:avLst/>
          </a:prstGeom>
          <a:noFill/>
        </p:spPr>
        <p:txBody>
          <a:bodyPr wrap="square" rtlCol="0">
            <a:spAutoFit/>
          </a:bodyPr>
          <a:lstStyle/>
          <a:p>
            <a:pPr marL="233363" indent="-233363"/>
            <a:r>
              <a:rPr lang="en-US" dirty="0">
                <a:sym typeface="Wingdings" pitchFamily="2" charset="2"/>
              </a:rPr>
              <a:t> Clear drape material covers the foam and a quarter size hole is cut to allow the suction T.R.A.C. pad to attach.</a:t>
            </a:r>
            <a:endParaRPr lang="en-US" dirty="0"/>
          </a:p>
        </p:txBody>
      </p:sp>
      <p:sp>
        <p:nvSpPr>
          <p:cNvPr id="10" name="TextBox 9"/>
          <p:cNvSpPr txBox="1"/>
          <p:nvPr/>
        </p:nvSpPr>
        <p:spPr>
          <a:xfrm>
            <a:off x="765111" y="4323183"/>
            <a:ext cx="4413378" cy="923330"/>
          </a:xfrm>
          <a:prstGeom prst="rect">
            <a:avLst/>
          </a:prstGeom>
          <a:noFill/>
        </p:spPr>
        <p:txBody>
          <a:bodyPr wrap="square" rtlCol="0">
            <a:spAutoFit/>
          </a:bodyPr>
          <a:lstStyle/>
          <a:p>
            <a:r>
              <a:rPr lang="en-US" dirty="0"/>
              <a:t>T.R.A.C. pad adheres over the hole, connect tubing to the vacuum, turn it on, and gently help wound edges move into place </a:t>
            </a:r>
            <a:r>
              <a:rPr lang="en-US" dirty="0">
                <a:sym typeface="Wingdings" pitchFamily="2" charset="2"/>
              </a:rPr>
              <a:t></a:t>
            </a:r>
            <a:endParaRPr lang="en-US" dirty="0"/>
          </a:p>
        </p:txBody>
      </p:sp>
      <p:pic>
        <p:nvPicPr>
          <p:cNvPr id="11" name="Picture 10" descr="02-18e.JPG"/>
          <p:cNvPicPr>
            <a:picLocks noChangeAspect="1"/>
          </p:cNvPicPr>
          <p:nvPr/>
        </p:nvPicPr>
        <p:blipFill>
          <a:blip r:embed="rId2"/>
          <a:srcRect l="17647" r="26471" b="17647"/>
          <a:stretch>
            <a:fillRect/>
          </a:stretch>
        </p:blipFill>
        <p:spPr>
          <a:xfrm>
            <a:off x="206190" y="149290"/>
            <a:ext cx="3376765" cy="3732234"/>
          </a:xfrm>
          <a:prstGeom prst="rect">
            <a:avLst/>
          </a:prstGeom>
        </p:spPr>
      </p:pic>
      <p:pic>
        <p:nvPicPr>
          <p:cNvPr id="13" name="Picture 12" descr="02-18f.JPG"/>
          <p:cNvPicPr>
            <a:picLocks noChangeAspect="1"/>
          </p:cNvPicPr>
          <p:nvPr/>
        </p:nvPicPr>
        <p:blipFill>
          <a:blip r:embed="rId3"/>
          <a:srcRect l="30882" t="29412" r="35294" b="11765"/>
          <a:stretch>
            <a:fillRect/>
          </a:stretch>
        </p:blipFill>
        <p:spPr>
          <a:xfrm>
            <a:off x="5184514" y="1802454"/>
            <a:ext cx="3092824" cy="4034140"/>
          </a:xfrm>
          <a:prstGeom prst="rect">
            <a:avLst/>
          </a:prstGeom>
        </p:spPr>
      </p:pic>
    </p:spTree>
    <p:extLst>
      <p:ext uri="{BB962C8B-B14F-4D97-AF65-F5344CB8AC3E}">
        <p14:creationId xmlns:p14="http://schemas.microsoft.com/office/powerpoint/2010/main" val="301507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31</a:t>
            </a:fld>
            <a:endParaRPr lang="en-US"/>
          </a:p>
        </p:txBody>
      </p:sp>
      <p:sp>
        <p:nvSpPr>
          <p:cNvPr id="8" name="TextBox 7"/>
          <p:cNvSpPr txBox="1"/>
          <p:nvPr/>
        </p:nvSpPr>
        <p:spPr>
          <a:xfrm>
            <a:off x="2481944" y="261257"/>
            <a:ext cx="5075852" cy="1477328"/>
          </a:xfrm>
          <a:prstGeom prst="rect">
            <a:avLst/>
          </a:prstGeom>
          <a:noFill/>
        </p:spPr>
        <p:txBody>
          <a:bodyPr wrap="square" rtlCol="0">
            <a:spAutoFit/>
          </a:bodyPr>
          <a:lstStyle/>
          <a:p>
            <a:pPr algn="ctr"/>
            <a:endParaRPr lang="en-US" b="1" u="sng" dirty="0"/>
          </a:p>
          <a:p>
            <a:pPr marL="233363" indent="-233363"/>
            <a:r>
              <a:rPr lang="en-US" dirty="0">
                <a:sym typeface="Wingdings" pitchFamily="2" charset="2"/>
              </a:rPr>
              <a:t> Sometimes the T.R.A.C. pad is too wide to adhere over the black sponge without edges pressing on intact </a:t>
            </a:r>
            <a:r>
              <a:rPr lang="en-US" dirty="0" err="1">
                <a:sym typeface="Wingdings" pitchFamily="2" charset="2"/>
              </a:rPr>
              <a:t>periwound</a:t>
            </a:r>
            <a:r>
              <a:rPr lang="en-US" dirty="0">
                <a:sym typeface="Wingdings" pitchFamily="2" charset="2"/>
              </a:rPr>
              <a:t> below, possibly causing pressure or suction  injury. </a:t>
            </a:r>
            <a:endParaRPr lang="en-US" dirty="0"/>
          </a:p>
        </p:txBody>
      </p:sp>
      <p:sp>
        <p:nvSpPr>
          <p:cNvPr id="10" name="TextBox 9"/>
          <p:cNvSpPr txBox="1"/>
          <p:nvPr/>
        </p:nvSpPr>
        <p:spPr>
          <a:xfrm>
            <a:off x="2770412" y="2413337"/>
            <a:ext cx="3834882" cy="2031325"/>
          </a:xfrm>
          <a:prstGeom prst="rect">
            <a:avLst/>
          </a:prstGeom>
          <a:noFill/>
        </p:spPr>
        <p:txBody>
          <a:bodyPr wrap="square" rtlCol="0">
            <a:spAutoFit/>
          </a:bodyPr>
          <a:lstStyle/>
          <a:p>
            <a:r>
              <a:rPr lang="en-US" dirty="0"/>
              <a:t>Add a round piece of black foam on top (don’t forget to cut the hole in the drape before placing the “mushroom cap” on top) and it bridges the pieces together to make a continuous path for the suction </a:t>
            </a:r>
            <a:r>
              <a:rPr lang="en-US" dirty="0">
                <a:sym typeface="Wingdings" panose="05000000000000000000" pitchFamily="2" charset="2"/>
              </a:rPr>
              <a:t></a:t>
            </a:r>
            <a:endParaRPr lang="en-US" dirty="0"/>
          </a:p>
        </p:txBody>
      </p:sp>
      <p:pic>
        <p:nvPicPr>
          <p:cNvPr id="9" name="Picture 8" descr="02-22ff.jpg"/>
          <p:cNvPicPr>
            <a:picLocks noChangeAspect="1"/>
          </p:cNvPicPr>
          <p:nvPr/>
        </p:nvPicPr>
        <p:blipFill rotWithShape="1">
          <a:blip r:embed="rId2"/>
          <a:srcRect l="25256" t="41743" r="25874" b="2887"/>
          <a:stretch/>
        </p:blipFill>
        <p:spPr>
          <a:xfrm>
            <a:off x="661560" y="758952"/>
            <a:ext cx="1506361" cy="2370446"/>
          </a:xfrm>
          <a:prstGeom prst="rect">
            <a:avLst/>
          </a:prstGeom>
        </p:spPr>
      </p:pic>
      <p:pic>
        <p:nvPicPr>
          <p:cNvPr id="12" name="Picture 11" descr="02-22g.jpg"/>
          <p:cNvPicPr>
            <a:picLocks noChangeAspect="1"/>
          </p:cNvPicPr>
          <p:nvPr/>
        </p:nvPicPr>
        <p:blipFill rotWithShape="1">
          <a:blip r:embed="rId3"/>
          <a:srcRect l="24109" t="40045" r="29982" b="4039"/>
          <a:stretch/>
        </p:blipFill>
        <p:spPr>
          <a:xfrm>
            <a:off x="6765289" y="2089741"/>
            <a:ext cx="1818871" cy="2868140"/>
          </a:xfrm>
          <a:prstGeom prst="rect">
            <a:avLst/>
          </a:prstGeom>
        </p:spPr>
      </p:pic>
      <p:pic>
        <p:nvPicPr>
          <p:cNvPr id="11" name="Picture 10" descr="02-22h.jpg"/>
          <p:cNvPicPr>
            <a:picLocks noChangeAspect="1"/>
          </p:cNvPicPr>
          <p:nvPr/>
        </p:nvPicPr>
        <p:blipFill rotWithShape="1">
          <a:blip r:embed="rId4"/>
          <a:srcRect l="20915" t="47300" r="30406" b="8342"/>
          <a:stretch/>
        </p:blipFill>
        <p:spPr>
          <a:xfrm>
            <a:off x="661561" y="4353391"/>
            <a:ext cx="1801360" cy="2130552"/>
          </a:xfrm>
          <a:prstGeom prst="rect">
            <a:avLst/>
          </a:prstGeom>
        </p:spPr>
      </p:pic>
      <p:sp>
        <p:nvSpPr>
          <p:cNvPr id="13" name="TextBox 12"/>
          <p:cNvSpPr txBox="1"/>
          <p:nvPr/>
        </p:nvSpPr>
        <p:spPr>
          <a:xfrm>
            <a:off x="2640564" y="5119414"/>
            <a:ext cx="4917232" cy="1200329"/>
          </a:xfrm>
          <a:prstGeom prst="rect">
            <a:avLst/>
          </a:prstGeom>
          <a:noFill/>
        </p:spPr>
        <p:txBody>
          <a:bodyPr wrap="square" rtlCol="0">
            <a:spAutoFit/>
          </a:bodyPr>
          <a:lstStyle/>
          <a:p>
            <a:pPr marL="288925" indent="-288925"/>
            <a:r>
              <a:rPr lang="en-US" dirty="0">
                <a:sym typeface="Wingdings" pitchFamily="2" charset="2"/>
              </a:rPr>
              <a:t> Everything is connected and protected. If foam is in contact with foam, the suction will travel from the TRAC pad through the entire dressing set up.</a:t>
            </a:r>
            <a:endParaRPr lang="en-US" dirty="0"/>
          </a:p>
        </p:txBody>
      </p:sp>
    </p:spTree>
    <p:extLst>
      <p:ext uri="{BB962C8B-B14F-4D97-AF65-F5344CB8AC3E}">
        <p14:creationId xmlns:p14="http://schemas.microsoft.com/office/powerpoint/2010/main" val="3015076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32</a:t>
            </a:fld>
            <a:endParaRPr lang="en-US"/>
          </a:p>
        </p:txBody>
      </p:sp>
      <p:sp>
        <p:nvSpPr>
          <p:cNvPr id="8" name="TextBox 7"/>
          <p:cNvSpPr txBox="1"/>
          <p:nvPr/>
        </p:nvSpPr>
        <p:spPr>
          <a:xfrm>
            <a:off x="2320523" y="451512"/>
            <a:ext cx="4502953" cy="1200329"/>
          </a:xfrm>
          <a:prstGeom prst="rect">
            <a:avLst/>
          </a:prstGeom>
          <a:noFill/>
        </p:spPr>
        <p:txBody>
          <a:bodyPr wrap="square" rtlCol="0">
            <a:spAutoFit/>
          </a:bodyPr>
          <a:lstStyle/>
          <a:p>
            <a:pPr marL="233363" indent="-233363" algn="ctr"/>
            <a:r>
              <a:rPr lang="en-US" sz="2400" dirty="0">
                <a:sym typeface="Wingdings" pitchFamily="2" charset="2"/>
              </a:rPr>
              <a:t>Day 1 </a:t>
            </a:r>
          </a:p>
          <a:p>
            <a:pPr marL="233363" indent="-233363" algn="ctr"/>
            <a:r>
              <a:rPr lang="en-US" sz="2400" dirty="0"/>
              <a:t>Measurement: 11 x 5 x 1.5 cm</a:t>
            </a:r>
          </a:p>
          <a:p>
            <a:pPr marL="233363" indent="-233363" algn="ctr"/>
            <a:endParaRPr lang="en-US" sz="2400" dirty="0"/>
          </a:p>
        </p:txBody>
      </p:sp>
      <p:pic>
        <p:nvPicPr>
          <p:cNvPr id="14" name="Picture 13" descr="02-18a.JPG"/>
          <p:cNvPicPr>
            <a:picLocks noChangeAspect="1"/>
          </p:cNvPicPr>
          <p:nvPr/>
        </p:nvPicPr>
        <p:blipFill>
          <a:blip r:embed="rId2"/>
          <a:stretch>
            <a:fillRect/>
          </a:stretch>
        </p:blipFill>
        <p:spPr>
          <a:xfrm>
            <a:off x="1052626" y="1474236"/>
            <a:ext cx="3037082" cy="4012164"/>
          </a:xfrm>
          <a:prstGeom prst="rect">
            <a:avLst/>
          </a:prstGeom>
        </p:spPr>
      </p:pic>
      <p:pic>
        <p:nvPicPr>
          <p:cNvPr id="15" name="Picture 14" descr="02-18g.jpg"/>
          <p:cNvPicPr>
            <a:picLocks noChangeAspect="1"/>
          </p:cNvPicPr>
          <p:nvPr/>
        </p:nvPicPr>
        <p:blipFill>
          <a:blip r:embed="rId3"/>
          <a:srcRect l="11043" t="26277" r="11043" b="13139"/>
          <a:stretch>
            <a:fillRect/>
          </a:stretch>
        </p:blipFill>
        <p:spPr>
          <a:xfrm>
            <a:off x="5082025" y="1457214"/>
            <a:ext cx="3082949" cy="4029187"/>
          </a:xfrm>
          <a:prstGeom prst="rect">
            <a:avLst/>
          </a:prstGeom>
        </p:spPr>
      </p:pic>
    </p:spTree>
    <p:extLst>
      <p:ext uri="{BB962C8B-B14F-4D97-AF65-F5344CB8AC3E}">
        <p14:creationId xmlns:p14="http://schemas.microsoft.com/office/powerpoint/2010/main" val="301507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3B8DEE4-E1CE-D843-93C6-BCDE319A6831}" type="slidenum">
              <a:rPr lang="en-US" smtClean="0"/>
              <a:pPr/>
              <a:t>33</a:t>
            </a:fld>
            <a:endParaRPr lang="en-US"/>
          </a:p>
        </p:txBody>
      </p:sp>
      <p:pic>
        <p:nvPicPr>
          <p:cNvPr id="9" name="Picture 8" descr="02-25b.jpg"/>
          <p:cNvPicPr>
            <a:picLocks noChangeAspect="1"/>
          </p:cNvPicPr>
          <p:nvPr/>
        </p:nvPicPr>
        <p:blipFill>
          <a:blip r:embed="rId2"/>
          <a:srcRect l="16476" t="8883" r="10984" b="8883"/>
          <a:stretch>
            <a:fillRect/>
          </a:stretch>
        </p:blipFill>
        <p:spPr>
          <a:xfrm>
            <a:off x="858025" y="1312766"/>
            <a:ext cx="3263828" cy="4574850"/>
          </a:xfrm>
          <a:prstGeom prst="rect">
            <a:avLst/>
          </a:prstGeom>
        </p:spPr>
      </p:pic>
      <p:sp>
        <p:nvSpPr>
          <p:cNvPr id="11" name="TextBox 10"/>
          <p:cNvSpPr txBox="1"/>
          <p:nvPr/>
        </p:nvSpPr>
        <p:spPr>
          <a:xfrm>
            <a:off x="4573888" y="368816"/>
            <a:ext cx="3741576" cy="707886"/>
          </a:xfrm>
          <a:prstGeom prst="rect">
            <a:avLst/>
          </a:prstGeom>
          <a:noFill/>
        </p:spPr>
        <p:txBody>
          <a:bodyPr wrap="square" rtlCol="0">
            <a:spAutoFit/>
          </a:bodyPr>
          <a:lstStyle/>
          <a:p>
            <a:pPr marL="233363" indent="-233363" algn="ctr"/>
            <a:r>
              <a:rPr lang="en-US" sz="2000" dirty="0">
                <a:sym typeface="Wingdings" pitchFamily="2" charset="2"/>
              </a:rPr>
              <a:t>Day 9</a:t>
            </a:r>
          </a:p>
          <a:p>
            <a:pPr marL="233363" indent="-233363" algn="ctr"/>
            <a:r>
              <a:rPr lang="en-US" sz="2000" dirty="0">
                <a:sym typeface="Wingdings" pitchFamily="2" charset="2"/>
              </a:rPr>
              <a:t>Measurements 8 x 2 x 1.25</a:t>
            </a:r>
            <a:endParaRPr lang="en-US" sz="2000" dirty="0"/>
          </a:p>
        </p:txBody>
      </p:sp>
      <p:pic>
        <p:nvPicPr>
          <p:cNvPr id="12" name="Picture 11" descr="2-29d.jpg"/>
          <p:cNvPicPr>
            <a:picLocks noChangeAspect="1"/>
          </p:cNvPicPr>
          <p:nvPr/>
        </p:nvPicPr>
        <p:blipFill>
          <a:blip r:embed="rId3"/>
          <a:srcRect t="5880"/>
          <a:stretch>
            <a:fillRect/>
          </a:stretch>
        </p:blipFill>
        <p:spPr>
          <a:xfrm>
            <a:off x="5001208" y="1318852"/>
            <a:ext cx="3046215" cy="4559434"/>
          </a:xfrm>
          <a:prstGeom prst="rect">
            <a:avLst/>
          </a:prstGeom>
        </p:spPr>
      </p:pic>
      <p:sp>
        <p:nvSpPr>
          <p:cNvPr id="13" name="TextBox 12"/>
          <p:cNvSpPr txBox="1"/>
          <p:nvPr/>
        </p:nvSpPr>
        <p:spPr>
          <a:xfrm>
            <a:off x="619151" y="368816"/>
            <a:ext cx="3741576" cy="707886"/>
          </a:xfrm>
          <a:prstGeom prst="rect">
            <a:avLst/>
          </a:prstGeom>
          <a:noFill/>
        </p:spPr>
        <p:txBody>
          <a:bodyPr wrap="square" rtlCol="0">
            <a:spAutoFit/>
          </a:bodyPr>
          <a:lstStyle/>
          <a:p>
            <a:pPr marL="233363" indent="-233363" algn="ctr"/>
            <a:r>
              <a:rPr lang="en-US" sz="2000" dirty="0">
                <a:sym typeface="Wingdings" pitchFamily="2" charset="2"/>
              </a:rPr>
              <a:t>Day 7</a:t>
            </a:r>
          </a:p>
          <a:p>
            <a:pPr marL="233363" indent="-233363" algn="ctr"/>
            <a:r>
              <a:rPr lang="en-US" sz="2000" dirty="0">
                <a:sym typeface="Wingdings" pitchFamily="2" charset="2"/>
              </a:rPr>
              <a:t>Measurements 10 x 3 x 1.5</a:t>
            </a:r>
            <a:endParaRPr lang="en-US" sz="2000" dirty="0"/>
          </a:p>
        </p:txBody>
      </p:sp>
    </p:spTree>
    <p:extLst>
      <p:ext uri="{BB962C8B-B14F-4D97-AF65-F5344CB8AC3E}">
        <p14:creationId xmlns:p14="http://schemas.microsoft.com/office/powerpoint/2010/main" val="3015076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2-18a.JPG"/>
          <p:cNvPicPr>
            <a:picLocks noChangeAspect="1"/>
          </p:cNvPicPr>
          <p:nvPr/>
        </p:nvPicPr>
        <p:blipFill>
          <a:blip r:embed="rId2"/>
          <a:stretch>
            <a:fillRect/>
          </a:stretch>
        </p:blipFill>
        <p:spPr>
          <a:xfrm>
            <a:off x="1202707" y="1687822"/>
            <a:ext cx="3108395" cy="4106372"/>
          </a:xfrm>
          <a:prstGeom prst="rect">
            <a:avLst/>
          </a:prstGeom>
        </p:spPr>
      </p:pic>
      <p:sp>
        <p:nvSpPr>
          <p:cNvPr id="8" name="TextBox 7"/>
          <p:cNvSpPr txBox="1"/>
          <p:nvPr/>
        </p:nvSpPr>
        <p:spPr>
          <a:xfrm>
            <a:off x="1116107" y="972365"/>
            <a:ext cx="3281596" cy="1061829"/>
          </a:xfrm>
          <a:prstGeom prst="rect">
            <a:avLst/>
          </a:prstGeom>
          <a:noFill/>
        </p:spPr>
        <p:txBody>
          <a:bodyPr wrap="square" rtlCol="0">
            <a:spAutoFit/>
          </a:bodyPr>
          <a:lstStyle/>
          <a:p>
            <a:pPr algn="ctr"/>
            <a:r>
              <a:rPr lang="en-US" b="1" u="sng" dirty="0"/>
              <a:t>Day 1 NPWT: </a:t>
            </a:r>
          </a:p>
          <a:p>
            <a:pPr algn="ctr"/>
            <a:r>
              <a:rPr lang="en-US" dirty="0"/>
              <a:t>Measurement: 11 x 5 x 1.5 cm</a:t>
            </a:r>
          </a:p>
          <a:p>
            <a:pPr marL="175022" indent="-175022">
              <a:buFont typeface="Arial" pitchFamily="34" charset="0"/>
              <a:buChar char="•"/>
            </a:pPr>
            <a:endParaRPr lang="en-US" sz="1350" dirty="0"/>
          </a:p>
          <a:p>
            <a:pPr marL="175022" indent="-175022">
              <a:buFont typeface="Arial" pitchFamily="34" charset="0"/>
              <a:buChar char="•"/>
            </a:pPr>
            <a:endParaRPr lang="en-US" sz="1350" dirty="0"/>
          </a:p>
        </p:txBody>
      </p:sp>
      <p:pic>
        <p:nvPicPr>
          <p:cNvPr id="6" name="Picture 5" descr="3-07e.jpg"/>
          <p:cNvPicPr>
            <a:picLocks noChangeAspect="1"/>
          </p:cNvPicPr>
          <p:nvPr/>
        </p:nvPicPr>
        <p:blipFill>
          <a:blip r:embed="rId3"/>
          <a:stretch>
            <a:fillRect/>
          </a:stretch>
        </p:blipFill>
        <p:spPr>
          <a:xfrm>
            <a:off x="5072216" y="1687822"/>
            <a:ext cx="3067106" cy="4106372"/>
          </a:xfrm>
          <a:prstGeom prst="rect">
            <a:avLst/>
          </a:prstGeom>
        </p:spPr>
      </p:pic>
      <p:sp>
        <p:nvSpPr>
          <p:cNvPr id="9" name="TextBox 8"/>
          <p:cNvSpPr txBox="1"/>
          <p:nvPr/>
        </p:nvSpPr>
        <p:spPr>
          <a:xfrm>
            <a:off x="4734959" y="972365"/>
            <a:ext cx="3404363" cy="646331"/>
          </a:xfrm>
          <a:prstGeom prst="rect">
            <a:avLst/>
          </a:prstGeom>
          <a:noFill/>
        </p:spPr>
        <p:txBody>
          <a:bodyPr wrap="square" rtlCol="0">
            <a:spAutoFit/>
          </a:bodyPr>
          <a:lstStyle/>
          <a:p>
            <a:pPr marL="175022" indent="-175022" algn="ctr"/>
            <a:r>
              <a:rPr lang="en-US" b="1" u="sng" dirty="0">
                <a:sym typeface="Wingdings" pitchFamily="2" charset="2"/>
              </a:rPr>
              <a:t>Day 16 NPWT</a:t>
            </a:r>
          </a:p>
          <a:p>
            <a:pPr marL="175022" indent="-175022" algn="ctr"/>
            <a:r>
              <a:rPr lang="en-US" dirty="0">
                <a:sym typeface="Wingdings" pitchFamily="2" charset="2"/>
              </a:rPr>
              <a:t>Measurements 7 x 1.5 x 0.5 cm</a:t>
            </a:r>
          </a:p>
        </p:txBody>
      </p:sp>
    </p:spTree>
    <p:extLst>
      <p:ext uri="{BB962C8B-B14F-4D97-AF65-F5344CB8AC3E}">
        <p14:creationId xmlns:p14="http://schemas.microsoft.com/office/powerpoint/2010/main" val="367854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07e.jpg"/>
          <p:cNvPicPr>
            <a:picLocks noChangeAspect="1"/>
          </p:cNvPicPr>
          <p:nvPr/>
        </p:nvPicPr>
        <p:blipFill>
          <a:blip r:embed="rId2"/>
          <a:stretch>
            <a:fillRect/>
          </a:stretch>
        </p:blipFill>
        <p:spPr>
          <a:xfrm>
            <a:off x="655664" y="1375814"/>
            <a:ext cx="3067106" cy="4106372"/>
          </a:xfrm>
          <a:prstGeom prst="rect">
            <a:avLst/>
          </a:prstGeom>
        </p:spPr>
      </p:pic>
      <p:sp>
        <p:nvSpPr>
          <p:cNvPr id="9" name="TextBox 8"/>
          <p:cNvSpPr txBox="1"/>
          <p:nvPr/>
        </p:nvSpPr>
        <p:spPr>
          <a:xfrm>
            <a:off x="4023360" y="944707"/>
            <a:ext cx="4024523" cy="4801314"/>
          </a:xfrm>
          <a:prstGeom prst="rect">
            <a:avLst/>
          </a:prstGeom>
          <a:noFill/>
        </p:spPr>
        <p:txBody>
          <a:bodyPr wrap="square" rtlCol="0">
            <a:spAutoFit/>
          </a:bodyPr>
          <a:lstStyle/>
          <a:p>
            <a:pPr marL="175022" indent="-175022" algn="ctr"/>
            <a:r>
              <a:rPr lang="en-US" b="1" u="sng" dirty="0">
                <a:sym typeface="Wingdings" pitchFamily="2" charset="2"/>
              </a:rPr>
              <a:t>Day 16 NPWT</a:t>
            </a:r>
          </a:p>
          <a:p>
            <a:pPr marL="175022" indent="-175022" algn="ctr"/>
            <a:r>
              <a:rPr lang="en-US" dirty="0">
                <a:sym typeface="Wingdings" pitchFamily="2" charset="2"/>
              </a:rPr>
              <a:t>The wound has decreased in size and depth, the tissue is almost entirely beefy red granulation tissue. The white center is the previously mentioned umbilical stalk.  </a:t>
            </a:r>
          </a:p>
          <a:p>
            <a:pPr marL="175022" indent="-175022" algn="ctr"/>
            <a:endParaRPr lang="en-US" dirty="0">
              <a:sym typeface="Wingdings" pitchFamily="2" charset="2"/>
            </a:endParaRPr>
          </a:p>
          <a:p>
            <a:pPr marL="175022" indent="-175022" algn="ctr"/>
            <a:r>
              <a:rPr lang="en-US" dirty="0">
                <a:sym typeface="Wingdings" pitchFamily="2" charset="2"/>
              </a:rPr>
              <a:t>The epidermal tissue of several sections of the wound edge has rolled over onto itself, causing contact inhibition.  This rolling of wound edges is called “</a:t>
            </a:r>
            <a:r>
              <a:rPr lang="en-US" dirty="0" err="1">
                <a:sym typeface="Wingdings" pitchFamily="2" charset="2"/>
              </a:rPr>
              <a:t>Epibole</a:t>
            </a:r>
            <a:r>
              <a:rPr lang="en-US" dirty="0">
                <a:sym typeface="Wingdings" pitchFamily="2" charset="2"/>
              </a:rPr>
              <a:t>” (Eh-</a:t>
            </a:r>
            <a:r>
              <a:rPr lang="en-US" dirty="0" err="1">
                <a:sym typeface="Wingdings" pitchFamily="2" charset="2"/>
              </a:rPr>
              <a:t>pib</a:t>
            </a:r>
            <a:r>
              <a:rPr lang="en-US" dirty="0">
                <a:sym typeface="Wingdings" pitchFamily="2" charset="2"/>
              </a:rPr>
              <a:t>-o-lee) and will need re-opening with silver nitrate treatment or sharps debridement so the epidermis can continue covering the wound.</a:t>
            </a:r>
          </a:p>
        </p:txBody>
      </p:sp>
    </p:spTree>
    <p:extLst>
      <p:ext uri="{BB962C8B-B14F-4D97-AF65-F5344CB8AC3E}">
        <p14:creationId xmlns:p14="http://schemas.microsoft.com/office/powerpoint/2010/main" val="3264642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323955" y="3780417"/>
            <a:ext cx="512638" cy="365125"/>
          </a:xfrm>
        </p:spPr>
        <p:txBody>
          <a:bodyPr/>
          <a:lstStyle/>
          <a:p>
            <a:fld id="{D3B8DEE4-E1CE-D843-93C6-BCDE319A6831}" type="slidenum">
              <a:rPr lang="en-US" smtClean="0"/>
              <a:pPr/>
              <a:t>36</a:t>
            </a:fld>
            <a:endParaRPr lang="en-US"/>
          </a:p>
        </p:txBody>
      </p:sp>
      <p:pic>
        <p:nvPicPr>
          <p:cNvPr id="10" name="Picture 9" descr="Flap2.jpg"/>
          <p:cNvPicPr>
            <a:picLocks noChangeAspect="1"/>
          </p:cNvPicPr>
          <p:nvPr/>
        </p:nvPicPr>
        <p:blipFill rotWithShape="1">
          <a:blip r:embed="rId2"/>
          <a:srcRect l="9299" r="9702"/>
          <a:stretch/>
        </p:blipFill>
        <p:spPr>
          <a:xfrm>
            <a:off x="477023" y="2340863"/>
            <a:ext cx="2847402" cy="1977408"/>
          </a:xfrm>
          <a:prstGeom prst="rect">
            <a:avLst/>
          </a:prstGeom>
        </p:spPr>
      </p:pic>
      <p:sp>
        <p:nvSpPr>
          <p:cNvPr id="6" name="TextBox 5">
            <a:extLst>
              <a:ext uri="{FF2B5EF4-FFF2-40B4-BE49-F238E27FC236}">
                <a16:creationId xmlns:a16="http://schemas.microsoft.com/office/drawing/2014/main" id="{7A60C1C3-9D48-4F44-9833-8F687D648FA7}"/>
              </a:ext>
            </a:extLst>
          </p:cNvPr>
          <p:cNvSpPr txBox="1"/>
          <p:nvPr/>
        </p:nvSpPr>
        <p:spPr>
          <a:xfrm>
            <a:off x="544835" y="317495"/>
            <a:ext cx="8054329" cy="1754326"/>
          </a:xfrm>
          <a:prstGeom prst="rect">
            <a:avLst/>
          </a:prstGeom>
          <a:noFill/>
        </p:spPr>
        <p:txBody>
          <a:bodyPr wrap="square" rtlCol="0">
            <a:spAutoFit/>
          </a:bodyPr>
          <a:lstStyle/>
          <a:p>
            <a:pPr marL="175022" indent="-175022" algn="ctr"/>
            <a:r>
              <a:rPr lang="en-US" b="1" u="sng" dirty="0" err="1">
                <a:sym typeface="Wingdings" pitchFamily="2" charset="2"/>
              </a:rPr>
              <a:t>Hemicraniotomy</a:t>
            </a:r>
            <a:r>
              <a:rPr lang="en-US" b="1" u="sng" dirty="0">
                <a:sym typeface="Wingdings" pitchFamily="2" charset="2"/>
              </a:rPr>
              <a:t> Flap Storage </a:t>
            </a:r>
            <a:br>
              <a:rPr lang="en-US" b="1" u="sng" dirty="0">
                <a:sym typeface="Wingdings" pitchFamily="2" charset="2"/>
              </a:rPr>
            </a:br>
            <a:endParaRPr lang="en-US" b="1" u="sng" dirty="0">
              <a:sym typeface="Wingdings" pitchFamily="2" charset="2"/>
            </a:endParaRPr>
          </a:p>
          <a:p>
            <a:pPr marL="175022" indent="-175022" algn="ctr"/>
            <a:r>
              <a:rPr lang="en-US" dirty="0">
                <a:sym typeface="Wingdings" pitchFamily="2" charset="2"/>
              </a:rPr>
              <a:t>This wound is a good example of when to use white foam. This wound is where the excised skull flap from a </a:t>
            </a:r>
            <a:r>
              <a:rPr lang="en-US" dirty="0" err="1">
                <a:sym typeface="Wingdings" pitchFamily="2" charset="2"/>
              </a:rPr>
              <a:t>hemicraniotomy</a:t>
            </a:r>
            <a:r>
              <a:rPr lang="en-US" dirty="0">
                <a:sym typeface="Wingdings" pitchFamily="2" charset="2"/>
              </a:rPr>
              <a:t> was stored in the abdomen until reimplantation could occur after a decompression surgery was conducted related to a traumatic brain injury. </a:t>
            </a:r>
          </a:p>
        </p:txBody>
      </p:sp>
      <p:pic>
        <p:nvPicPr>
          <p:cNvPr id="7" name="Picture 6" descr="Flap4.jpg">
            <a:extLst>
              <a:ext uri="{FF2B5EF4-FFF2-40B4-BE49-F238E27FC236}">
                <a16:creationId xmlns:a16="http://schemas.microsoft.com/office/drawing/2014/main" id="{7ED4A303-F927-49CF-BA4F-D8236E9712B6}"/>
              </a:ext>
            </a:extLst>
          </p:cNvPr>
          <p:cNvPicPr>
            <a:picLocks noChangeAspect="1"/>
          </p:cNvPicPr>
          <p:nvPr/>
        </p:nvPicPr>
        <p:blipFill rotWithShape="1">
          <a:blip r:embed="rId3"/>
          <a:srcRect l="39878" t="21239" r="20264" b="23543"/>
          <a:stretch/>
        </p:blipFill>
        <p:spPr>
          <a:xfrm>
            <a:off x="3472870" y="2350008"/>
            <a:ext cx="2346707" cy="1828800"/>
          </a:xfrm>
          <a:prstGeom prst="rect">
            <a:avLst/>
          </a:prstGeom>
        </p:spPr>
      </p:pic>
      <p:pic>
        <p:nvPicPr>
          <p:cNvPr id="9" name="Picture 8" descr="Flap5.jpg">
            <a:extLst>
              <a:ext uri="{FF2B5EF4-FFF2-40B4-BE49-F238E27FC236}">
                <a16:creationId xmlns:a16="http://schemas.microsoft.com/office/drawing/2014/main" id="{735E6567-CB4D-4C7B-B46A-03D8BB127895}"/>
              </a:ext>
            </a:extLst>
          </p:cNvPr>
          <p:cNvPicPr>
            <a:picLocks noChangeAspect="1"/>
          </p:cNvPicPr>
          <p:nvPr/>
        </p:nvPicPr>
        <p:blipFill rotWithShape="1">
          <a:blip r:embed="rId4"/>
          <a:srcRect l="28481" t="33845" r="35535" b="16054"/>
          <a:stretch/>
        </p:blipFill>
        <p:spPr>
          <a:xfrm>
            <a:off x="6088743" y="2340863"/>
            <a:ext cx="2346707" cy="1837945"/>
          </a:xfrm>
          <a:prstGeom prst="rect">
            <a:avLst/>
          </a:prstGeom>
        </p:spPr>
      </p:pic>
      <p:sp>
        <p:nvSpPr>
          <p:cNvPr id="11" name="TextBox 10">
            <a:extLst>
              <a:ext uri="{FF2B5EF4-FFF2-40B4-BE49-F238E27FC236}">
                <a16:creationId xmlns:a16="http://schemas.microsoft.com/office/drawing/2014/main" id="{605CAAB5-307D-4AE4-8FDF-71FE756FDA6C}"/>
              </a:ext>
            </a:extLst>
          </p:cNvPr>
          <p:cNvSpPr txBox="1"/>
          <p:nvPr/>
        </p:nvSpPr>
        <p:spPr>
          <a:xfrm>
            <a:off x="748343" y="4587313"/>
            <a:ext cx="7647311" cy="1754326"/>
          </a:xfrm>
          <a:prstGeom prst="rect">
            <a:avLst/>
          </a:prstGeom>
          <a:noFill/>
        </p:spPr>
        <p:txBody>
          <a:bodyPr wrap="square" rtlCol="0">
            <a:spAutoFit/>
          </a:bodyPr>
          <a:lstStyle/>
          <a:p>
            <a:pPr marL="175022" indent="-175022" algn="ctr"/>
            <a:r>
              <a:rPr lang="en-US" dirty="0">
                <a:sym typeface="Wingdings" pitchFamily="2" charset="2"/>
              </a:rPr>
              <a:t>The skull flap failed to survive, and the wound required surgical debridement to remove hard eschar that had formed.  The swabs show the depth of the undermining.  A piece of white foam should be cut to slide all the way into the depth of these pockets </a:t>
            </a:r>
            <a:r>
              <a:rPr lang="en-US" i="1" dirty="0">
                <a:sym typeface="Wingdings" pitchFamily="2" charset="2"/>
              </a:rPr>
              <a:t>BUT THEN </a:t>
            </a:r>
            <a:r>
              <a:rPr lang="en-US" dirty="0">
                <a:sym typeface="Wingdings" pitchFamily="2" charset="2"/>
              </a:rPr>
              <a:t>gently pulled back 0.5 cm to allow a space in the tunnel or undermined area for the body to fill in with granulation tissue under NPWT.  </a:t>
            </a:r>
          </a:p>
        </p:txBody>
      </p:sp>
    </p:spTree>
    <p:extLst>
      <p:ext uri="{BB962C8B-B14F-4D97-AF65-F5344CB8AC3E}">
        <p14:creationId xmlns:p14="http://schemas.microsoft.com/office/powerpoint/2010/main" val="3015076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853" y="1327443"/>
            <a:ext cx="6947666" cy="3207929"/>
          </a:xfrm>
        </p:spPr>
        <p:txBody>
          <a:bodyPr>
            <a:normAutofit fontScale="92500"/>
          </a:bodyPr>
          <a:lstStyle/>
          <a:p>
            <a:pPr>
              <a:buAutoNum type="arabicPeriod"/>
            </a:pPr>
            <a:r>
              <a:rPr lang="en-US" sz="1600" dirty="0"/>
              <a:t>Soak the foam with normal saline solution before removal</a:t>
            </a:r>
          </a:p>
          <a:p>
            <a:pPr lvl="1"/>
            <a:r>
              <a:rPr lang="en-US" dirty="0"/>
              <a:t>Snip holes in the drape and apply normal saline or sterile water to foam slowly. You can visualize the foam wicking up the normal saline.</a:t>
            </a:r>
          </a:p>
          <a:p>
            <a:pPr lvl="1"/>
            <a:r>
              <a:rPr lang="en-US" dirty="0"/>
              <a:t>Let sit 20-30 minutes before removal.</a:t>
            </a:r>
          </a:p>
          <a:p>
            <a:pPr>
              <a:buFont typeface="Wingdings 3" charset="2"/>
              <a:buAutoNum type="arabicPeriod"/>
            </a:pPr>
            <a:r>
              <a:rPr lang="en-US" sz="1600" dirty="0"/>
              <a:t>Do not apply “circumferential” dressings:  If you apply drape all the way around a limb until it overlaps, the limb can swell and end up with complications.</a:t>
            </a:r>
          </a:p>
          <a:p>
            <a:pPr>
              <a:buAutoNum type="arabicPeriod"/>
            </a:pPr>
            <a:r>
              <a:rPr lang="en-US" sz="1600" dirty="0"/>
              <a:t>After applying skin prep to the </a:t>
            </a:r>
            <a:r>
              <a:rPr lang="en-US" sz="1600" dirty="0" err="1"/>
              <a:t>periwound</a:t>
            </a:r>
            <a:r>
              <a:rPr lang="en-US" sz="1600" dirty="0"/>
              <a:t>, apply a strip of barrier ring around the wound edges. Then place the “window frame” drape over the barrier ring.  This will protect and treat </a:t>
            </a:r>
            <a:r>
              <a:rPr lang="en-US" sz="1600" dirty="0" err="1"/>
              <a:t>periwound</a:t>
            </a:r>
            <a:r>
              <a:rPr lang="en-US" sz="1600" dirty="0"/>
              <a:t> maceration and really helps the dressing stay in place.</a:t>
            </a:r>
          </a:p>
        </p:txBody>
      </p:sp>
      <p:pic>
        <p:nvPicPr>
          <p:cNvPr id="8" name="Picture 7">
            <a:extLst>
              <a:ext uri="{FF2B5EF4-FFF2-40B4-BE49-F238E27FC236}">
                <a16:creationId xmlns:a16="http://schemas.microsoft.com/office/drawing/2014/main" id="{F2B01413-AC1F-4F44-B09D-B34B24964BBD}"/>
              </a:ext>
            </a:extLst>
          </p:cNvPr>
          <p:cNvPicPr>
            <a:picLocks noChangeAspect="1"/>
          </p:cNvPicPr>
          <p:nvPr/>
        </p:nvPicPr>
        <p:blipFill rotWithShape="1">
          <a:blip r:embed="rId2"/>
          <a:srcRect l="16522" t="10210" r="38266" b="29300"/>
          <a:stretch/>
        </p:blipFill>
        <p:spPr>
          <a:xfrm rot="5400000">
            <a:off x="3481777" y="3680759"/>
            <a:ext cx="2180446" cy="3889672"/>
          </a:xfrm>
          <a:prstGeom prst="rect">
            <a:avLst/>
          </a:prstGeom>
        </p:spPr>
      </p:pic>
      <p:sp>
        <p:nvSpPr>
          <p:cNvPr id="9" name="Title 1">
            <a:extLst>
              <a:ext uri="{FF2B5EF4-FFF2-40B4-BE49-F238E27FC236}">
                <a16:creationId xmlns:a16="http://schemas.microsoft.com/office/drawing/2014/main" id="{A1E46A03-55BC-4322-A1B6-06799BA47655}"/>
              </a:ext>
            </a:extLst>
          </p:cNvPr>
          <p:cNvSpPr>
            <a:spLocks noGrp="1"/>
          </p:cNvSpPr>
          <p:nvPr>
            <p:ph type="title"/>
          </p:nvPr>
        </p:nvSpPr>
        <p:spPr>
          <a:xfrm>
            <a:off x="614422" y="142182"/>
            <a:ext cx="6947666" cy="924609"/>
          </a:xfrm>
        </p:spPr>
        <p:txBody>
          <a:bodyPr>
            <a:normAutofit fontScale="90000"/>
          </a:bodyPr>
          <a:lstStyle/>
          <a:p>
            <a:br>
              <a:rPr lang="en-US" dirty="0"/>
            </a:br>
            <a:r>
              <a:rPr lang="en-US" dirty="0"/>
              <a:t>Tips on Placement &amp; Removal</a:t>
            </a:r>
          </a:p>
        </p:txBody>
      </p:sp>
    </p:spTree>
    <p:extLst>
      <p:ext uri="{BB962C8B-B14F-4D97-AF65-F5344CB8AC3E}">
        <p14:creationId xmlns:p14="http://schemas.microsoft.com/office/powerpoint/2010/main" val="1830319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0877" y="1605937"/>
            <a:ext cx="7148995" cy="1704191"/>
          </a:xfrm>
        </p:spPr>
        <p:txBody>
          <a:bodyPr>
            <a:normAutofit/>
          </a:bodyPr>
          <a:lstStyle/>
          <a:p>
            <a:pPr>
              <a:buFont typeface="Wingdings 3" charset="2"/>
              <a:buAutoNum type="arabicPeriod"/>
            </a:pPr>
            <a:r>
              <a:rPr lang="en-US" sz="1600" dirty="0"/>
              <a:t>For painful wounds, apply a contact layer before the foam, as it will lift away MUCH easier.</a:t>
            </a:r>
          </a:p>
          <a:p>
            <a:pPr>
              <a:buAutoNum type="arabicPeriod"/>
              <a:tabLst>
                <a:tab pos="5257800" algn="l"/>
              </a:tabLst>
            </a:pPr>
            <a:r>
              <a:rPr lang="en-US" sz="1600" dirty="0"/>
              <a:t>If you are not going to use white foam over bone, ligament, tendon, then place a contact layer before black foam so the foam does not  catch or adhere to those more unyielding layers.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884" y="3310128"/>
            <a:ext cx="3806324" cy="2811646"/>
          </a:xfrm>
          <a:prstGeom prst="rect">
            <a:avLst/>
          </a:prstGeom>
        </p:spPr>
      </p:pic>
      <p:sp>
        <p:nvSpPr>
          <p:cNvPr id="6" name="Title 1">
            <a:extLst>
              <a:ext uri="{FF2B5EF4-FFF2-40B4-BE49-F238E27FC236}">
                <a16:creationId xmlns:a16="http://schemas.microsoft.com/office/drawing/2014/main" id="{57ACC232-90D2-4910-A006-846CB74CE97B}"/>
              </a:ext>
            </a:extLst>
          </p:cNvPr>
          <p:cNvSpPr>
            <a:spLocks noGrp="1"/>
          </p:cNvSpPr>
          <p:nvPr>
            <p:ph type="title"/>
          </p:nvPr>
        </p:nvSpPr>
        <p:spPr>
          <a:xfrm>
            <a:off x="614422" y="142182"/>
            <a:ext cx="6947666" cy="924609"/>
          </a:xfrm>
        </p:spPr>
        <p:txBody>
          <a:bodyPr>
            <a:normAutofit fontScale="90000"/>
          </a:bodyPr>
          <a:lstStyle/>
          <a:p>
            <a:br>
              <a:rPr lang="en-US" dirty="0"/>
            </a:br>
            <a:r>
              <a:rPr lang="en-US" dirty="0"/>
              <a:t>Tips on Placement &amp; Removal</a:t>
            </a:r>
          </a:p>
        </p:txBody>
      </p:sp>
    </p:spTree>
    <p:extLst>
      <p:ext uri="{BB962C8B-B14F-4D97-AF65-F5344CB8AC3E}">
        <p14:creationId xmlns:p14="http://schemas.microsoft.com/office/powerpoint/2010/main" val="428278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088" y="1863840"/>
            <a:ext cx="6548256" cy="5109881"/>
          </a:xfrm>
        </p:spPr>
        <p:txBody>
          <a:bodyPr>
            <a:normAutofit/>
          </a:bodyPr>
          <a:lstStyle/>
          <a:p>
            <a:pPr marL="0" indent="0">
              <a:buNone/>
            </a:pPr>
            <a:r>
              <a:rPr lang="en-US" dirty="0"/>
              <a:t>Bridge your dressing to an area that will not place pressure on the TRAC pad or tubing. In the photo, the bridge is connecting two wounds so only one machine is needed.</a:t>
            </a:r>
          </a:p>
        </p:txBody>
      </p:sp>
      <p:pic>
        <p:nvPicPr>
          <p:cNvPr id="6" name="Picture 5">
            <a:extLst>
              <a:ext uri="{FF2B5EF4-FFF2-40B4-BE49-F238E27FC236}">
                <a16:creationId xmlns:a16="http://schemas.microsoft.com/office/drawing/2014/main" id="{782254F0-EC50-4EB7-8791-182E04437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182" y="3122020"/>
            <a:ext cx="3433082" cy="2288721"/>
          </a:xfrm>
          <a:prstGeom prst="rect">
            <a:avLst/>
          </a:prstGeom>
        </p:spPr>
      </p:pic>
      <p:sp>
        <p:nvSpPr>
          <p:cNvPr id="7" name="Title 1">
            <a:extLst>
              <a:ext uri="{FF2B5EF4-FFF2-40B4-BE49-F238E27FC236}">
                <a16:creationId xmlns:a16="http://schemas.microsoft.com/office/drawing/2014/main" id="{F044F1E8-3AD8-4461-B06E-3E88A9F1734B}"/>
              </a:ext>
            </a:extLst>
          </p:cNvPr>
          <p:cNvSpPr>
            <a:spLocks noGrp="1"/>
          </p:cNvSpPr>
          <p:nvPr>
            <p:ph type="title"/>
          </p:nvPr>
        </p:nvSpPr>
        <p:spPr>
          <a:xfrm>
            <a:off x="623405" y="368212"/>
            <a:ext cx="6947666" cy="924609"/>
          </a:xfrm>
        </p:spPr>
        <p:txBody>
          <a:bodyPr>
            <a:normAutofit fontScale="90000"/>
          </a:bodyPr>
          <a:lstStyle/>
          <a:p>
            <a:br>
              <a:rPr lang="en-US" dirty="0"/>
            </a:br>
            <a:r>
              <a:rPr lang="en-US" dirty="0"/>
              <a:t>Bridging Technique</a:t>
            </a:r>
          </a:p>
        </p:txBody>
      </p:sp>
    </p:spTree>
    <p:extLst>
      <p:ext uri="{BB962C8B-B14F-4D97-AF65-F5344CB8AC3E}">
        <p14:creationId xmlns:p14="http://schemas.microsoft.com/office/powerpoint/2010/main" val="1198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785" y="-162252"/>
            <a:ext cx="7772400" cy="1609344"/>
          </a:xfrm>
        </p:spPr>
        <p:txBody>
          <a:bodyPr>
            <a:normAutofit/>
          </a:bodyPr>
          <a:lstStyle/>
          <a:p>
            <a:br>
              <a:rPr lang="en-US" dirty="0"/>
            </a:br>
            <a:r>
              <a:rPr lang="en-US" dirty="0"/>
              <a:t>How does NPWT Speed Up Healing?</a:t>
            </a:r>
          </a:p>
        </p:txBody>
      </p:sp>
      <p:sp>
        <p:nvSpPr>
          <p:cNvPr id="3" name="Content Placeholder 2"/>
          <p:cNvSpPr>
            <a:spLocks noGrp="1"/>
          </p:cNvSpPr>
          <p:nvPr>
            <p:ph idx="1"/>
          </p:nvPr>
        </p:nvSpPr>
        <p:spPr>
          <a:xfrm>
            <a:off x="736815" y="1334785"/>
            <a:ext cx="7079742" cy="2652000"/>
          </a:xfrm>
        </p:spPr>
        <p:txBody>
          <a:bodyPr>
            <a:normAutofit/>
          </a:bodyPr>
          <a:lstStyle/>
          <a:p>
            <a:pPr marL="685800" indent="-342900">
              <a:buFont typeface="Wingdings" panose="05000000000000000000" pitchFamily="2" charset="2"/>
              <a:buChar char="ü"/>
            </a:pPr>
            <a:r>
              <a:rPr lang="en-US" sz="1600" b="1" dirty="0"/>
              <a:t>Moisture management</a:t>
            </a:r>
          </a:p>
          <a:p>
            <a:pPr marL="342900" indent="0">
              <a:buNone/>
            </a:pPr>
            <a:r>
              <a:rPr lang="en-US" sz="1600" b="1" dirty="0"/>
              <a:t>Too much drainage </a:t>
            </a:r>
            <a:r>
              <a:rPr lang="en-US" sz="1600" b="1" u="sng" dirty="0"/>
              <a:t>or</a:t>
            </a:r>
            <a:r>
              <a:rPr lang="en-US" sz="1600" b="1" dirty="0"/>
              <a:t> not enough moisture is a barrier to wound healing. </a:t>
            </a:r>
          </a:p>
          <a:p>
            <a:pPr marL="342900" indent="0">
              <a:buNone/>
            </a:pPr>
            <a:r>
              <a:rPr lang="en-US" sz="1600" b="1" dirty="0"/>
              <a:t>Excess wound drainage is removed from the wound bed by suction through the tubing into a collection canister on the device. </a:t>
            </a:r>
          </a:p>
          <a:p>
            <a:pPr marL="342900" indent="0">
              <a:buNone/>
            </a:pPr>
            <a:r>
              <a:rPr lang="en-US" sz="1600" b="1" dirty="0"/>
              <a:t>In dry wounds, the suction helps bring moisture and blood flow to the wound bed.</a:t>
            </a:r>
          </a:p>
        </p:txBody>
      </p:sp>
      <p:sp>
        <p:nvSpPr>
          <p:cNvPr id="5" name="Slide Number Placeholder 4"/>
          <p:cNvSpPr>
            <a:spLocks noGrp="1"/>
          </p:cNvSpPr>
          <p:nvPr>
            <p:ph type="sldNum" sz="quarter" idx="12"/>
          </p:nvPr>
        </p:nvSpPr>
        <p:spPr/>
        <p:txBody>
          <a:bodyPr/>
          <a:lstStyle/>
          <a:p>
            <a:fld id="{D3B8DEE4-E1CE-D843-93C6-BCDE319A6831}" type="slidenum">
              <a:rPr lang="en-US" smtClean="0"/>
              <a:pPr/>
              <a:t>4</a:t>
            </a:fld>
            <a:endParaRPr lang="en-US"/>
          </a:p>
        </p:txBody>
      </p:sp>
      <p:sp>
        <p:nvSpPr>
          <p:cNvPr id="6" name="Rectangle 5">
            <a:extLst>
              <a:ext uri="{FF2B5EF4-FFF2-40B4-BE49-F238E27FC236}">
                <a16:creationId xmlns:a16="http://schemas.microsoft.com/office/drawing/2014/main" id="{A87A1E72-E9C7-4529-A1BA-4909ED227D49}"/>
              </a:ext>
            </a:extLst>
          </p:cNvPr>
          <p:cNvSpPr/>
          <p:nvPr/>
        </p:nvSpPr>
        <p:spPr>
          <a:xfrm>
            <a:off x="816276" y="4346602"/>
            <a:ext cx="3566160" cy="1077218"/>
          </a:xfrm>
          <a:prstGeom prst="rect">
            <a:avLst/>
          </a:prstGeom>
          <a:noFill/>
          <a:ln>
            <a:solidFill>
              <a:schemeClr val="tx1"/>
            </a:solidFill>
          </a:ln>
        </p:spPr>
        <p:txBody>
          <a:bodyPr wrap="square" lIns="91440" tIns="45720" rIns="91440" bIns="45720">
            <a:spAutoFit/>
          </a:bodyPr>
          <a:lstStyle/>
          <a:p>
            <a:pPr algn="ctr"/>
            <a:r>
              <a:rPr lang="en-US" sz="1600" b="1" cap="none" spc="0" dirty="0">
                <a:ln w="12700">
                  <a:solidFill>
                    <a:schemeClr val="accent1"/>
                  </a:solidFill>
                  <a:prstDash val="solid"/>
                </a:ln>
                <a:effectLst>
                  <a:outerShdw dist="38100" dir="2640000" algn="bl" rotWithShape="0">
                    <a:schemeClr val="accent1"/>
                  </a:outerShdw>
                </a:effectLst>
              </a:rPr>
              <a:t>This trochanter wound drained anywhere from 50 to 100 cc of exudate daily, too much drainage for traditional dressings to handle.</a:t>
            </a:r>
          </a:p>
        </p:txBody>
      </p:sp>
      <p:pic>
        <p:nvPicPr>
          <p:cNvPr id="8" name="Picture 7">
            <a:extLst>
              <a:ext uri="{FF2B5EF4-FFF2-40B4-BE49-F238E27FC236}">
                <a16:creationId xmlns:a16="http://schemas.microsoft.com/office/drawing/2014/main" id="{5D7F8CFD-9D5B-4F56-8E96-3CC083C5730F}"/>
              </a:ext>
            </a:extLst>
          </p:cNvPr>
          <p:cNvPicPr>
            <a:picLocks noChangeAspect="1"/>
          </p:cNvPicPr>
          <p:nvPr/>
        </p:nvPicPr>
        <p:blipFill rotWithShape="1">
          <a:blip r:embed="rId2"/>
          <a:srcRect l="13528" t="14616" r="6540" b="16931"/>
          <a:stretch/>
        </p:blipFill>
        <p:spPr>
          <a:xfrm>
            <a:off x="4541306" y="3925476"/>
            <a:ext cx="3806739" cy="2445081"/>
          </a:xfrm>
          <a:prstGeom prst="rect">
            <a:avLst/>
          </a:prstGeom>
        </p:spPr>
      </p:pic>
    </p:spTree>
    <p:extLst>
      <p:ext uri="{BB962C8B-B14F-4D97-AF65-F5344CB8AC3E}">
        <p14:creationId xmlns:p14="http://schemas.microsoft.com/office/powerpoint/2010/main" val="2370663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388299" y="2055818"/>
            <a:ext cx="6367402" cy="32294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2400" dirty="0">
                <a:solidFill>
                  <a:srgbClr val="FF0000"/>
                </a:solidFill>
              </a:rPr>
              <a:t>VERY IMPORTANT</a:t>
            </a:r>
          </a:p>
          <a:p>
            <a:pPr marL="0" indent="0" algn="ctr">
              <a:lnSpc>
                <a:spcPct val="110000"/>
              </a:lnSpc>
              <a:spcBef>
                <a:spcPts val="0"/>
              </a:spcBef>
              <a:buFont typeface="Arial" panose="020B0604020202020204" pitchFamily="34" charset="0"/>
              <a:buNone/>
            </a:pPr>
            <a:br>
              <a:rPr lang="en-US" sz="2000" dirty="0"/>
            </a:br>
            <a:r>
              <a:rPr lang="en-US" sz="2000" dirty="0"/>
              <a:t>Count and label the dressing with how many pieces </a:t>
            </a:r>
          </a:p>
          <a:p>
            <a:pPr marL="0" indent="0" algn="ctr">
              <a:lnSpc>
                <a:spcPct val="110000"/>
              </a:lnSpc>
              <a:spcBef>
                <a:spcPts val="0"/>
              </a:spcBef>
              <a:buFont typeface="Arial" panose="020B0604020202020204" pitchFamily="34" charset="0"/>
              <a:buNone/>
            </a:pPr>
            <a:r>
              <a:rPr lang="en-US" sz="2000" dirty="0"/>
              <a:t>of each color foam and contact layers GO INTO the wound</a:t>
            </a:r>
            <a:br>
              <a:rPr lang="en-US" sz="2000" dirty="0"/>
            </a:br>
            <a:endParaRPr lang="en-US" sz="2000" dirty="0"/>
          </a:p>
          <a:p>
            <a:pPr marL="0" indent="0" algn="ctr">
              <a:lnSpc>
                <a:spcPct val="110000"/>
              </a:lnSpc>
              <a:spcBef>
                <a:spcPts val="0"/>
              </a:spcBef>
              <a:buFont typeface="Arial" panose="020B0604020202020204" pitchFamily="34" charset="0"/>
              <a:buNone/>
            </a:pPr>
            <a:r>
              <a:rPr lang="en-US" sz="2000" b="1" u="sng" dirty="0"/>
              <a:t>AND</a:t>
            </a:r>
            <a:endParaRPr lang="en-US" sz="2000" dirty="0"/>
          </a:p>
          <a:p>
            <a:pPr marL="0" indent="0" algn="ctr">
              <a:lnSpc>
                <a:spcPct val="110000"/>
              </a:lnSpc>
              <a:spcBef>
                <a:spcPts val="0"/>
              </a:spcBef>
              <a:buFont typeface="Arial" panose="020B0604020202020204" pitchFamily="34" charset="0"/>
              <a:buNone/>
            </a:pPr>
            <a:br>
              <a:rPr lang="en-US" sz="2000" dirty="0"/>
            </a:br>
            <a:r>
              <a:rPr lang="en-US" sz="2000" dirty="0"/>
              <a:t>Count and document how many pieces </a:t>
            </a:r>
          </a:p>
          <a:p>
            <a:pPr marL="0" indent="0" algn="ctr">
              <a:lnSpc>
                <a:spcPct val="110000"/>
              </a:lnSpc>
              <a:spcBef>
                <a:spcPts val="0"/>
              </a:spcBef>
              <a:buFont typeface="Arial" panose="020B0604020202020204" pitchFamily="34" charset="0"/>
              <a:buNone/>
            </a:pPr>
            <a:r>
              <a:rPr lang="en-US" sz="2000" dirty="0"/>
              <a:t>of each color foam and contact layer COME OUT of the wound.</a:t>
            </a:r>
            <a:endParaRPr lang="en-US" sz="2000" b="1" dirty="0"/>
          </a:p>
        </p:txBody>
      </p:sp>
      <p:sp>
        <p:nvSpPr>
          <p:cNvPr id="6" name="TextBox 5"/>
          <p:cNvSpPr txBox="1"/>
          <p:nvPr/>
        </p:nvSpPr>
        <p:spPr>
          <a:xfrm>
            <a:off x="658652" y="912734"/>
            <a:ext cx="7826693" cy="507831"/>
          </a:xfrm>
          <a:prstGeom prst="rect">
            <a:avLst/>
          </a:prstGeom>
          <a:noFill/>
        </p:spPr>
        <p:txBody>
          <a:bodyPr wrap="square" rtlCol="0">
            <a:spAutoFit/>
          </a:bodyPr>
          <a:lstStyle/>
          <a:p>
            <a:pPr algn="ctr"/>
            <a:r>
              <a:rPr lang="en-US" sz="2700" b="1" dirty="0">
                <a:solidFill>
                  <a:srgbClr val="265A9A"/>
                </a:solidFill>
              </a:rPr>
              <a:t>Application &amp; Removal Precautions</a:t>
            </a:r>
            <a:endParaRPr lang="en-US" sz="2700" dirty="0"/>
          </a:p>
        </p:txBody>
      </p:sp>
    </p:spTree>
    <p:extLst>
      <p:ext uri="{BB962C8B-B14F-4D97-AF65-F5344CB8AC3E}">
        <p14:creationId xmlns:p14="http://schemas.microsoft.com/office/powerpoint/2010/main" val="607722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Alarms</a:t>
            </a:r>
          </a:p>
        </p:txBody>
      </p:sp>
      <p:sp>
        <p:nvSpPr>
          <p:cNvPr id="3" name="Content Placeholder 2"/>
          <p:cNvSpPr>
            <a:spLocks noGrp="1"/>
          </p:cNvSpPr>
          <p:nvPr>
            <p:ph idx="1"/>
          </p:nvPr>
        </p:nvSpPr>
        <p:spPr>
          <a:xfrm>
            <a:off x="628650" y="1492624"/>
            <a:ext cx="7886700" cy="4684339"/>
          </a:xfrm>
        </p:spPr>
        <p:txBody>
          <a:bodyPr>
            <a:normAutofit lnSpcReduction="10000"/>
          </a:bodyPr>
          <a:lstStyle/>
          <a:p>
            <a:pPr marL="0" indent="0">
              <a:buNone/>
            </a:pPr>
            <a:r>
              <a:rPr lang="en-US" b="1" u="sng" dirty="0"/>
              <a:t>If the NPWT device is giving a “Leakage” alarm, it may mean:</a:t>
            </a:r>
            <a:r>
              <a:rPr lang="en-US" dirty="0"/>
              <a:t> </a:t>
            </a:r>
            <a:br>
              <a:rPr lang="en-US" dirty="0"/>
            </a:br>
            <a:endParaRPr lang="en-US" dirty="0"/>
          </a:p>
          <a:p>
            <a:r>
              <a:rPr lang="en-US" dirty="0"/>
              <a:t>The closed system has been disrupted somewhere between the wound itself and the canister hooked into the Vac by an opening allowing air to enter or exit.</a:t>
            </a:r>
            <a:br>
              <a:rPr lang="en-US" dirty="0"/>
            </a:br>
            <a:endParaRPr lang="en-US" dirty="0"/>
          </a:p>
          <a:p>
            <a:r>
              <a:rPr lang="en-US" dirty="0"/>
              <a:t>Check the dressing at creases, folds, TRAC pad edges, overlapping points in drape for possible leaks. Patch with pieces of drape.  </a:t>
            </a:r>
            <a:br>
              <a:rPr lang="en-US" dirty="0"/>
            </a:br>
            <a:endParaRPr lang="en-US" dirty="0"/>
          </a:p>
          <a:p>
            <a:r>
              <a:rPr lang="en-US" dirty="0"/>
              <a:t>Wiping the entire outer dressing with a skin prep wipe can help smooth down all the overlapping drape piece edges and quiet a leak alarm as well.</a:t>
            </a:r>
            <a:br>
              <a:rPr lang="en-US" dirty="0"/>
            </a:br>
            <a:endParaRPr lang="en-US" dirty="0"/>
          </a:p>
          <a:p>
            <a:r>
              <a:rPr lang="en-US" dirty="0"/>
              <a:t>Check to ensure canister is locked into the side of the machine securely.</a:t>
            </a:r>
          </a:p>
        </p:txBody>
      </p:sp>
    </p:spTree>
    <p:extLst>
      <p:ext uri="{BB962C8B-B14F-4D97-AF65-F5344CB8AC3E}">
        <p14:creationId xmlns:p14="http://schemas.microsoft.com/office/powerpoint/2010/main" val="3944553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Alarms</a:t>
            </a:r>
          </a:p>
        </p:txBody>
      </p:sp>
      <p:sp>
        <p:nvSpPr>
          <p:cNvPr id="3" name="Content Placeholder 2"/>
          <p:cNvSpPr>
            <a:spLocks noGrp="1"/>
          </p:cNvSpPr>
          <p:nvPr>
            <p:ph idx="1"/>
          </p:nvPr>
        </p:nvSpPr>
        <p:spPr>
          <a:xfrm>
            <a:off x="628650" y="1492624"/>
            <a:ext cx="7886700" cy="4684339"/>
          </a:xfrm>
        </p:spPr>
        <p:txBody>
          <a:bodyPr>
            <a:normAutofit/>
          </a:bodyPr>
          <a:lstStyle/>
          <a:p>
            <a:pPr marL="0" indent="0">
              <a:buNone/>
            </a:pPr>
            <a:r>
              <a:rPr lang="en-US" b="1" u="sng" dirty="0"/>
              <a:t>If the NPWT device is giving a “Blockage” alarm, it may mean:</a:t>
            </a:r>
            <a:r>
              <a:rPr lang="en-US" dirty="0"/>
              <a:t> </a:t>
            </a:r>
          </a:p>
          <a:p>
            <a:r>
              <a:rPr lang="en-US" dirty="0"/>
              <a:t>The TRAC pad or tubing is clogged (or thinks it is clogged)</a:t>
            </a:r>
          </a:p>
          <a:p>
            <a:r>
              <a:rPr lang="en-US" dirty="0"/>
              <a:t>It could be thickened drainage, clot or larger particle caught at the TRAC pad or in the tubing.</a:t>
            </a:r>
          </a:p>
          <a:p>
            <a:r>
              <a:rPr lang="en-US" dirty="0"/>
              <a:t>It may be the TRAC pad edges are curling down at the edges, causing a disruption in the flow.  </a:t>
            </a:r>
          </a:p>
          <a:p>
            <a:r>
              <a:rPr lang="en-US" dirty="0"/>
              <a:t>The clamps on the tubing are still clamped.</a:t>
            </a:r>
          </a:p>
        </p:txBody>
      </p:sp>
    </p:spTree>
    <p:extLst>
      <p:ext uri="{BB962C8B-B14F-4D97-AF65-F5344CB8AC3E}">
        <p14:creationId xmlns:p14="http://schemas.microsoft.com/office/powerpoint/2010/main" val="2882017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Alarms</a:t>
            </a:r>
          </a:p>
        </p:txBody>
      </p:sp>
      <p:sp>
        <p:nvSpPr>
          <p:cNvPr id="3" name="Content Placeholder 2"/>
          <p:cNvSpPr>
            <a:spLocks noGrp="1"/>
          </p:cNvSpPr>
          <p:nvPr>
            <p:ph idx="1"/>
          </p:nvPr>
        </p:nvSpPr>
        <p:spPr>
          <a:xfrm>
            <a:off x="628650" y="1492624"/>
            <a:ext cx="7886700" cy="4684339"/>
          </a:xfrm>
        </p:spPr>
        <p:txBody>
          <a:bodyPr>
            <a:normAutofit/>
          </a:bodyPr>
          <a:lstStyle/>
          <a:p>
            <a:pPr marL="0" indent="0">
              <a:buNone/>
            </a:pPr>
            <a:r>
              <a:rPr lang="en-US" b="1" u="sng" dirty="0"/>
              <a:t>If the NPWT device is giving a “Low battery” alarm: </a:t>
            </a:r>
          </a:p>
          <a:p>
            <a:r>
              <a:rPr lang="en-US" dirty="0"/>
              <a:t>Just like a cell phone, the NPWT device has a battery. Several hours of battery life when charged well.</a:t>
            </a:r>
            <a:endParaRPr lang="en-US" i="1" dirty="0"/>
          </a:p>
          <a:p>
            <a:r>
              <a:rPr lang="en-US" dirty="0"/>
              <a:t>If the battery alarm sounds, plug in the charger. </a:t>
            </a:r>
          </a:p>
          <a:p>
            <a:r>
              <a:rPr lang="en-US" dirty="0"/>
              <a:t>TIP: Check when you patient returns from being off unit; Sometimes the machine does not get plugged back in upon return.</a:t>
            </a:r>
          </a:p>
        </p:txBody>
      </p:sp>
    </p:spTree>
    <p:extLst>
      <p:ext uri="{BB962C8B-B14F-4D97-AF65-F5344CB8AC3E}">
        <p14:creationId xmlns:p14="http://schemas.microsoft.com/office/powerpoint/2010/main" val="856647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28650" y="1346320"/>
            <a:ext cx="7719822" cy="4684339"/>
          </a:xfrm>
        </p:spPr>
        <p:txBody>
          <a:bodyPr>
            <a:normAutofit/>
          </a:bodyPr>
          <a:lstStyle/>
          <a:p>
            <a:pPr marL="0" indent="0">
              <a:spcBef>
                <a:spcPts val="0"/>
              </a:spcBef>
              <a:buNone/>
            </a:pPr>
            <a:r>
              <a:rPr lang="en-US" dirty="0"/>
              <a:t>Negative Pressure Wound Therapy is an amazing adjunct therapy to wound healing. </a:t>
            </a:r>
          </a:p>
          <a:p>
            <a:pPr marL="0" indent="0">
              <a:spcBef>
                <a:spcPts val="0"/>
              </a:spcBef>
              <a:buNone/>
            </a:pPr>
            <a:endParaRPr lang="en-US" dirty="0"/>
          </a:p>
          <a:p>
            <a:pPr marL="914400" indent="-457200">
              <a:spcBef>
                <a:spcPts val="0"/>
              </a:spcBef>
              <a:buFont typeface="Wingdings" panose="05000000000000000000" pitchFamily="2" charset="2"/>
              <a:buChar char="ü"/>
            </a:pPr>
            <a:r>
              <a:rPr lang="en-US" dirty="0"/>
              <a:t>It can help a wound heal up to twice as fast.</a:t>
            </a:r>
          </a:p>
          <a:p>
            <a:pPr marL="914400" indent="-457200">
              <a:spcBef>
                <a:spcPts val="0"/>
              </a:spcBef>
              <a:buFont typeface="Wingdings" panose="05000000000000000000" pitchFamily="2" charset="2"/>
              <a:buChar char="ü"/>
            </a:pPr>
            <a:endParaRPr lang="en-US" dirty="0"/>
          </a:p>
          <a:p>
            <a:pPr marL="914400" indent="-457200">
              <a:spcBef>
                <a:spcPts val="0"/>
              </a:spcBef>
              <a:buFont typeface="Wingdings" panose="05000000000000000000" pitchFamily="2" charset="2"/>
              <a:buChar char="ü"/>
            </a:pPr>
            <a:r>
              <a:rPr lang="en-US" dirty="0"/>
              <a:t>Dressing changes are less frequent, meaning less discomfort.</a:t>
            </a:r>
          </a:p>
          <a:p>
            <a:pPr marL="914400" indent="-457200">
              <a:spcBef>
                <a:spcPts val="0"/>
              </a:spcBef>
              <a:buFont typeface="Wingdings" panose="05000000000000000000" pitchFamily="2" charset="2"/>
              <a:buChar char="ü"/>
            </a:pPr>
            <a:endParaRPr lang="en-US" dirty="0"/>
          </a:p>
          <a:p>
            <a:pPr marL="914400" indent="-457200">
              <a:spcBef>
                <a:spcPts val="0"/>
              </a:spcBef>
              <a:buFont typeface="Wingdings" panose="05000000000000000000" pitchFamily="2" charset="2"/>
              <a:buChar char="ü"/>
            </a:pPr>
            <a:r>
              <a:rPr lang="en-US" dirty="0"/>
              <a:t>The dressing tends to be more secure, avoiding leakage of wound contents onto the </a:t>
            </a:r>
            <a:r>
              <a:rPr lang="en-US" dirty="0" err="1"/>
              <a:t>periwound</a:t>
            </a:r>
            <a:r>
              <a:rPr lang="en-US" dirty="0"/>
              <a:t>.</a:t>
            </a:r>
          </a:p>
          <a:p>
            <a:pPr marL="914400" indent="-457200">
              <a:spcBef>
                <a:spcPts val="0"/>
              </a:spcBef>
              <a:buFont typeface="Wingdings" panose="05000000000000000000" pitchFamily="2" charset="2"/>
              <a:buChar char="ü"/>
            </a:pPr>
            <a:endParaRPr lang="en-US" dirty="0"/>
          </a:p>
          <a:p>
            <a:pPr marL="914400" indent="-457200">
              <a:spcBef>
                <a:spcPts val="0"/>
              </a:spcBef>
              <a:buFont typeface="Wingdings" panose="05000000000000000000" pitchFamily="2" charset="2"/>
              <a:buChar char="ü"/>
            </a:pPr>
            <a:r>
              <a:rPr lang="en-US" dirty="0"/>
              <a:t>This same dressing security decreases bacteria invading the wound bed.</a:t>
            </a:r>
          </a:p>
          <a:p>
            <a:pPr marL="457200" indent="0">
              <a:spcBef>
                <a:spcPts val="0"/>
              </a:spcBef>
              <a:buNone/>
            </a:pPr>
            <a:endParaRPr lang="en-US" dirty="0"/>
          </a:p>
          <a:p>
            <a:pPr marL="914400" indent="-457200">
              <a:spcBef>
                <a:spcPts val="0"/>
              </a:spcBef>
              <a:buFont typeface="Wingdings" panose="05000000000000000000" pitchFamily="2" charset="2"/>
              <a:buChar char="ü"/>
            </a:pPr>
            <a:r>
              <a:rPr lang="en-US" dirty="0"/>
              <a:t>NPWT can frequently counter the negative affects of comorbidities on wound healing.</a:t>
            </a:r>
          </a:p>
        </p:txBody>
      </p:sp>
    </p:spTree>
    <p:extLst>
      <p:ext uri="{BB962C8B-B14F-4D97-AF65-F5344CB8AC3E}">
        <p14:creationId xmlns:p14="http://schemas.microsoft.com/office/powerpoint/2010/main" val="852187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609344"/>
          </a:xfrm>
        </p:spPr>
        <p:txBody>
          <a:bodyPr>
            <a:normAutofit/>
          </a:bodyPr>
          <a:lstStyle/>
          <a:p>
            <a:br>
              <a:rPr lang="en-US" dirty="0"/>
            </a:br>
            <a:r>
              <a:rPr lang="en-US" dirty="0"/>
              <a:t>How does NPWT Speed Up Healing?</a:t>
            </a:r>
          </a:p>
        </p:txBody>
      </p:sp>
      <p:sp>
        <p:nvSpPr>
          <p:cNvPr id="5" name="Slide Number Placeholder 4"/>
          <p:cNvSpPr>
            <a:spLocks noGrp="1"/>
          </p:cNvSpPr>
          <p:nvPr>
            <p:ph type="sldNum" sz="quarter" idx="12"/>
          </p:nvPr>
        </p:nvSpPr>
        <p:spPr/>
        <p:txBody>
          <a:bodyPr/>
          <a:lstStyle/>
          <a:p>
            <a:fld id="{D3B8DEE4-E1CE-D843-93C6-BCDE319A6831}" type="slidenum">
              <a:rPr lang="en-US" smtClean="0"/>
              <a:pPr/>
              <a:t>5</a:t>
            </a:fld>
            <a:endParaRPr lang="en-US"/>
          </a:p>
        </p:txBody>
      </p:sp>
      <p:sp>
        <p:nvSpPr>
          <p:cNvPr id="6" name="Content Placeholder 2">
            <a:extLst>
              <a:ext uri="{FF2B5EF4-FFF2-40B4-BE49-F238E27FC236}">
                <a16:creationId xmlns:a16="http://schemas.microsoft.com/office/drawing/2014/main" id="{28517E03-EE55-49ED-9A8D-2DBC8FBCF1EB}"/>
              </a:ext>
            </a:extLst>
          </p:cNvPr>
          <p:cNvSpPr txBox="1">
            <a:spLocks/>
          </p:cNvSpPr>
          <p:nvPr/>
        </p:nvSpPr>
        <p:spPr>
          <a:xfrm>
            <a:off x="581787" y="1527048"/>
            <a:ext cx="7772400" cy="2843784"/>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685800" indent="-342900">
              <a:buFont typeface="Wingdings" panose="05000000000000000000" pitchFamily="2" charset="2"/>
              <a:buChar char="ü"/>
            </a:pPr>
            <a:r>
              <a:rPr lang="en-US" sz="1800" b="1" dirty="0"/>
              <a:t>Reduces edema and inflammation at the site</a:t>
            </a:r>
          </a:p>
          <a:p>
            <a:pPr marL="342900" indent="0">
              <a:buNone/>
            </a:pPr>
            <a:endParaRPr lang="en-US" sz="1800" b="1" dirty="0"/>
          </a:p>
          <a:p>
            <a:pPr marL="342900" indent="0">
              <a:buNone/>
            </a:pPr>
            <a:r>
              <a:rPr lang="en-US" sz="1800" b="1" dirty="0"/>
              <a:t>The general healing cascade for wounds is as follows:</a:t>
            </a:r>
          </a:p>
          <a:p>
            <a:pPr marL="1033463" indent="-228600">
              <a:buAutoNum type="arabicPeriod"/>
            </a:pPr>
            <a:r>
              <a:rPr lang="en-US" sz="1800" b="1" dirty="0"/>
              <a:t>Hemostasis </a:t>
            </a:r>
            <a:r>
              <a:rPr lang="en-US" sz="1800" b="1" dirty="0">
                <a:sym typeface="Wingdings" panose="05000000000000000000" pitchFamily="2" charset="2"/>
              </a:rPr>
              <a:t> Staunch blood flow (if applicable)</a:t>
            </a:r>
            <a:endParaRPr lang="en-US" sz="1800" b="1" dirty="0"/>
          </a:p>
          <a:p>
            <a:pPr marL="1033463" indent="-228600">
              <a:buAutoNum type="arabicPeriod"/>
            </a:pPr>
            <a:r>
              <a:rPr lang="en-US" sz="1800" b="1" dirty="0"/>
              <a:t>Inflammatory Phase </a:t>
            </a:r>
            <a:r>
              <a:rPr lang="en-US" sz="1800" b="1" dirty="0">
                <a:sym typeface="Wingdings" panose="05000000000000000000" pitchFamily="2" charset="2"/>
              </a:rPr>
              <a:t> Clean the wound bed</a:t>
            </a:r>
            <a:endParaRPr lang="en-US" sz="1800" b="1" dirty="0"/>
          </a:p>
          <a:p>
            <a:pPr marL="1033463" indent="-228600">
              <a:buAutoNum type="arabicPeriod"/>
            </a:pPr>
            <a:r>
              <a:rPr lang="en-US" sz="1800" b="1" dirty="0">
                <a:sym typeface="Wingdings" panose="05000000000000000000" pitchFamily="2" charset="2"/>
              </a:rPr>
              <a:t>Proliferation Phase  Fill &amp; cover the wound</a:t>
            </a:r>
          </a:p>
          <a:p>
            <a:pPr marL="1033463" indent="-228600">
              <a:buAutoNum type="arabicPeriod"/>
            </a:pPr>
            <a:r>
              <a:rPr lang="en-US" sz="1800" b="1" dirty="0">
                <a:sym typeface="Wingdings" panose="05000000000000000000" pitchFamily="2" charset="2"/>
              </a:rPr>
              <a:t>Maturation Phase  Tissue gains strength &amp; flexibility</a:t>
            </a:r>
          </a:p>
        </p:txBody>
      </p:sp>
    </p:spTree>
    <p:extLst>
      <p:ext uri="{BB962C8B-B14F-4D97-AF65-F5344CB8AC3E}">
        <p14:creationId xmlns:p14="http://schemas.microsoft.com/office/powerpoint/2010/main" val="413541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609344"/>
          </a:xfrm>
        </p:spPr>
        <p:txBody>
          <a:bodyPr>
            <a:normAutofit/>
          </a:bodyPr>
          <a:lstStyle/>
          <a:p>
            <a:br>
              <a:rPr lang="en-US" dirty="0"/>
            </a:br>
            <a:r>
              <a:rPr lang="en-US" dirty="0"/>
              <a:t>How does NPWT Speed Up Healing?</a:t>
            </a:r>
          </a:p>
        </p:txBody>
      </p:sp>
      <p:sp>
        <p:nvSpPr>
          <p:cNvPr id="5" name="Slide Number Placeholder 4"/>
          <p:cNvSpPr>
            <a:spLocks noGrp="1"/>
          </p:cNvSpPr>
          <p:nvPr>
            <p:ph type="sldNum" sz="quarter" idx="12"/>
          </p:nvPr>
        </p:nvSpPr>
        <p:spPr/>
        <p:txBody>
          <a:bodyPr/>
          <a:lstStyle/>
          <a:p>
            <a:fld id="{D3B8DEE4-E1CE-D843-93C6-BCDE319A6831}" type="slidenum">
              <a:rPr lang="en-US" smtClean="0"/>
              <a:pPr/>
              <a:t>6</a:t>
            </a:fld>
            <a:endParaRPr lang="en-US"/>
          </a:p>
        </p:txBody>
      </p:sp>
      <p:sp>
        <p:nvSpPr>
          <p:cNvPr id="6" name="Content Placeholder 2">
            <a:extLst>
              <a:ext uri="{FF2B5EF4-FFF2-40B4-BE49-F238E27FC236}">
                <a16:creationId xmlns:a16="http://schemas.microsoft.com/office/drawing/2014/main" id="{28517E03-EE55-49ED-9A8D-2DBC8FBCF1EB}"/>
              </a:ext>
            </a:extLst>
          </p:cNvPr>
          <p:cNvSpPr txBox="1">
            <a:spLocks/>
          </p:cNvSpPr>
          <p:nvPr/>
        </p:nvSpPr>
        <p:spPr>
          <a:xfrm>
            <a:off x="581787" y="1527048"/>
            <a:ext cx="7336917" cy="2620873"/>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685800" indent="-342900">
              <a:buFont typeface="Wingdings" panose="05000000000000000000" pitchFamily="2" charset="2"/>
              <a:buChar char="ü"/>
            </a:pPr>
            <a:r>
              <a:rPr lang="en-US" sz="1800" b="1" dirty="0"/>
              <a:t>Reduces edema and inflammation at the site</a:t>
            </a:r>
          </a:p>
          <a:p>
            <a:pPr marL="342900" indent="0">
              <a:buNone/>
            </a:pPr>
            <a:endParaRPr lang="en-US" sz="1800" b="1" dirty="0"/>
          </a:p>
          <a:p>
            <a:pPr marL="342900" indent="0">
              <a:buNone/>
            </a:pPr>
            <a:r>
              <a:rPr lang="en-US" sz="1800" b="1" dirty="0"/>
              <a:t>By reducing edema &amp; inflammation, the wound can move out of the inflammatory phase and into the proliferation phase quicker with NPWT. </a:t>
            </a:r>
          </a:p>
          <a:p>
            <a:pPr marL="342900" indent="0">
              <a:buNone/>
            </a:pPr>
            <a:r>
              <a:rPr lang="en-US" sz="1800" b="1" dirty="0"/>
              <a:t>Some chronic wounds get stuck in a prolonged inflammatory phase.  NPWT can help break that stalemate so healing can progress.</a:t>
            </a:r>
          </a:p>
          <a:p>
            <a:pPr marL="342900" indent="0">
              <a:buNone/>
            </a:pPr>
            <a:endParaRPr lang="en-US" sz="1800" b="1" dirty="0"/>
          </a:p>
          <a:p>
            <a:pPr marL="342900" indent="0">
              <a:buNone/>
            </a:pPr>
            <a:endParaRPr lang="en-US" sz="1800" b="1" dirty="0"/>
          </a:p>
        </p:txBody>
      </p:sp>
    </p:spTree>
    <p:extLst>
      <p:ext uri="{BB962C8B-B14F-4D97-AF65-F5344CB8AC3E}">
        <p14:creationId xmlns:p14="http://schemas.microsoft.com/office/powerpoint/2010/main" val="335766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609344"/>
          </a:xfrm>
        </p:spPr>
        <p:txBody>
          <a:bodyPr>
            <a:normAutofit/>
          </a:bodyPr>
          <a:lstStyle/>
          <a:p>
            <a:br>
              <a:rPr lang="en-US" dirty="0"/>
            </a:br>
            <a:r>
              <a:rPr lang="en-US" dirty="0"/>
              <a:t>How does NPWT Speed Up Healing?</a:t>
            </a:r>
          </a:p>
        </p:txBody>
      </p:sp>
      <p:sp>
        <p:nvSpPr>
          <p:cNvPr id="5" name="Slide Number Placeholder 4"/>
          <p:cNvSpPr>
            <a:spLocks noGrp="1"/>
          </p:cNvSpPr>
          <p:nvPr>
            <p:ph type="sldNum" sz="quarter" idx="12"/>
          </p:nvPr>
        </p:nvSpPr>
        <p:spPr/>
        <p:txBody>
          <a:bodyPr/>
          <a:lstStyle/>
          <a:p>
            <a:fld id="{D3B8DEE4-E1CE-D843-93C6-BCDE319A6831}" type="slidenum">
              <a:rPr lang="en-US" smtClean="0"/>
              <a:pPr/>
              <a:t>7</a:t>
            </a:fld>
            <a:endParaRPr lang="en-US"/>
          </a:p>
        </p:txBody>
      </p:sp>
      <p:sp>
        <p:nvSpPr>
          <p:cNvPr id="7" name="Content Placeholder 2">
            <a:extLst>
              <a:ext uri="{FF2B5EF4-FFF2-40B4-BE49-F238E27FC236}">
                <a16:creationId xmlns:a16="http://schemas.microsoft.com/office/drawing/2014/main" id="{8EA84033-7082-4897-990A-D21A1926DF16}"/>
              </a:ext>
            </a:extLst>
          </p:cNvPr>
          <p:cNvSpPr>
            <a:spLocks noGrp="1"/>
          </p:cNvSpPr>
          <p:nvPr>
            <p:ph idx="1"/>
          </p:nvPr>
        </p:nvSpPr>
        <p:spPr>
          <a:xfrm>
            <a:off x="883539" y="1700785"/>
            <a:ext cx="6421247" cy="1033271"/>
          </a:xfrm>
        </p:spPr>
        <p:txBody>
          <a:bodyPr>
            <a:normAutofit/>
          </a:bodyPr>
          <a:lstStyle/>
          <a:p>
            <a:pPr marL="685800" indent="-342900">
              <a:buFont typeface="Wingdings" panose="05000000000000000000" pitchFamily="2" charset="2"/>
              <a:buChar char="ü"/>
            </a:pPr>
            <a:r>
              <a:rPr lang="en-US" b="1" dirty="0"/>
              <a:t>During the proliferative phase, the suction from NPWT helps further stimulate formation of vascular growth and granulation tissue.</a:t>
            </a:r>
          </a:p>
        </p:txBody>
      </p:sp>
    </p:spTree>
    <p:extLst>
      <p:ext uri="{BB962C8B-B14F-4D97-AF65-F5344CB8AC3E}">
        <p14:creationId xmlns:p14="http://schemas.microsoft.com/office/powerpoint/2010/main" val="53074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966" y="0"/>
            <a:ext cx="7772400" cy="1609344"/>
          </a:xfrm>
        </p:spPr>
        <p:txBody>
          <a:bodyPr>
            <a:normAutofit/>
          </a:bodyPr>
          <a:lstStyle/>
          <a:p>
            <a:br>
              <a:rPr lang="en-US" dirty="0"/>
            </a:br>
            <a:r>
              <a:rPr lang="en-US" dirty="0"/>
              <a:t>How does NPWT Speed Up Healing?</a:t>
            </a:r>
          </a:p>
        </p:txBody>
      </p:sp>
      <p:sp>
        <p:nvSpPr>
          <p:cNvPr id="3" name="Content Placeholder 2"/>
          <p:cNvSpPr>
            <a:spLocks noGrp="1"/>
          </p:cNvSpPr>
          <p:nvPr>
            <p:ph idx="1"/>
          </p:nvPr>
        </p:nvSpPr>
        <p:spPr>
          <a:xfrm>
            <a:off x="493776" y="1709929"/>
            <a:ext cx="7772400" cy="4050792"/>
          </a:xfrm>
        </p:spPr>
        <p:txBody>
          <a:bodyPr>
            <a:normAutofit/>
          </a:bodyPr>
          <a:lstStyle/>
          <a:p>
            <a:pPr marL="685800" indent="-342900">
              <a:buFont typeface="Wingdings" panose="05000000000000000000" pitchFamily="2" charset="2"/>
              <a:buChar char="ü"/>
            </a:pPr>
            <a:r>
              <a:rPr lang="en-US" dirty="0"/>
              <a:t>All the work that occurs in wound healing is helped along more quickly by NPWT because the negative pressure pulls the wound void into a smaller area/volume. NPWT facilitates this “contraction” so the body has less wound to fill in.</a:t>
            </a:r>
          </a:p>
          <a:p>
            <a:pPr>
              <a:buNone/>
            </a:pPr>
            <a:endParaRPr lang="en-US" dirty="0"/>
          </a:p>
        </p:txBody>
      </p:sp>
      <p:sp>
        <p:nvSpPr>
          <p:cNvPr id="5" name="Slide Number Placeholder 4"/>
          <p:cNvSpPr>
            <a:spLocks noGrp="1"/>
          </p:cNvSpPr>
          <p:nvPr>
            <p:ph type="sldNum" sz="quarter" idx="12"/>
          </p:nvPr>
        </p:nvSpPr>
        <p:spPr>
          <a:xfrm>
            <a:off x="8474563" y="5913634"/>
            <a:ext cx="480060" cy="365125"/>
          </a:xfrm>
        </p:spPr>
        <p:txBody>
          <a:bodyPr/>
          <a:lstStyle/>
          <a:p>
            <a:fld id="{D3B8DEE4-E1CE-D843-93C6-BCDE319A6831}" type="slidenum">
              <a:rPr lang="en-US" smtClean="0"/>
              <a:pPr/>
              <a:t>8</a:t>
            </a:fld>
            <a:endParaRPr lang="en-US"/>
          </a:p>
        </p:txBody>
      </p:sp>
      <p:sp>
        <p:nvSpPr>
          <p:cNvPr id="6" name="Rectangle 5">
            <a:extLst>
              <a:ext uri="{FF2B5EF4-FFF2-40B4-BE49-F238E27FC236}">
                <a16:creationId xmlns:a16="http://schemas.microsoft.com/office/drawing/2014/main" id="{429E1BDB-6096-42ED-AB6C-516C6F2482E8}"/>
              </a:ext>
            </a:extLst>
          </p:cNvPr>
          <p:cNvSpPr/>
          <p:nvPr/>
        </p:nvSpPr>
        <p:spPr>
          <a:xfrm>
            <a:off x="5746711" y="4009070"/>
            <a:ext cx="2547258" cy="19485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7C2BB8-7E6E-4EEF-94E8-20ED1A292C15}"/>
              </a:ext>
            </a:extLst>
          </p:cNvPr>
          <p:cNvSpPr/>
          <p:nvPr/>
        </p:nvSpPr>
        <p:spPr>
          <a:xfrm>
            <a:off x="709966" y="4009070"/>
            <a:ext cx="2830285" cy="19485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2A54EE0-6352-4E0D-81E7-CFE5F42DAD20}"/>
              </a:ext>
            </a:extLst>
          </p:cNvPr>
          <p:cNvSpPr/>
          <p:nvPr/>
        </p:nvSpPr>
        <p:spPr>
          <a:xfrm rot="10800000">
            <a:off x="992995" y="4009072"/>
            <a:ext cx="2188029" cy="1948543"/>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EA806865-A3BD-4C06-A475-1A0C50C0C337}"/>
              </a:ext>
            </a:extLst>
          </p:cNvPr>
          <p:cNvSpPr/>
          <p:nvPr/>
        </p:nvSpPr>
        <p:spPr>
          <a:xfrm rot="10800000">
            <a:off x="6269810" y="4019956"/>
            <a:ext cx="1349829" cy="1948543"/>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FDF045EE-CA67-4F63-9B64-8FE21CFC0C80}"/>
              </a:ext>
            </a:extLst>
          </p:cNvPr>
          <p:cNvSpPr txBox="1"/>
          <p:nvPr/>
        </p:nvSpPr>
        <p:spPr>
          <a:xfrm>
            <a:off x="1349753" y="4238922"/>
            <a:ext cx="1502229" cy="369332"/>
          </a:xfrm>
          <a:prstGeom prst="rect">
            <a:avLst/>
          </a:prstGeom>
          <a:noFill/>
        </p:spPr>
        <p:txBody>
          <a:bodyPr wrap="square" rtlCol="0">
            <a:spAutoFit/>
          </a:bodyPr>
          <a:lstStyle/>
          <a:p>
            <a:r>
              <a:rPr lang="en-US" dirty="0"/>
              <a:t>Open wound</a:t>
            </a:r>
          </a:p>
        </p:txBody>
      </p:sp>
      <p:cxnSp>
        <p:nvCxnSpPr>
          <p:cNvPr id="11" name="Straight Arrow Connector 10">
            <a:extLst>
              <a:ext uri="{FF2B5EF4-FFF2-40B4-BE49-F238E27FC236}">
                <a16:creationId xmlns:a16="http://schemas.microsoft.com/office/drawing/2014/main" id="{424AF4FF-CE0A-410E-97E2-1324D70B8268}"/>
              </a:ext>
            </a:extLst>
          </p:cNvPr>
          <p:cNvCxnSpPr/>
          <p:nvPr/>
        </p:nvCxnSpPr>
        <p:spPr>
          <a:xfrm>
            <a:off x="3634882" y="4945243"/>
            <a:ext cx="1960597" cy="1088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1856110-63BF-4458-8ADC-A4AB4300747A}"/>
              </a:ext>
            </a:extLst>
          </p:cNvPr>
          <p:cNvSpPr txBox="1"/>
          <p:nvPr/>
        </p:nvSpPr>
        <p:spPr>
          <a:xfrm>
            <a:off x="3607085" y="4257210"/>
            <a:ext cx="1960597" cy="1200329"/>
          </a:xfrm>
          <a:prstGeom prst="rect">
            <a:avLst/>
          </a:prstGeom>
          <a:noFill/>
        </p:spPr>
        <p:txBody>
          <a:bodyPr wrap="square" rtlCol="0">
            <a:spAutoFit/>
          </a:bodyPr>
          <a:lstStyle/>
          <a:p>
            <a:pPr algn="ctr"/>
            <a:r>
              <a:rPr lang="en-US" dirty="0"/>
              <a:t>Turn wound </a:t>
            </a:r>
            <a:r>
              <a:rPr lang="en-US" dirty="0" err="1"/>
              <a:t>vac</a:t>
            </a:r>
            <a:r>
              <a:rPr lang="en-US" dirty="0"/>
              <a:t> on</a:t>
            </a:r>
          </a:p>
          <a:p>
            <a:pPr algn="ctr"/>
            <a:endParaRPr lang="en-US" dirty="0"/>
          </a:p>
          <a:p>
            <a:pPr algn="ctr"/>
            <a:r>
              <a:rPr lang="en-US" dirty="0"/>
              <a:t>Edges pull closer together</a:t>
            </a:r>
          </a:p>
        </p:txBody>
      </p:sp>
      <p:sp>
        <p:nvSpPr>
          <p:cNvPr id="13" name="TextBox 12">
            <a:extLst>
              <a:ext uri="{FF2B5EF4-FFF2-40B4-BE49-F238E27FC236}">
                <a16:creationId xmlns:a16="http://schemas.microsoft.com/office/drawing/2014/main" id="{5344150D-8B27-4D52-841D-FAC699007199}"/>
              </a:ext>
            </a:extLst>
          </p:cNvPr>
          <p:cNvSpPr txBox="1"/>
          <p:nvPr/>
        </p:nvSpPr>
        <p:spPr>
          <a:xfrm>
            <a:off x="6544382" y="4211043"/>
            <a:ext cx="1175657" cy="646331"/>
          </a:xfrm>
          <a:prstGeom prst="rect">
            <a:avLst/>
          </a:prstGeom>
          <a:noFill/>
        </p:spPr>
        <p:txBody>
          <a:bodyPr wrap="square" rtlCol="0">
            <a:spAutoFit/>
          </a:bodyPr>
          <a:lstStyle/>
          <a:p>
            <a:r>
              <a:rPr lang="en-US" dirty="0"/>
              <a:t>Open wound</a:t>
            </a:r>
          </a:p>
        </p:txBody>
      </p:sp>
      <p:pic>
        <p:nvPicPr>
          <p:cNvPr id="1026" name="Picture 2" descr="Image result for picture of a ruler centimeters">
            <a:extLst>
              <a:ext uri="{FF2B5EF4-FFF2-40B4-BE49-F238E27FC236}">
                <a16:creationId xmlns:a16="http://schemas.microsoft.com/office/drawing/2014/main" id="{3DC7F311-599C-4C4C-B6DF-F3FB44B035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5" t="20485" r="53949" b="23874"/>
          <a:stretch/>
        </p:blipFill>
        <p:spPr bwMode="auto">
          <a:xfrm>
            <a:off x="1002139" y="3410714"/>
            <a:ext cx="2188030" cy="5983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icture of a ruler centimeters">
            <a:extLst>
              <a:ext uri="{FF2B5EF4-FFF2-40B4-BE49-F238E27FC236}">
                <a16:creationId xmlns:a16="http://schemas.microsoft.com/office/drawing/2014/main" id="{6AA22FA0-47AF-4C4D-919B-F886F71517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4" t="20485" r="67112" b="23874"/>
          <a:stretch/>
        </p:blipFill>
        <p:spPr bwMode="auto">
          <a:xfrm>
            <a:off x="6269809" y="3410714"/>
            <a:ext cx="1368604" cy="59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208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609344"/>
          </a:xfrm>
        </p:spPr>
        <p:txBody>
          <a:bodyPr/>
          <a:lstStyle/>
          <a:p>
            <a:br>
              <a:rPr lang="en-US" dirty="0"/>
            </a:br>
            <a:r>
              <a:rPr lang="en-US" dirty="0"/>
              <a:t>Indications – When do we use it?</a:t>
            </a:r>
          </a:p>
        </p:txBody>
      </p:sp>
      <p:sp>
        <p:nvSpPr>
          <p:cNvPr id="3" name="Content Placeholder 2"/>
          <p:cNvSpPr>
            <a:spLocks noGrp="1"/>
          </p:cNvSpPr>
          <p:nvPr>
            <p:ph idx="1"/>
          </p:nvPr>
        </p:nvSpPr>
        <p:spPr>
          <a:xfrm>
            <a:off x="710946" y="1719073"/>
            <a:ext cx="7070598" cy="4050792"/>
          </a:xfrm>
        </p:spPr>
        <p:txBody>
          <a:bodyPr>
            <a:normAutofit/>
          </a:bodyPr>
          <a:lstStyle/>
          <a:p>
            <a:pPr marL="457200" indent="0">
              <a:buNone/>
            </a:pPr>
            <a:r>
              <a:rPr lang="en-US" dirty="0"/>
              <a:t>NPWT is not exclusive to only certain types of wounds.  We look at the wound’s assessment and patient’s condition.  NPWT should be considered if the wound has any of the following:</a:t>
            </a:r>
          </a:p>
          <a:p>
            <a:pPr marL="914400" indent="-457200"/>
            <a:r>
              <a:rPr lang="en-US" dirty="0"/>
              <a:t>Depth over 0.5 cm</a:t>
            </a:r>
          </a:p>
          <a:p>
            <a:pPr marL="914400" indent="-457200"/>
            <a:r>
              <a:rPr lang="en-US" dirty="0"/>
              <a:t>In need of improved circulation</a:t>
            </a:r>
          </a:p>
          <a:p>
            <a:pPr marL="914400" indent="-457200"/>
            <a:r>
              <a:rPr lang="en-US" dirty="0"/>
              <a:t>In need of exudate management</a:t>
            </a:r>
          </a:p>
          <a:p>
            <a:pPr marL="914400" indent="-457200"/>
            <a:r>
              <a:rPr lang="en-US" dirty="0"/>
              <a:t>Has a high risk for infection</a:t>
            </a:r>
          </a:p>
          <a:p>
            <a:pPr marL="457200" indent="0">
              <a:buNone/>
            </a:pPr>
            <a:r>
              <a:rPr lang="en-US" dirty="0"/>
              <a:t>Also, consider NPWT if the patient’s comorbidities are barriers to wound healing. </a:t>
            </a:r>
          </a:p>
          <a:p>
            <a:endParaRPr lang="en-US" dirty="0"/>
          </a:p>
        </p:txBody>
      </p:sp>
      <p:sp>
        <p:nvSpPr>
          <p:cNvPr id="5" name="Slide Number Placeholder 4"/>
          <p:cNvSpPr>
            <a:spLocks noGrp="1"/>
          </p:cNvSpPr>
          <p:nvPr>
            <p:ph type="sldNum" sz="quarter" idx="12"/>
          </p:nvPr>
        </p:nvSpPr>
        <p:spPr/>
        <p:txBody>
          <a:bodyPr/>
          <a:lstStyle/>
          <a:p>
            <a:fld id="{D3B8DEE4-E1CE-D843-93C6-BCDE319A6831}" type="slidenum">
              <a:rPr lang="en-US" smtClean="0"/>
              <a:pPr/>
              <a:t>9</a:t>
            </a:fld>
            <a:endParaRPr lang="en-US"/>
          </a:p>
        </p:txBody>
      </p:sp>
    </p:spTree>
    <p:extLst>
      <p:ext uri="{BB962C8B-B14F-4D97-AF65-F5344CB8AC3E}">
        <p14:creationId xmlns:p14="http://schemas.microsoft.com/office/powerpoint/2010/main" val="359390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5022</TotalTime>
  <Words>2823</Words>
  <Application>Microsoft Office PowerPoint</Application>
  <PresentationFormat>On-screen Show (4:3)</PresentationFormat>
  <Paragraphs>258</Paragraphs>
  <Slides>44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Trebuchet MS</vt:lpstr>
      <vt:lpstr>Wingdings</vt:lpstr>
      <vt:lpstr>Wingdings 3</vt:lpstr>
      <vt:lpstr>Facet</vt:lpstr>
      <vt:lpstr>PowerPoint Presentation</vt:lpstr>
      <vt:lpstr> Objectives:</vt:lpstr>
      <vt:lpstr> Negative Pressure Wound Therapy</vt:lpstr>
      <vt:lpstr> How does NPWT Speed Up Healing?</vt:lpstr>
      <vt:lpstr> How does NPWT Speed Up Healing?</vt:lpstr>
      <vt:lpstr> How does NPWT Speed Up Healing?</vt:lpstr>
      <vt:lpstr> How does NPWT Speed Up Healing?</vt:lpstr>
      <vt:lpstr> How does NPWT Speed Up Healing?</vt:lpstr>
      <vt:lpstr> Indications – When do we use it?</vt:lpstr>
      <vt:lpstr> Contraindications – Do not use it.</vt:lpstr>
      <vt:lpstr> Precautions </vt:lpstr>
      <vt:lpstr>Assessment and Monitoring</vt:lpstr>
      <vt:lpstr>Termination of VAC therapy</vt:lpstr>
      <vt:lpstr>Termination of VAC therapy</vt:lpstr>
      <vt:lpstr> The Role of a Unit Nurse</vt:lpstr>
      <vt:lpstr> Clean &amp; Collapsed Dressing</vt:lpstr>
      <vt:lpstr> NOT Clean &amp; Collapsed Dressing</vt:lpstr>
      <vt:lpstr> The Role of a Unit Nurse</vt:lpstr>
      <vt:lpstr> Questionable Canister Contents</vt:lpstr>
      <vt:lpstr> The Role of a Unit Nurse</vt:lpstr>
      <vt:lpstr> The Role of a Unit Nurse</vt:lpstr>
      <vt:lpstr>PowerPoint Presentation</vt:lpstr>
      <vt:lpstr>PowerPoint Presentation</vt:lpstr>
      <vt:lpstr>PowerPoint Presentation</vt:lpstr>
      <vt:lpstr> NPWT System Parts</vt:lpstr>
      <vt:lpstr> NPWT Application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Tips on Placement &amp; Removal</vt:lpstr>
      <vt:lpstr> Tips on Placement &amp; Removal</vt:lpstr>
      <vt:lpstr> Bridging Technique</vt:lpstr>
      <vt:lpstr>PowerPoint Presentation</vt:lpstr>
      <vt:lpstr>Alarms</vt:lpstr>
      <vt:lpstr>Alarms</vt:lpstr>
      <vt:lpstr>Alarms</vt:lpstr>
      <vt:lpstr>Conclusion</vt:lpstr>
    </vt:vector>
  </TitlesOfParts>
  <Company>MedStar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Nurses’ Role in Negative Pressure Wound Therapy</dc:title>
  <dc:creator>Susan Serdensky</dc:creator>
  <cp:lastModifiedBy>Koutroumpis</cp:lastModifiedBy>
  <cp:revision>171</cp:revision>
  <dcterms:created xsi:type="dcterms:W3CDTF">2016-03-25T21:21:21Z</dcterms:created>
  <dcterms:modified xsi:type="dcterms:W3CDTF">2020-06-07T17:40:15Z</dcterms:modified>
</cp:coreProperties>
</file>