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305" r:id="rId5"/>
    <p:sldId id="311" r:id="rId6"/>
    <p:sldId id="312" r:id="rId7"/>
    <p:sldId id="316" r:id="rId8"/>
    <p:sldId id="313" r:id="rId9"/>
    <p:sldId id="314" r:id="rId10"/>
    <p:sldId id="327" r:id="rId11"/>
    <p:sldId id="315" r:id="rId12"/>
    <p:sldId id="317" r:id="rId13"/>
    <p:sldId id="328" r:id="rId14"/>
    <p:sldId id="319" r:id="rId15"/>
    <p:sldId id="318" r:id="rId16"/>
    <p:sldId id="321" r:id="rId17"/>
    <p:sldId id="320" r:id="rId18"/>
    <p:sldId id="322" r:id="rId19"/>
    <p:sldId id="323" r:id="rId20"/>
    <p:sldId id="324" r:id="rId21"/>
    <p:sldId id="325" r:id="rId22"/>
    <p:sldId id="3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477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194AD-BC1D-40A5-8061-74ED970CF0EC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0436C2-AB8C-44D2-A601-D202EF28CAB9}">
      <dgm:prSet/>
      <dgm:spPr/>
      <dgm:t>
        <a:bodyPr/>
        <a:lstStyle/>
        <a:p>
          <a:r>
            <a:rPr lang="en-US" u="sng" dirty="0"/>
            <a:t>PRIORITIZATION</a:t>
          </a:r>
        </a:p>
        <a:p>
          <a:r>
            <a:rPr lang="en-US" dirty="0"/>
            <a:t>How to decide which patient is sickest?</a:t>
          </a:r>
        </a:p>
      </dgm:t>
    </dgm:pt>
    <dgm:pt modelId="{5730B730-F013-48B6-BBEF-5A501064EB00}" type="parTrans" cxnId="{F942B8C5-7323-42C5-81E3-24148E3D8472}">
      <dgm:prSet/>
      <dgm:spPr/>
      <dgm:t>
        <a:bodyPr/>
        <a:lstStyle/>
        <a:p>
          <a:endParaRPr lang="en-US"/>
        </a:p>
      </dgm:t>
    </dgm:pt>
    <dgm:pt modelId="{2125FE7A-30E1-4461-8054-0105ED556DC5}" type="sibTrans" cxnId="{F942B8C5-7323-42C5-81E3-24148E3D8472}">
      <dgm:prSet/>
      <dgm:spPr/>
      <dgm:t>
        <a:bodyPr/>
        <a:lstStyle/>
        <a:p>
          <a:endParaRPr lang="en-US"/>
        </a:p>
      </dgm:t>
    </dgm:pt>
    <dgm:pt modelId="{784C4D9C-6BD9-46A6-818E-2F9E32A0005D}">
      <dgm:prSet/>
      <dgm:spPr/>
      <dgm:t>
        <a:bodyPr/>
        <a:lstStyle/>
        <a:p>
          <a:r>
            <a:rPr lang="en-US" u="sng" dirty="0"/>
            <a:t>DELEGATION</a:t>
          </a:r>
        </a:p>
        <a:p>
          <a:r>
            <a:rPr lang="en-US" dirty="0"/>
            <a:t>Who and/or what can </a:t>
          </a:r>
        </a:p>
        <a:p>
          <a:r>
            <a:rPr lang="en-US" dirty="0"/>
            <a:t>RNs/LVNs task others to do?</a:t>
          </a:r>
        </a:p>
      </dgm:t>
    </dgm:pt>
    <dgm:pt modelId="{8A955203-16FE-4E4A-A198-0745DE545A9D}" type="parTrans" cxnId="{46802EFC-9BBB-47EF-8ED9-9055FA2CDFB1}">
      <dgm:prSet/>
      <dgm:spPr/>
      <dgm:t>
        <a:bodyPr/>
        <a:lstStyle/>
        <a:p>
          <a:endParaRPr lang="en-US"/>
        </a:p>
      </dgm:t>
    </dgm:pt>
    <dgm:pt modelId="{C821C06E-AE69-427E-BAC3-DD095C5F5DE2}" type="sibTrans" cxnId="{46802EFC-9BBB-47EF-8ED9-9055FA2CDFB1}">
      <dgm:prSet/>
      <dgm:spPr/>
      <dgm:t>
        <a:bodyPr/>
        <a:lstStyle/>
        <a:p>
          <a:endParaRPr lang="en-US"/>
        </a:p>
      </dgm:t>
    </dgm:pt>
    <dgm:pt modelId="{2B69C150-C962-46ED-A032-6DFF25CF63C4}">
      <dgm:prSet/>
      <dgm:spPr/>
      <dgm:t>
        <a:bodyPr/>
        <a:lstStyle/>
        <a:p>
          <a:r>
            <a:rPr lang="en-US" u="sng" dirty="0"/>
            <a:t>CO-WORKE/STAFF MANAGEMENT</a:t>
          </a:r>
        </a:p>
        <a:p>
          <a:r>
            <a:rPr lang="en-US" dirty="0"/>
            <a:t>What to do when a colleague is acting inappropriately?</a:t>
          </a:r>
        </a:p>
      </dgm:t>
    </dgm:pt>
    <dgm:pt modelId="{985FED35-869E-42B1-BCFA-A365B4BDACEE}" type="parTrans" cxnId="{32E6360B-3755-4D38-8AB6-CAC505AB303E}">
      <dgm:prSet/>
      <dgm:spPr/>
      <dgm:t>
        <a:bodyPr/>
        <a:lstStyle/>
        <a:p>
          <a:endParaRPr lang="en-US"/>
        </a:p>
      </dgm:t>
    </dgm:pt>
    <dgm:pt modelId="{C2F2AFDD-9240-4783-9934-D9D85FC72453}" type="sibTrans" cxnId="{32E6360B-3755-4D38-8AB6-CAC505AB303E}">
      <dgm:prSet/>
      <dgm:spPr/>
      <dgm:t>
        <a:bodyPr/>
        <a:lstStyle/>
        <a:p>
          <a:endParaRPr lang="en-US"/>
        </a:p>
      </dgm:t>
    </dgm:pt>
    <dgm:pt modelId="{0AF02664-D3D3-4DE6-90DE-5EA5BA29EAD5}" type="pres">
      <dgm:prSet presAssocID="{B52194AD-BC1D-40A5-8061-74ED970CF0EC}" presName="Name0" presStyleCnt="0">
        <dgm:presLayoutVars>
          <dgm:dir/>
          <dgm:resizeHandles val="exact"/>
        </dgm:presLayoutVars>
      </dgm:prSet>
      <dgm:spPr/>
    </dgm:pt>
    <dgm:pt modelId="{C909EA91-3F66-4F1C-A108-8D108696DB2E}" type="pres">
      <dgm:prSet presAssocID="{470436C2-AB8C-44D2-A601-D202EF28CAB9}" presName="node" presStyleLbl="node1" presStyleIdx="0" presStyleCnt="3">
        <dgm:presLayoutVars>
          <dgm:bulletEnabled val="1"/>
        </dgm:presLayoutVars>
      </dgm:prSet>
      <dgm:spPr/>
    </dgm:pt>
    <dgm:pt modelId="{D4FC4354-3AED-46A3-AA98-5C060F41428D}" type="pres">
      <dgm:prSet presAssocID="{2125FE7A-30E1-4461-8054-0105ED556DC5}" presName="sibTrans" presStyleLbl="sibTrans2D1" presStyleIdx="0" presStyleCnt="2"/>
      <dgm:spPr/>
    </dgm:pt>
    <dgm:pt modelId="{34013250-ED50-4859-A84D-AE91A5C0E63B}" type="pres">
      <dgm:prSet presAssocID="{2125FE7A-30E1-4461-8054-0105ED556DC5}" presName="connectorText" presStyleLbl="sibTrans2D1" presStyleIdx="0" presStyleCnt="2"/>
      <dgm:spPr/>
    </dgm:pt>
    <dgm:pt modelId="{85B79F17-F40A-4212-B783-732FBC161863}" type="pres">
      <dgm:prSet presAssocID="{784C4D9C-6BD9-46A6-818E-2F9E32A0005D}" presName="node" presStyleLbl="node1" presStyleIdx="1" presStyleCnt="3">
        <dgm:presLayoutVars>
          <dgm:bulletEnabled val="1"/>
        </dgm:presLayoutVars>
      </dgm:prSet>
      <dgm:spPr/>
    </dgm:pt>
    <dgm:pt modelId="{2EAFCFDE-A0A1-48BF-AC31-30A467445BFB}" type="pres">
      <dgm:prSet presAssocID="{C821C06E-AE69-427E-BAC3-DD095C5F5DE2}" presName="sibTrans" presStyleLbl="sibTrans2D1" presStyleIdx="1" presStyleCnt="2"/>
      <dgm:spPr/>
    </dgm:pt>
    <dgm:pt modelId="{E6854827-DC4A-4136-B60B-131C711A8B4E}" type="pres">
      <dgm:prSet presAssocID="{C821C06E-AE69-427E-BAC3-DD095C5F5DE2}" presName="connectorText" presStyleLbl="sibTrans2D1" presStyleIdx="1" presStyleCnt="2"/>
      <dgm:spPr/>
    </dgm:pt>
    <dgm:pt modelId="{ECE4948E-4B18-4904-A8C9-2366CE0AEE59}" type="pres">
      <dgm:prSet presAssocID="{2B69C150-C962-46ED-A032-6DFF25CF63C4}" presName="node" presStyleLbl="node1" presStyleIdx="2" presStyleCnt="3">
        <dgm:presLayoutVars>
          <dgm:bulletEnabled val="1"/>
        </dgm:presLayoutVars>
      </dgm:prSet>
      <dgm:spPr/>
    </dgm:pt>
  </dgm:ptLst>
  <dgm:cxnLst>
    <dgm:cxn modelId="{32E6360B-3755-4D38-8AB6-CAC505AB303E}" srcId="{B52194AD-BC1D-40A5-8061-74ED970CF0EC}" destId="{2B69C150-C962-46ED-A032-6DFF25CF63C4}" srcOrd="2" destOrd="0" parTransId="{985FED35-869E-42B1-BCFA-A365B4BDACEE}" sibTransId="{C2F2AFDD-9240-4783-9934-D9D85FC72453}"/>
    <dgm:cxn modelId="{DC9D3721-2D0F-4029-8371-C355813DE926}" type="presOf" srcId="{C821C06E-AE69-427E-BAC3-DD095C5F5DE2}" destId="{E6854827-DC4A-4136-B60B-131C711A8B4E}" srcOrd="1" destOrd="0" presId="urn:microsoft.com/office/officeart/2005/8/layout/process1"/>
    <dgm:cxn modelId="{9A776E3C-2FE7-4605-92E5-F9E94B362107}" type="presOf" srcId="{2B69C150-C962-46ED-A032-6DFF25CF63C4}" destId="{ECE4948E-4B18-4904-A8C9-2366CE0AEE59}" srcOrd="0" destOrd="0" presId="urn:microsoft.com/office/officeart/2005/8/layout/process1"/>
    <dgm:cxn modelId="{7B61FB4C-FC1A-4B1F-98A7-EB81607BF419}" type="presOf" srcId="{2125FE7A-30E1-4461-8054-0105ED556DC5}" destId="{34013250-ED50-4859-A84D-AE91A5C0E63B}" srcOrd="1" destOrd="0" presId="urn:microsoft.com/office/officeart/2005/8/layout/process1"/>
    <dgm:cxn modelId="{AF8B2E4D-E840-4F83-B00D-0B887312CF80}" type="presOf" srcId="{B52194AD-BC1D-40A5-8061-74ED970CF0EC}" destId="{0AF02664-D3D3-4DE6-90DE-5EA5BA29EAD5}" srcOrd="0" destOrd="0" presId="urn:microsoft.com/office/officeart/2005/8/layout/process1"/>
    <dgm:cxn modelId="{7DA0BE70-FC18-43E4-8F06-62ED41DD57A8}" type="presOf" srcId="{784C4D9C-6BD9-46A6-818E-2F9E32A0005D}" destId="{85B79F17-F40A-4212-B783-732FBC161863}" srcOrd="0" destOrd="0" presId="urn:microsoft.com/office/officeart/2005/8/layout/process1"/>
    <dgm:cxn modelId="{A5ECC076-075D-4338-AAE5-BB86B939C622}" type="presOf" srcId="{C821C06E-AE69-427E-BAC3-DD095C5F5DE2}" destId="{2EAFCFDE-A0A1-48BF-AC31-30A467445BFB}" srcOrd="0" destOrd="0" presId="urn:microsoft.com/office/officeart/2005/8/layout/process1"/>
    <dgm:cxn modelId="{F29405BB-85C7-4E63-81F6-B9A705133116}" type="presOf" srcId="{470436C2-AB8C-44D2-A601-D202EF28CAB9}" destId="{C909EA91-3F66-4F1C-A108-8D108696DB2E}" srcOrd="0" destOrd="0" presId="urn:microsoft.com/office/officeart/2005/8/layout/process1"/>
    <dgm:cxn modelId="{F942B8C5-7323-42C5-81E3-24148E3D8472}" srcId="{B52194AD-BC1D-40A5-8061-74ED970CF0EC}" destId="{470436C2-AB8C-44D2-A601-D202EF28CAB9}" srcOrd="0" destOrd="0" parTransId="{5730B730-F013-48B6-BBEF-5A501064EB00}" sibTransId="{2125FE7A-30E1-4461-8054-0105ED556DC5}"/>
    <dgm:cxn modelId="{E0B73CE5-AC5B-4748-8E22-FA085369F93F}" type="presOf" srcId="{2125FE7A-30E1-4461-8054-0105ED556DC5}" destId="{D4FC4354-3AED-46A3-AA98-5C060F41428D}" srcOrd="0" destOrd="0" presId="urn:microsoft.com/office/officeart/2005/8/layout/process1"/>
    <dgm:cxn modelId="{46802EFC-9BBB-47EF-8ED9-9055FA2CDFB1}" srcId="{B52194AD-BC1D-40A5-8061-74ED970CF0EC}" destId="{784C4D9C-6BD9-46A6-818E-2F9E32A0005D}" srcOrd="1" destOrd="0" parTransId="{8A955203-16FE-4E4A-A198-0745DE545A9D}" sibTransId="{C821C06E-AE69-427E-BAC3-DD095C5F5DE2}"/>
    <dgm:cxn modelId="{E81C74A5-AF3A-496C-9B50-E0EC31F162C8}" type="presParOf" srcId="{0AF02664-D3D3-4DE6-90DE-5EA5BA29EAD5}" destId="{C909EA91-3F66-4F1C-A108-8D108696DB2E}" srcOrd="0" destOrd="0" presId="urn:microsoft.com/office/officeart/2005/8/layout/process1"/>
    <dgm:cxn modelId="{259F59DC-A068-4583-9D5C-94622DA32CF9}" type="presParOf" srcId="{0AF02664-D3D3-4DE6-90DE-5EA5BA29EAD5}" destId="{D4FC4354-3AED-46A3-AA98-5C060F41428D}" srcOrd="1" destOrd="0" presId="urn:microsoft.com/office/officeart/2005/8/layout/process1"/>
    <dgm:cxn modelId="{B62491F1-F6E2-4A0D-A1F7-57494B3C97EF}" type="presParOf" srcId="{D4FC4354-3AED-46A3-AA98-5C060F41428D}" destId="{34013250-ED50-4859-A84D-AE91A5C0E63B}" srcOrd="0" destOrd="0" presId="urn:microsoft.com/office/officeart/2005/8/layout/process1"/>
    <dgm:cxn modelId="{AE50985D-8BBE-4493-B9E2-AF8EA617DCF0}" type="presParOf" srcId="{0AF02664-D3D3-4DE6-90DE-5EA5BA29EAD5}" destId="{85B79F17-F40A-4212-B783-732FBC161863}" srcOrd="2" destOrd="0" presId="urn:microsoft.com/office/officeart/2005/8/layout/process1"/>
    <dgm:cxn modelId="{313AB98A-8200-436C-834A-C70EAF3D057F}" type="presParOf" srcId="{0AF02664-D3D3-4DE6-90DE-5EA5BA29EAD5}" destId="{2EAFCFDE-A0A1-48BF-AC31-30A467445BFB}" srcOrd="3" destOrd="0" presId="urn:microsoft.com/office/officeart/2005/8/layout/process1"/>
    <dgm:cxn modelId="{8865CFCB-1586-4BC4-82B6-CC36F1536C7B}" type="presParOf" srcId="{2EAFCFDE-A0A1-48BF-AC31-30A467445BFB}" destId="{E6854827-DC4A-4136-B60B-131C711A8B4E}" srcOrd="0" destOrd="0" presId="urn:microsoft.com/office/officeart/2005/8/layout/process1"/>
    <dgm:cxn modelId="{8E5A8494-36DB-48FE-8750-1CFDE8D4BAEC}" type="presParOf" srcId="{0AF02664-D3D3-4DE6-90DE-5EA5BA29EAD5}" destId="{ECE4948E-4B18-4904-A8C9-2366CE0AEE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9EA91-3F66-4F1C-A108-8D108696DB2E}">
      <dsp:nvSpPr>
        <dsp:cNvPr id="0" name=""/>
        <dsp:cNvSpPr/>
      </dsp:nvSpPr>
      <dsp:spPr>
        <a:xfrm>
          <a:off x="9099" y="1041416"/>
          <a:ext cx="2719861" cy="1631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PRIORITIZATION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to decide which patient is sickest?</a:t>
          </a:r>
        </a:p>
      </dsp:txBody>
      <dsp:txXfrm>
        <a:off x="56896" y="1089213"/>
        <a:ext cx="2624267" cy="1536323"/>
      </dsp:txXfrm>
    </dsp:sp>
    <dsp:sp modelId="{D4FC4354-3AED-46A3-AA98-5C060F41428D}">
      <dsp:nvSpPr>
        <dsp:cNvPr id="0" name=""/>
        <dsp:cNvSpPr/>
      </dsp:nvSpPr>
      <dsp:spPr>
        <a:xfrm>
          <a:off x="3000947" y="1520112"/>
          <a:ext cx="576610" cy="6745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000947" y="1655017"/>
        <a:ext cx="403627" cy="404715"/>
      </dsp:txXfrm>
    </dsp:sp>
    <dsp:sp modelId="{85B79F17-F40A-4212-B783-732FBC161863}">
      <dsp:nvSpPr>
        <dsp:cNvPr id="0" name=""/>
        <dsp:cNvSpPr/>
      </dsp:nvSpPr>
      <dsp:spPr>
        <a:xfrm>
          <a:off x="3816906" y="1041416"/>
          <a:ext cx="2719861" cy="1631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DELEGATION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Who and/or what can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RNs/LVNs task others to do?</a:t>
          </a:r>
        </a:p>
      </dsp:txBody>
      <dsp:txXfrm>
        <a:off x="3864703" y="1089213"/>
        <a:ext cx="2624267" cy="1536323"/>
      </dsp:txXfrm>
    </dsp:sp>
    <dsp:sp modelId="{2EAFCFDE-A0A1-48BF-AC31-30A467445BFB}">
      <dsp:nvSpPr>
        <dsp:cNvPr id="0" name=""/>
        <dsp:cNvSpPr/>
      </dsp:nvSpPr>
      <dsp:spPr>
        <a:xfrm>
          <a:off x="6808754" y="1520112"/>
          <a:ext cx="576610" cy="6745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808754" y="1655017"/>
        <a:ext cx="403627" cy="404715"/>
      </dsp:txXfrm>
    </dsp:sp>
    <dsp:sp modelId="{ECE4948E-4B18-4904-A8C9-2366CE0AEE59}">
      <dsp:nvSpPr>
        <dsp:cNvPr id="0" name=""/>
        <dsp:cNvSpPr/>
      </dsp:nvSpPr>
      <dsp:spPr>
        <a:xfrm>
          <a:off x="7624713" y="1041416"/>
          <a:ext cx="2719861" cy="1631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CO-WORKE/STAFF 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to do when a colleague is acting inappropriately?</a:t>
          </a:r>
        </a:p>
      </dsp:txBody>
      <dsp:txXfrm>
        <a:off x="7672510" y="1089213"/>
        <a:ext cx="2624267" cy="1536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10B9C-7250-4A25-8250-E74392215C5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DB49-C6F6-40F0-8AE4-5CC32A20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1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DB49-C6F6-40F0-8AE4-5CC32A20C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1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DB49-C6F6-40F0-8AE4-5CC32A20C1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REPORTS:</a:t>
            </a:r>
          </a:p>
          <a:p>
            <a:r>
              <a:rPr lang="en-US" dirty="0"/>
              <a:t>Nurse to Nurse or Change of Shift, MD to Nurse Report. Transfer Report, Incident Report, </a:t>
            </a:r>
          </a:p>
          <a:p>
            <a:r>
              <a:rPr lang="en-US" dirty="0"/>
              <a:t>Subscribe to our </a:t>
            </a:r>
            <a:r>
              <a:rPr lang="en-US" dirty="0" err="1"/>
              <a:t>youtube</a:t>
            </a:r>
            <a:r>
              <a:rPr lang="en-US" dirty="0"/>
              <a:t> channel ! These are our next topics</a:t>
            </a:r>
          </a:p>
          <a:p>
            <a:endParaRPr lang="en-US" dirty="0"/>
          </a:p>
          <a:p>
            <a:r>
              <a:rPr lang="en-US" dirty="0"/>
              <a:t>ANSWER: 1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  <a:latin typeface="FrutigerLTStd-Black"/>
              </a:rPr>
              <a:t>MAKING NURSING DECISIONS: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JansonTextLTStd-Bold"/>
              </a:rPr>
              <a:t>The nurse should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JansonTextLTStd-Bold"/>
              </a:rPr>
              <a:t>not delegate assessment, teaching, evaluation,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JansonTextLTStd-Bold"/>
              </a:rPr>
              <a:t>medications, or an unstable client to the UAP.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FF"/>
                </a:solidFill>
                <a:latin typeface="FrutigerLTStd-Bold"/>
              </a:rPr>
              <a:t>5. 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JansonTextLTStd-Bold"/>
              </a:rPr>
              <a:t>1. Elderly clients diagnosed with pneumonia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FF"/>
                </a:solidFill>
                <a:latin typeface="JansonTextLTStd-Bold"/>
              </a:rPr>
              <a:t>may not present with the “normal” symptoms,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FF"/>
                </a:solidFill>
                <a:latin typeface="JansonTextLTStd-Bold"/>
              </a:rPr>
              <a:t>such as fever. The client’s increased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FF"/>
                </a:solidFill>
                <a:latin typeface="JansonTextLTStd-Bold"/>
              </a:rPr>
              <a:t>restlessness may indicate a decrease in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FF"/>
                </a:solidFill>
                <a:latin typeface="JansonTextLTStd-Bold"/>
              </a:rPr>
              <a:t>oxygen to the brain. This client should be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FF"/>
                </a:solidFill>
                <a:latin typeface="JansonTextLTStd-Bold"/>
              </a:rPr>
              <a:t>seen first.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JansonTextLTStd-Roman"/>
              </a:rPr>
              <a:t>2. The client with influenza would be expected to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JansonTextLTStd-Roman"/>
              </a:rPr>
              <a:t>have an elevated temperature and a headache;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JansonTextLTStd-Roman"/>
              </a:rPr>
              <a:t>therefore, this client would not need to be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JansonTextLTStd-Roman"/>
              </a:rPr>
              <a:t>assessed 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3. The 56-year-old client diagnosed with a left-sided hemothorax with </a:t>
            </a:r>
            <a:r>
              <a:rPr lang="en-US" sz="1800" dirty="0" err="1"/>
              <a:t>tidaling</a:t>
            </a:r>
            <a:r>
              <a:rPr lang="en-US" sz="1800" dirty="0"/>
              <a:t> in the water-seal compartment of the </a:t>
            </a:r>
            <a:r>
              <a:rPr lang="en-US" sz="1800" dirty="0" err="1"/>
              <a:t>Pleurvac</a:t>
            </a:r>
            <a:r>
              <a:rPr lang="en-US" sz="1800" dirty="0"/>
              <a:t>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JansonTextLTStd-Roman"/>
              </a:rPr>
              <a:t>3.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JansonTextLTStd-Roman"/>
              </a:rPr>
              <a:t>Tidaling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JansonTextLTStd-Roman"/>
              </a:rPr>
              <a:t> in the water-seal compartment is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JansonTextLTStd-Roman"/>
              </a:rPr>
              <a:t>expected; therefore, the nurse would not need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JansonTextLTStd-Roman"/>
              </a:rPr>
              <a:t>to assess this client first.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JansonTextLTStd-Roman"/>
              </a:rPr>
              <a:t>4. Sinus drainage is to be expected in a client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JansonTextLTStd-Roman"/>
              </a:rPr>
              <a:t>diagnosed with a sinus infection.</a:t>
            </a:r>
          </a:p>
          <a:p>
            <a:pPr algn="l"/>
            <a:r>
              <a:rPr lang="en-US" sz="1800" b="1" i="1" u="none" strike="noStrike" baseline="0" dirty="0">
                <a:solidFill>
                  <a:srgbClr val="000000"/>
                </a:solidFill>
                <a:latin typeface="JansonTextLTStd-BoldItalic"/>
              </a:rPr>
              <a:t>Content –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JansonTextLTStd-Italic"/>
              </a:rPr>
              <a:t>Medical/Surgical: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JansonTextLTStd-BoldItalic"/>
              </a:rPr>
              <a:t>Category of Health</a:t>
            </a:r>
          </a:p>
          <a:p>
            <a:pPr algn="l"/>
            <a:r>
              <a:rPr lang="en-US" sz="1800" b="1" i="1" u="none" strike="noStrike" baseline="0" dirty="0">
                <a:solidFill>
                  <a:srgbClr val="000000"/>
                </a:solidFill>
                <a:latin typeface="JansonTextLTStd-BoldItalic"/>
              </a:rPr>
              <a:t>Alteration –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JansonTextLTStd-Italic"/>
              </a:rPr>
              <a:t>Respiratory: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JansonTextLTStd-BoldItalic"/>
              </a:rPr>
              <a:t>Integrated Processes –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JansonTextLTStd-Italic"/>
              </a:rPr>
              <a:t>Nursing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JansonTextLTStd-Italic"/>
              </a:rPr>
              <a:t>Process: Assessment: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JansonTextLTStd-BoldItalic"/>
              </a:rPr>
              <a:t>Client Needs –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JansonTextLTStd-Italic"/>
              </a:rPr>
              <a:t>Physiological Integrity: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JansonTextLTStd-Italic"/>
              </a:rPr>
              <a:t>Reduction of Risk Potential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JansonTextLTStd-BoldItalic"/>
              </a:rPr>
              <a:t>Cognitive Level –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JansonTextLTStd-Italic"/>
              </a:rPr>
              <a:t>Synthesis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DB49-C6F6-40F0-8AE4-5CC32A20C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5, 3, 2, 4,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DB49-C6F6-40F0-8AE4-5CC32A20C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RATIONALES FOR RULES OF DELEGATION: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Acute Illnesses such as appendicitis are given top priority because they can be treated AND cured within a much shorter time. Chronic illnesses such as COPD can only be treated/managed, not cured, and can be life-long.</a:t>
            </a:r>
          </a:p>
          <a:p>
            <a:pPr marL="228600" indent="-228600">
              <a:buAutoNum type="arabicParenR"/>
            </a:pPr>
            <a:r>
              <a:rPr lang="en-US" dirty="0"/>
              <a:t>Keep in mind the severity of the operation–a patient who's just had open-heart surgery 5-hours ago takes precedence over another who had their tonsils removed at the same time.</a:t>
            </a:r>
          </a:p>
          <a:p>
            <a:pPr marL="228600" indent="-228600">
              <a:buAutoNum type="arabicParenR"/>
            </a:pPr>
            <a:r>
              <a:rPr lang="en-US" dirty="0"/>
              <a:t> Looking back to the example patients who have (but not limited to):</a:t>
            </a:r>
          </a:p>
          <a:p>
            <a:pPr marL="0" indent="0">
              <a:buNone/>
            </a:pPr>
            <a:r>
              <a:rPr lang="en-US" dirty="0"/>
              <a:t>a) Acute illness</a:t>
            </a:r>
          </a:p>
          <a:p>
            <a:pPr marL="0" indent="0">
              <a:buNone/>
            </a:pPr>
            <a:r>
              <a:rPr lang="en-US" dirty="0"/>
              <a:t>b) Post-op less than 12 hours</a:t>
            </a:r>
          </a:p>
          <a:p>
            <a:pPr marL="0" indent="0">
              <a:buNone/>
            </a:pPr>
            <a:r>
              <a:rPr lang="en-US" dirty="0"/>
              <a:t>c) General anesthesia in the first 12 hours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considered unstable because there is still a chance of things turning on you, even after treatment, within a short amount of time.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DB49-C6F6-40F0-8AE4-5CC32A20C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DB49-C6F6-40F0-8AE4-5CC32A20C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3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DB49-C6F6-40F0-8AE4-5CC32A20C1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4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MORE EXAMPLES</a:t>
            </a:r>
          </a:p>
          <a:p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making unoccupied beds, supervising patient ambulation, assisting with hygiene, and feeding meals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DB49-C6F6-40F0-8AE4-5CC32A20C1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8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</a:t>
            </a:r>
          </a:p>
          <a:p>
            <a:pPr marL="228600" indent="-228600">
              <a:buAutoNum type="arabicParenR"/>
            </a:pPr>
            <a:r>
              <a:rPr lang="en-US" dirty="0"/>
              <a:t>Yes, but only after you teach her how and document it.</a:t>
            </a:r>
          </a:p>
          <a:p>
            <a:pPr marL="228600" indent="-228600">
              <a:buAutoNum type="arabicParenR"/>
            </a:pPr>
            <a:r>
              <a:rPr lang="en-US" dirty="0"/>
              <a:t> Let them know you are in no rush, so you will stay with them until the railing is put back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DB49-C6F6-40F0-8AE4-5CC32A20C1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5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In this case, the answer is YOU, because this could mean new or changing symptoms!</a:t>
            </a:r>
          </a:p>
          <a:p>
            <a:pPr marL="228600" indent="-228600">
              <a:buAutoNum type="arabicParenR"/>
            </a:pPr>
            <a:r>
              <a:rPr lang="en-US" dirty="0"/>
              <a:t> The RN should check the Patient with subtotal thyroidectomy because they could now have a thyroid storm--</a:t>
            </a:r>
          </a:p>
          <a:p>
            <a:pPr marL="0" indent="0">
              <a:buNone/>
            </a:pPr>
            <a:r>
              <a:rPr lang="en-US" dirty="0"/>
              <a:t>The LPN should check the Patient with angina, as chest pain is expected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DB49-C6F6-40F0-8AE4-5CC32A20C1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582" y="1623412"/>
            <a:ext cx="3947716" cy="2287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PRIORITIZATION, </a:t>
            </a:r>
            <a:r>
              <a:rPr lang="en-US" sz="4400" dirty="0"/>
              <a:t>Delegation &amp; </a:t>
            </a:r>
            <a:br>
              <a:rPr lang="en-US" sz="4400" dirty="0"/>
            </a:br>
            <a:r>
              <a:rPr lang="en-US" sz="4400" dirty="0"/>
              <a:t>Co-Worker Management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770" y="4511040"/>
            <a:ext cx="3503122" cy="743092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An NCLEX Guide by Educate Simplify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367A-8AE3-269F-1C0B-3DC7527B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2" y="609600"/>
            <a:ext cx="11407697" cy="570199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dirty="0"/>
              <a:t>Which Organs Win ?</a:t>
            </a:r>
          </a:p>
          <a:p>
            <a:pPr marL="36900" indent="0">
              <a:buNone/>
            </a:pPr>
            <a:endParaRPr lang="en-US" dirty="0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You have a 23-year-old male with CHF (chronic—low) with K (6.6—high), and no EKG changes (constant—low)</a:t>
            </a:r>
          </a:p>
          <a:p>
            <a:pPr marL="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Organ: Heart (potassium)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Chronic Renal failure (chronic low) with a creatinine of 24.7 (expected—low), and pink, frothy sputum (unexpected—high)</a:t>
            </a:r>
          </a:p>
          <a:p>
            <a:pPr marL="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Organ: Lung (frothy)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Acute Hepatitis (acute—high) with jaundice (expected—low), increased ammonia (expected—low) whom you cannot arouse (unexpected—high)</a:t>
            </a:r>
          </a:p>
          <a:p>
            <a:pPr marL="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Organ: Brain (He Wins!)</a:t>
            </a:r>
          </a:p>
          <a:p>
            <a:pPr marL="36900" indent="0">
              <a:buNone/>
            </a:pPr>
            <a:br>
              <a:rPr lang="en-US" b="0" dirty="0">
                <a:solidFill>
                  <a:schemeClr val="tx1"/>
                </a:solidFill>
                <a:effectLst/>
              </a:rPr>
            </a:br>
            <a:endParaRPr lang="en-US" dirty="0">
              <a:solidFill>
                <a:schemeClr val="tx1"/>
              </a:solidFill>
            </a:endParaRP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BFB4-7D85-93F6-18F8-14CFE05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63702"/>
            <a:ext cx="5707899" cy="658630"/>
          </a:xfrm>
        </p:spPr>
        <p:txBody>
          <a:bodyPr>
            <a:noAutofit/>
          </a:bodyPr>
          <a:lstStyle/>
          <a:p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DELEGATION</a:t>
            </a:r>
          </a:p>
        </p:txBody>
      </p:sp>
      <p:pic>
        <p:nvPicPr>
          <p:cNvPr id="13" name="Picture Placeholder 12" descr="Man wearing a mask">
            <a:extLst>
              <a:ext uri="{FF2B5EF4-FFF2-40B4-BE49-F238E27FC236}">
                <a16:creationId xmlns:a16="http://schemas.microsoft.com/office/drawing/2014/main" id="{382896FB-3790-88F7-01D9-95AA6C750E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D141A-932D-19B7-C537-03954DE6C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6900" marR="0" lvl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There are 5 Rights of Delegation: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Right Task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Right Circumstance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Right Person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Right Direction/Communication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Right Supervision/Evaluation</a:t>
            </a:r>
          </a:p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6F2A3A-D1E4-7090-4C6C-603574847B2E}"/>
              </a:ext>
            </a:extLst>
          </p:cNvPr>
          <p:cNvSpPr/>
          <p:nvPr/>
        </p:nvSpPr>
        <p:spPr>
          <a:xfrm>
            <a:off x="1585323" y="1721700"/>
            <a:ext cx="3897508" cy="658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Assigning tasks to others: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You licensed Nurses: RNs &amp; LVNs</a:t>
            </a: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991D5FAF-909D-D45D-081A-5F6EEF260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741" y="1649913"/>
            <a:ext cx="771914" cy="7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6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9547-668F-9C30-85B7-DA9049CD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12776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DELEGATION</a:t>
            </a:r>
            <a:br>
              <a:rPr lang="en-US" sz="4000" b="1" u="sng" dirty="0"/>
            </a:br>
            <a:r>
              <a:rPr lang="en-US" sz="3100" b="1" dirty="0"/>
              <a:t>LPNs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367A-8AE3-269F-1C0B-3DC7527B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632" y="609600"/>
            <a:ext cx="7031567" cy="5701990"/>
          </a:xfrm>
        </p:spPr>
        <p:txBody>
          <a:bodyPr/>
          <a:lstStyle/>
          <a:p>
            <a:r>
              <a:rPr lang="en-US" dirty="0"/>
              <a:t>(RNs vs. LVNs Chart here)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3602B-4AF4-6406-4EBE-F8EC488C5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737360"/>
            <a:ext cx="3706889" cy="3952241"/>
          </a:xfrm>
        </p:spPr>
        <p:txBody>
          <a:bodyPr>
            <a:normAutofit/>
          </a:bodyPr>
          <a:lstStyle/>
          <a:p>
            <a:r>
              <a:rPr lang="en-US" sz="2000" b="1" dirty="0"/>
              <a:t>Generally, LPNs are NOT allowed to take initiative and be the first to perform certain duties but instead perform those duties AFTER an RN does it first.</a:t>
            </a:r>
            <a:endParaRPr lang="en-US" sz="2000" dirty="0"/>
          </a:p>
          <a:p>
            <a:r>
              <a:rPr lang="en-US" sz="2000" dirty="0"/>
              <a:t>LPNs can perform follow-up care, implement a set care plan (not make one) and reinforce teachings, and take care of unstable patients.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8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9547-668F-9C30-85B7-DA9049CD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12776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DELEGATION</a:t>
            </a:r>
            <a:br>
              <a:rPr lang="en-US" sz="4000" b="1" u="sng" dirty="0"/>
            </a:br>
            <a:r>
              <a:rPr lang="en-US" sz="3100" b="1" dirty="0"/>
              <a:t>UAPs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367A-8AE3-269F-1C0B-3DC7527BE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Question #44, Pg. 114:</a:t>
            </a:r>
          </a:p>
          <a:p>
            <a:pPr marL="36900" indent="0">
              <a:buNone/>
            </a:pPr>
            <a:r>
              <a:rPr lang="en-US" dirty="0"/>
              <a:t>The nurse is working in a community health clinic. Which nursing task should the nurse delegate to the unlicensed assistive personnel (UAP)?</a:t>
            </a:r>
          </a:p>
          <a:p>
            <a:pPr marL="36900" indent="0">
              <a:buNone/>
            </a:pPr>
            <a:r>
              <a:rPr lang="en-US" dirty="0"/>
              <a:t>1. Instruct the UAP to take the client’s history.</a:t>
            </a:r>
          </a:p>
          <a:p>
            <a:pPr marL="36900" indent="0">
              <a:buNone/>
            </a:pPr>
            <a:r>
              <a:rPr lang="en-US" dirty="0"/>
              <a:t>2. Request the UAP to document the client’s complaints.</a:t>
            </a:r>
          </a:p>
          <a:p>
            <a:pPr marL="36900" indent="0">
              <a:buNone/>
            </a:pPr>
            <a:r>
              <a:rPr lang="en-US" dirty="0"/>
              <a:t>3. Ask the UAP to obtain the client’s weight and height.</a:t>
            </a:r>
          </a:p>
          <a:p>
            <a:pPr marL="36900" indent="0">
              <a:buNone/>
            </a:pPr>
            <a:r>
              <a:rPr lang="en-US" dirty="0"/>
              <a:t>4. Tell the UAP to complete the client’s follow-up care.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3602B-4AF4-6406-4EBE-F8EC488C5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737360"/>
            <a:ext cx="3706889" cy="4511040"/>
          </a:xfrm>
        </p:spPr>
        <p:txBody>
          <a:bodyPr>
            <a:normAutofit fontScale="92500"/>
          </a:bodyPr>
          <a:lstStyle/>
          <a:p>
            <a:r>
              <a:rPr lang="en-US" sz="2000" b="1" dirty="0"/>
              <a:t>Same goes for UAPs. UAPs cannot be the first to assist in daily living (ADL) without permission.</a:t>
            </a:r>
          </a:p>
          <a:p>
            <a:r>
              <a:rPr lang="en-US" sz="2000" dirty="0"/>
              <a:t>Certain tasks for UAPs can be given, within strict parameters. You could allow a UAP to chart for you, however it must be for the tasks </a:t>
            </a:r>
            <a:r>
              <a:rPr lang="en-US" sz="2000" i="1" dirty="0"/>
              <a:t>they </a:t>
            </a:r>
            <a:r>
              <a:rPr lang="en-US" sz="2000" dirty="0"/>
              <a:t>did–however banal–rather than about the patient. </a:t>
            </a:r>
          </a:p>
          <a:p>
            <a:r>
              <a:rPr lang="en-US" sz="2000" dirty="0"/>
              <a:t>EXAMPLE: A UAP can do a chart about lowering/raising the patient’s bed, but can’t log in that same chart how the patient is feeling.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332F13-A854-2F83-E503-6D816B924B13}"/>
              </a:ext>
            </a:extLst>
          </p:cNvPr>
          <p:cNvSpPr/>
          <p:nvPr/>
        </p:nvSpPr>
        <p:spPr>
          <a:xfrm>
            <a:off x="5695407" y="5473337"/>
            <a:ext cx="5807100" cy="1162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You also cannot delegate a UAP to make any overall assessments or treatments. However, the only exceptions to either case are checking vital signs, </a:t>
            </a:r>
            <a:r>
              <a:rPr lang="en-US" b="1" i="1" dirty="0" err="1">
                <a:solidFill>
                  <a:schemeClr val="bg1"/>
                </a:solidFill>
              </a:rPr>
              <a:t>Accu</a:t>
            </a:r>
            <a:r>
              <a:rPr lang="en-US" b="1" i="1" dirty="0">
                <a:solidFill>
                  <a:schemeClr val="bg1"/>
                </a:solidFill>
              </a:rPr>
              <a:t>-Check</a:t>
            </a:r>
            <a:r>
              <a:rPr lang="en-US" b="1" dirty="0">
                <a:solidFill>
                  <a:schemeClr val="bg1"/>
                </a:solidFill>
              </a:rPr>
              <a:t> for diabetes and giving enemas.</a:t>
            </a: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FB13CB3F-3A0E-B5EB-DA1D-0160C11F4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3258" y="57055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90BDF4-756B-F346-1857-2C1F11CB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100" dirty="0"/>
            </a:br>
            <a:r>
              <a:rPr lang="en-US" sz="3600" b="1" dirty="0"/>
              <a:t>UAP &amp; Ointments 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85335D-A970-1D0E-3436-CA87EBFEF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94510"/>
            <a:ext cx="5978072" cy="4263390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6900" indent="0">
              <a:lnSpc>
                <a:spcPct val="100000"/>
              </a:lnSpc>
              <a:buFont typeface="Wingdings 2" charset="2"/>
              <a:buNone/>
            </a:pPr>
            <a:r>
              <a:rPr lang="en-US" sz="2400" dirty="0"/>
              <a:t>An RN can tell a UAP or 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th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 nurse aide will not administer any medications, perform treatment or apply or remove any dressings. </a:t>
            </a:r>
          </a:p>
          <a:p>
            <a:pPr marL="36900" indent="0">
              <a:lnSpc>
                <a:spcPct val="100000"/>
              </a:lnSpc>
              <a:buFont typeface="Wingdings 2" charset="2"/>
              <a:buNone/>
            </a:pPr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Exception to the above would be,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the application of creams/ointments to </a:t>
            </a:r>
          </a:p>
          <a:p>
            <a:pPr>
              <a:lnSpc>
                <a:spcPct val="100000"/>
              </a:lnSpc>
            </a:pPr>
            <a:r>
              <a:rPr lang="en-US" sz="24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intact skin: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Topical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Barrier Cream</a:t>
            </a:r>
          </a:p>
          <a:p>
            <a:pPr marL="36900" indent="0">
              <a:lnSpc>
                <a:spcPct val="100000"/>
              </a:lnSpc>
              <a:buFont typeface="Wingdings 2" charset="2"/>
              <a:buNone/>
            </a:pPr>
            <a:r>
              <a:rPr lang="en-US" sz="2400" dirty="0"/>
              <a:t>Could an RN have a UAP give a patient hydrocortisone cream? </a:t>
            </a:r>
            <a:r>
              <a:rPr lang="en-US" sz="2400" b="1" dirty="0"/>
              <a:t>No…</a:t>
            </a:r>
          </a:p>
          <a:p>
            <a:pPr marL="36900" indent="0">
              <a:lnSpc>
                <a:spcPct val="100000"/>
              </a:lnSpc>
              <a:buFont typeface="Wingdings 2" charset="2"/>
              <a:buNone/>
            </a:pPr>
            <a:r>
              <a:rPr lang="en-US" sz="2400" dirty="0"/>
              <a:t>But could you have them give a patient A&amp;D Ointment to intact skin? </a:t>
            </a:r>
            <a:r>
              <a:rPr lang="en-US" sz="2400" b="1" dirty="0"/>
              <a:t>Yes!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12" name="Content Placeholder 11" descr="Capsules and pills laid flat in symmetrical cross shape">
            <a:extLst>
              <a:ext uri="{FF2B5EF4-FFF2-40B4-BE49-F238E27FC236}">
                <a16:creationId xmlns:a16="http://schemas.microsoft.com/office/drawing/2014/main" id="{5E7A528B-25AD-C461-F7E3-1BF49F9720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4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9547-668F-9C30-85B7-DA9049CD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69570"/>
            <a:ext cx="3706889" cy="112776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DELEGATION</a:t>
            </a:r>
            <a:br>
              <a:rPr lang="en-US" sz="4000" b="1" u="sng" dirty="0"/>
            </a:br>
            <a:r>
              <a:rPr lang="en-US" sz="3100" b="1" dirty="0"/>
              <a:t>Family Caregivers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367A-8AE3-269F-1C0B-3DC7527B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809" y="609600"/>
            <a:ext cx="5929747" cy="5080001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2000" dirty="0"/>
              <a:t>You </a:t>
            </a:r>
            <a:r>
              <a:rPr lang="en-US" sz="2000" i="1" dirty="0"/>
              <a:t>can</a:t>
            </a:r>
            <a:r>
              <a:rPr lang="en-US" sz="2000" dirty="0"/>
              <a:t> in fact allow a patient’s relative/spouse/friend to administer medicine..</a:t>
            </a:r>
          </a:p>
          <a:p>
            <a:pPr marL="36900" indent="0">
              <a:buNone/>
            </a:pPr>
            <a:r>
              <a:rPr lang="en-US" sz="2000" dirty="0"/>
              <a:t>HOWEVER, you </a:t>
            </a:r>
            <a:r>
              <a:rPr lang="en-US" sz="2000" b="1" dirty="0"/>
              <a:t>must</a:t>
            </a:r>
            <a:r>
              <a:rPr lang="en-US" sz="2000" dirty="0"/>
              <a:t> be there to:</a:t>
            </a:r>
          </a:p>
          <a:p>
            <a:pPr marL="36900" indent="0">
              <a:buNone/>
            </a:pPr>
            <a:r>
              <a:rPr lang="en-US" sz="2000" dirty="0"/>
              <a:t>A) TEACH them proper administration </a:t>
            </a:r>
          </a:p>
          <a:p>
            <a:pPr marL="36900" indent="0">
              <a:buNone/>
            </a:pPr>
            <a:r>
              <a:rPr lang="en-US" sz="2000" dirty="0"/>
              <a:t>B) Document this event exactly.</a:t>
            </a:r>
          </a:p>
          <a:p>
            <a:pPr marL="36900" indent="0">
              <a:buNone/>
            </a:pPr>
            <a:endParaRPr lang="en-US" sz="2000" b="1" dirty="0"/>
          </a:p>
          <a:p>
            <a:pPr marL="36900" indent="0">
              <a:buNone/>
            </a:pPr>
            <a:r>
              <a:rPr lang="en-US" sz="2800" b="1" dirty="0"/>
              <a:t>Quick Questions:</a:t>
            </a:r>
          </a:p>
          <a:p>
            <a:pPr marL="494100" indent="-457200">
              <a:buAutoNum type="arabicParenR"/>
            </a:pPr>
            <a:r>
              <a:rPr lang="en-US" sz="2000" dirty="0"/>
              <a:t>In a hospital unit,</a:t>
            </a:r>
          </a:p>
          <a:p>
            <a:pPr marL="36900" indent="0">
              <a:buNone/>
            </a:pPr>
            <a:r>
              <a:rPr lang="en-US" sz="2000" dirty="0"/>
              <a:t>Can a mother give her 3-year old an medicated eye drop? </a:t>
            </a:r>
          </a:p>
          <a:p>
            <a:pPr marL="36900" indent="0">
              <a:buNone/>
            </a:pPr>
            <a:endParaRPr lang="en-US" sz="2000" dirty="0"/>
          </a:p>
          <a:p>
            <a:pPr marL="36900" indent="0">
              <a:buNone/>
            </a:pPr>
            <a:r>
              <a:rPr lang="en-US" sz="2000" dirty="0"/>
              <a:t>2) What if a new mother tells you are free to leave, but the crib railing is down and promises to put it back up after she bathes her baby?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3602B-4AF4-6406-4EBE-F8EC488C5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931" y="1737360"/>
            <a:ext cx="4286250" cy="4423410"/>
          </a:xfrm>
        </p:spPr>
        <p:txBody>
          <a:bodyPr>
            <a:normAutofit/>
          </a:bodyPr>
          <a:lstStyle/>
          <a:p>
            <a:r>
              <a:rPr lang="en-US" sz="2000" dirty="0"/>
              <a:t>You may have a patient with friends and/or family members that want to take an active role in the patient’s recovery</a:t>
            </a:r>
          </a:p>
          <a:p>
            <a:r>
              <a:rPr lang="en-US" sz="2000" b="1" dirty="0"/>
              <a:t>For RNs, A BIG Rule of Thumb is that you are ultimately responsible for the patient’s safety, in or out of the room. You cannot delegate safety procedures to a non-hospital caregiver…unless the person (or seater) is TRAINED to do these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2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D8C33E-BE7E-2661-9D62-49578E10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8273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b="1" dirty="0"/>
              <a:t>Just to keep you on your toes…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374E7-032B-4D7A-F0CE-CC949A80F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345473"/>
            <a:ext cx="5978072" cy="51859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 </a:t>
            </a:r>
            <a:r>
              <a:rPr lang="en-US" sz="2400" b="1" dirty="0"/>
              <a:t>You think you heard new crackles on that guy in Rm 52. Who should go assess him? You, the RN or the LPN?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 Now, out of these two, which should the RN check and who should the LPN check?</a:t>
            </a:r>
          </a:p>
          <a:p>
            <a:pPr marL="36900" indent="0">
              <a:lnSpc>
                <a:spcPct val="100000"/>
              </a:lnSpc>
              <a:buFont typeface="Wingdings 2" charset="2"/>
              <a:buNone/>
            </a:pPr>
            <a:r>
              <a:rPr lang="en-US" sz="2400" dirty="0"/>
              <a:t>Who should the RN check? And who should the LPN check?</a:t>
            </a:r>
          </a:p>
          <a:p>
            <a:pPr marL="494100" indent="-457200">
              <a:lnSpc>
                <a:spcPct val="100000"/>
              </a:lnSpc>
              <a:buFont typeface="Wingdings 2" charset="2"/>
              <a:buAutoNum type="arabicParenBoth"/>
            </a:pPr>
            <a:r>
              <a:rPr lang="en-US" sz="2400" dirty="0"/>
              <a:t>Angina with crushing substernal chest pain, 3 days ago, on nitro</a:t>
            </a:r>
          </a:p>
          <a:p>
            <a:pPr marL="494100" indent="-457200">
              <a:lnSpc>
                <a:spcPct val="100000"/>
              </a:lnSpc>
              <a:buFont typeface="Wingdings 2" charset="2"/>
              <a:buAutoNum type="arabicParenBoth"/>
            </a:pPr>
            <a:r>
              <a:rPr lang="en-US" sz="2400" dirty="0"/>
              <a:t>Subtotal thyroidectomy was done 2 days ago and now states, “Why are they watching elephants?”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9" name="Content Placeholder 8" descr="Healthcare professional talking to a patient in bed">
            <a:extLst>
              <a:ext uri="{FF2B5EF4-FFF2-40B4-BE49-F238E27FC236}">
                <a16:creationId xmlns:a16="http://schemas.microsoft.com/office/drawing/2014/main" id="{C3F7FDF4-964B-EE67-7905-3B97CD6504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1" name="Graphic 10" descr="Elephant with solid fill">
            <a:extLst>
              <a:ext uri="{FF2B5EF4-FFF2-40B4-BE49-F238E27FC236}">
                <a16:creationId xmlns:a16="http://schemas.microsoft.com/office/drawing/2014/main" id="{DDD09D44-9E63-2C4C-749A-CE679FCB2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8933" y="6191796"/>
            <a:ext cx="470262" cy="4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6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9821F-7498-33E8-9F2F-9B53550C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Co-Worker/Staff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8C032-00FF-4B91-CEC5-121A87676E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dirty="0"/>
              <a:t>This may be hard to believe but nurses are human!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This is how you intervene with inappropriate behavior from staff–this is not prioritizing nor is it delegating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FAD76-25A2-B4BF-75E6-A0C859D990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b="1" dirty="0"/>
              <a:t>There are always 4 answers:</a:t>
            </a:r>
          </a:p>
          <a:p>
            <a:r>
              <a:rPr lang="en-US" dirty="0"/>
              <a:t>Tell Supervisor</a:t>
            </a:r>
          </a:p>
          <a:p>
            <a:r>
              <a:rPr lang="en-US" dirty="0"/>
              <a:t>Confront and Take Over the task staff person is doing</a:t>
            </a:r>
          </a:p>
          <a:p>
            <a:r>
              <a:rPr lang="en-US" dirty="0"/>
              <a:t>Talk to the staff person later</a:t>
            </a:r>
          </a:p>
          <a:p>
            <a:r>
              <a:rPr lang="en-US" dirty="0"/>
              <a:t>Ignore them</a:t>
            </a: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6" name="Graphic 5" descr="No sign with solid fill">
            <a:extLst>
              <a:ext uri="{FF2B5EF4-FFF2-40B4-BE49-F238E27FC236}">
                <a16:creationId xmlns:a16="http://schemas.microsoft.com/office/drawing/2014/main" id="{F9C47A37-AF3C-C02D-A463-60F73E75C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3740" y="5329088"/>
            <a:ext cx="1007626" cy="1007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7F4FA5-94CA-3F4D-3BCE-C17F64B8576A}"/>
              </a:ext>
            </a:extLst>
          </p:cNvPr>
          <p:cNvSpPr txBox="1"/>
          <p:nvPr/>
        </p:nvSpPr>
        <p:spPr>
          <a:xfrm>
            <a:off x="5781285" y="5417403"/>
            <a:ext cx="615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NEVER IGNORE INAPPROPRIATE BEHAVIOR!!!</a:t>
            </a:r>
          </a:p>
        </p:txBody>
      </p:sp>
    </p:spTree>
    <p:extLst>
      <p:ext uri="{BB962C8B-B14F-4D97-AF65-F5344CB8AC3E}">
        <p14:creationId xmlns:p14="http://schemas.microsoft.com/office/powerpoint/2010/main" val="185828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B91496-C483-8FB6-C3C1-664F6F0B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u="sng" dirty="0"/>
              <a:t>CO-WORKER/STAFF MANAGEMENT</a:t>
            </a:r>
            <a:br>
              <a:rPr lang="en-US" b="1" u="sng" dirty="0"/>
            </a:br>
            <a:r>
              <a:rPr lang="en-US" b="1" dirty="0"/>
              <a:t>Depending on the situation consider these...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E17389-21AB-D6E7-823A-2D3E6CE5D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534194"/>
            <a:ext cx="5978072" cy="399723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2800" dirty="0"/>
              <a:t>1) Is what the staff member doing illegal? </a:t>
            </a:r>
            <a:r>
              <a:rPr lang="en-US" sz="2800" b="1" dirty="0"/>
              <a:t>Tell the Supervisor</a:t>
            </a:r>
          </a:p>
          <a:p>
            <a:pPr algn="l"/>
            <a:r>
              <a:rPr lang="en-US" sz="2800" dirty="0"/>
              <a:t>2) Is anyone (patient, other staff members, etc.) in immediate harm, physical and/or psychological? </a:t>
            </a:r>
          </a:p>
          <a:p>
            <a:pPr algn="l"/>
            <a:r>
              <a:rPr lang="en-US" sz="2800" dirty="0"/>
              <a:t>     a) If the answer is YES, </a:t>
            </a:r>
            <a:r>
              <a:rPr lang="en-US" sz="2800" b="1" dirty="0"/>
              <a:t>stop them and take over the task right away </a:t>
            </a:r>
          </a:p>
          <a:p>
            <a:pPr algn="l"/>
            <a:r>
              <a:rPr lang="en-US" sz="2800" dirty="0"/>
              <a:t>     b) If the answer is NO, </a:t>
            </a:r>
            <a:r>
              <a:rPr lang="en-US" sz="2800" b="1" dirty="0"/>
              <a:t>talk to them directly later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9" name="Picture 15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9" name="Picture Placeholder 8" descr="Doctor preparing needle">
            <a:extLst>
              <a:ext uri="{FF2B5EF4-FFF2-40B4-BE49-F238E27FC236}">
                <a16:creationId xmlns:a16="http://schemas.microsoft.com/office/drawing/2014/main" id="{FAD66194-CD27-D36A-7BD5-81DF4DA040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3CE4-2149-5E49-85DF-05458410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17" y="275063"/>
            <a:ext cx="3706889" cy="111469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CO-WORKER/STAFF MANAGEMENT</a:t>
            </a:r>
            <a:br>
              <a:rPr lang="en-US" b="1" u="sng" dirty="0"/>
            </a:br>
            <a:r>
              <a:rPr lang="en-US" b="1" dirty="0"/>
              <a:t>More Examples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F0E9D4-7B00-3209-36FF-5AE07E82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638799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b="1" dirty="0"/>
              <a:t>Ambiguous but CREATES toxicity</a:t>
            </a:r>
          </a:p>
          <a:p>
            <a:pPr marL="36900" indent="0">
              <a:buNone/>
            </a:pPr>
            <a:r>
              <a:rPr lang="en-US" b="1" dirty="0"/>
              <a:t> The female charge nurse on the respiratory unit tells the male nurse, “You are really cute and have a great body. Do you work out?” </a:t>
            </a:r>
          </a:p>
          <a:p>
            <a:pPr marL="36900" indent="0">
              <a:buNone/>
            </a:pPr>
            <a:r>
              <a:rPr lang="en-US" b="1" dirty="0"/>
              <a:t>Which action should be taken by the male nurse if he thinks he is being sexually harassed?</a:t>
            </a:r>
          </a:p>
          <a:p>
            <a:pPr marL="36900" indent="0">
              <a:buNone/>
            </a:pPr>
            <a:r>
              <a:rPr lang="en-US" dirty="0"/>
              <a:t>1. Document the comment in writing and tell another staff nurse.</a:t>
            </a:r>
          </a:p>
          <a:p>
            <a:pPr marL="36900" indent="0">
              <a:buNone/>
            </a:pPr>
            <a:r>
              <a:rPr lang="en-US" dirty="0"/>
              <a:t>2. Ask the charge nurse to stop making comments like this.</a:t>
            </a:r>
          </a:p>
          <a:p>
            <a:pPr marL="36900" indent="0">
              <a:buNone/>
            </a:pPr>
            <a:r>
              <a:rPr lang="en-US" dirty="0"/>
              <a:t>3. Notify the clinical manager of the sexual harassment.</a:t>
            </a:r>
          </a:p>
          <a:p>
            <a:pPr marL="36900" indent="0">
              <a:buNone/>
            </a:pPr>
            <a:r>
              <a:rPr lang="en-US" dirty="0"/>
              <a:t>4. Report this to the corporate headquarters office.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323A85-B711-9A27-E3ED-FEFE8A764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063" y="1506543"/>
            <a:ext cx="3770143" cy="499461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400" dirty="0"/>
              <a:t>You notice a colleague leaving with bulging pockets? </a:t>
            </a:r>
            <a:r>
              <a:rPr lang="en-US" sz="2400" b="1" dirty="0"/>
              <a:t>Tell your supervisor right away</a:t>
            </a:r>
          </a:p>
          <a:p>
            <a:pPr algn="l"/>
            <a:r>
              <a:rPr lang="en-US" sz="2400" dirty="0"/>
              <a:t> Is a colleague trying to give perineal medication without gloves? </a:t>
            </a:r>
            <a:r>
              <a:rPr lang="en-US" sz="2400" b="1" dirty="0"/>
              <a:t>Confront and Take Over</a:t>
            </a:r>
          </a:p>
          <a:p>
            <a:pPr algn="l"/>
            <a:r>
              <a:rPr lang="en-US" sz="2400" dirty="0"/>
              <a:t>Does a colleague always say “exasperation” instead of “exacerbation” in their reports? </a:t>
            </a:r>
            <a:r>
              <a:rPr lang="en-US" sz="2400" b="1" dirty="0"/>
              <a:t>Talk to them later</a:t>
            </a:r>
          </a:p>
          <a:p>
            <a:pPr algn="l"/>
            <a:r>
              <a:rPr lang="en-US" sz="2400" dirty="0"/>
              <a:t>If you caught a colleague doing something illegal to the patient that can harm them, </a:t>
            </a:r>
            <a:r>
              <a:rPr lang="en-US" sz="2400" b="1" dirty="0"/>
              <a:t>take over the task AND tell your supervisor! </a:t>
            </a:r>
          </a:p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098547-2211-8172-311D-AF7664A11B3D}"/>
              </a:ext>
            </a:extLst>
          </p:cNvPr>
          <p:cNvSpPr/>
          <p:nvPr/>
        </p:nvSpPr>
        <p:spPr>
          <a:xfrm>
            <a:off x="6283234" y="6248399"/>
            <a:ext cx="5219272" cy="478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Remember: NEVER IGNORE INAPPROPRIATE BEHAVIOR!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D297D2-0AA8-5155-9EC7-B92CCA6CD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045" y="603064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Autofit/>
          </a:bodyPr>
          <a:lstStyle/>
          <a:p>
            <a:r>
              <a:rPr lang="en-US" sz="3200" dirty="0"/>
              <a:t>Do you know how popular Prioritization, Delegation, and Staff Management questions are in NCLEX?</a:t>
            </a:r>
            <a:br>
              <a:rPr lang="en-US" sz="3200" dirty="0"/>
            </a:br>
            <a:r>
              <a:rPr lang="en-US" sz="4400" dirty="0"/>
              <a:t>From a scale of 1-10, it’s 8!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D6E2B9AC-73A3-4B9A-84F6-A0F50427C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441907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BFB4-7D85-93F6-18F8-14CFE05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558799"/>
          </a:xfrm>
        </p:spPr>
        <p:txBody>
          <a:bodyPr>
            <a:normAutofit/>
          </a:bodyPr>
          <a:lstStyle/>
          <a:p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0315-1912-3559-EE5F-5C359E85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633" y="1183894"/>
            <a:ext cx="6287855" cy="4505707"/>
          </a:xfrm>
        </p:spPr>
        <p:txBody>
          <a:bodyPr>
            <a:normAutofit fontScale="25000" lnSpcReduction="20000"/>
          </a:bodyPr>
          <a:lstStyle/>
          <a:p>
            <a:pPr marL="36900" indent="0">
              <a:buNone/>
            </a:pPr>
            <a:r>
              <a:rPr lang="en-US" sz="12800" b="1" dirty="0"/>
              <a:t>Question #5, Pg. 78:</a:t>
            </a:r>
          </a:p>
          <a:p>
            <a:pPr marL="36900" indent="0">
              <a:buNone/>
            </a:pPr>
            <a:r>
              <a:rPr lang="en-US" sz="8800" dirty="0"/>
              <a:t>Which client should the med/surg unit nurse assess first after receiving the shift report?</a:t>
            </a:r>
          </a:p>
          <a:p>
            <a:pPr marL="36900" indent="0">
              <a:buNone/>
            </a:pPr>
            <a:r>
              <a:rPr lang="en-US" sz="8800" dirty="0"/>
              <a:t>1. The 84-year-old client diagnosed with pneumonia who is afebrile but getting Restless.</a:t>
            </a:r>
          </a:p>
          <a:p>
            <a:pPr marL="36900" indent="0">
              <a:buNone/>
            </a:pPr>
            <a:r>
              <a:rPr lang="en-US" sz="8800" dirty="0"/>
              <a:t>2. The 25-year-old client diagnosed with influenza who is febrile and has a headache.</a:t>
            </a:r>
          </a:p>
          <a:p>
            <a:pPr marL="36900" indent="0">
              <a:buNone/>
            </a:pPr>
            <a:r>
              <a:rPr lang="en-US" sz="8800" dirty="0"/>
              <a:t>(3). The 38-year-old client diagnosed with a sinus infection who has green drainage from the nose.</a:t>
            </a:r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D141A-932D-19B7-C537-03954DE6C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1183894"/>
            <a:ext cx="3706889" cy="5080000"/>
          </a:xfrm>
        </p:spPr>
        <p:txBody>
          <a:bodyPr>
            <a:normAutofit lnSpcReduction="10000"/>
          </a:bodyPr>
          <a:lstStyle/>
          <a:p>
            <a:pPr marL="3690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None/>
              <a:tabLst/>
              <a:defRPr/>
            </a:pPr>
            <a:r>
              <a:rPr lang="en-US" sz="23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Goudy Old Style"/>
              </a:rPr>
              <a:t>R</a:t>
            </a:r>
            <a:r>
              <a:rPr kumimoji="0" lang="en-US" sz="23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eports</a:t>
            </a: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* are broken down into four points: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Age 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Gender 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Diagnosis (DX) 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Clinical Picture Signs OR Symptoms (S/S). 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S/S is the MOST important to pay attention to, while age and gender has the </a:t>
            </a:r>
            <a:r>
              <a:rPr lang="en-US" sz="23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Goudy Old Style"/>
              </a:rPr>
              <a:t>next </a:t>
            </a:r>
            <a:r>
              <a:rPr kumimoji="0" lang="en-US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importance*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A99FB-DBBB-AC06-2148-903D6B581EB3}"/>
              </a:ext>
            </a:extLst>
          </p:cNvPr>
          <p:cNvSpPr txBox="1"/>
          <p:nvPr/>
        </p:nvSpPr>
        <p:spPr>
          <a:xfrm>
            <a:off x="1091607" y="5956223"/>
            <a:ext cx="380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case of pediatrics, however, age IS important!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6F2A3A-D1E4-7090-4C6C-603574847B2E}"/>
              </a:ext>
            </a:extLst>
          </p:cNvPr>
          <p:cNvSpPr/>
          <p:nvPr/>
        </p:nvSpPr>
        <p:spPr>
          <a:xfrm>
            <a:off x="958125" y="5973818"/>
            <a:ext cx="3897508" cy="658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*In the case of pediatrics, however, age IS important!</a:t>
            </a:r>
            <a:endParaRPr lang="en-US" dirty="0"/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991D5FAF-909D-D45D-081A-5F6EEF260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612" y="5830640"/>
            <a:ext cx="771914" cy="7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7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A0CC-91E6-DFE8-A02F-6F05C634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899" y="337000"/>
            <a:ext cx="5707899" cy="1675559"/>
          </a:xfrm>
        </p:spPr>
        <p:txBody>
          <a:bodyPr/>
          <a:lstStyle/>
          <a:p>
            <a:r>
              <a:rPr lang="en-US" b="1" u="sng" dirty="0"/>
              <a:t>PRIORITIZATION</a:t>
            </a:r>
            <a:br>
              <a:rPr lang="en-US" b="1" u="sng" dirty="0"/>
            </a:br>
            <a:br>
              <a:rPr lang="en-US" b="1" u="sng" dirty="0"/>
            </a:br>
            <a:endParaRPr lang="en-US" b="1" u="sng" dirty="0"/>
          </a:p>
        </p:txBody>
      </p:sp>
      <p:pic>
        <p:nvPicPr>
          <p:cNvPr id="9" name="Picture Placeholder 8" descr="Smiling doctor examining smiling baby">
            <a:extLst>
              <a:ext uri="{FF2B5EF4-FFF2-40B4-BE49-F238E27FC236}">
                <a16:creationId xmlns:a16="http://schemas.microsoft.com/office/drawing/2014/main" id="{38EEAFE9-3BD1-57A9-C0B3-2A22597C6E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B6044-992B-C0E5-58C9-24C700809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698" y="2012559"/>
            <a:ext cx="4622302" cy="454988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Question #70, Pg 344:</a:t>
            </a:r>
          </a:p>
          <a:p>
            <a:r>
              <a:rPr lang="en-US" sz="8000" dirty="0"/>
              <a:t>The 24-month-old toddler is admitted to the pediatric unit with vomiting and diarrhea.</a:t>
            </a:r>
          </a:p>
          <a:p>
            <a:r>
              <a:rPr lang="en-US" sz="8000" dirty="0"/>
              <a:t>Which interventions should the nurse implement? Rank in order of performance.</a:t>
            </a:r>
          </a:p>
          <a:p>
            <a:r>
              <a:rPr lang="en-US" sz="8000" dirty="0"/>
              <a:t>1. Teach the parent about weighing diapers to determine output status.</a:t>
            </a:r>
          </a:p>
          <a:p>
            <a:r>
              <a:rPr lang="en-US" sz="8000" dirty="0"/>
              <a:t>2. Show the parent the call light and explain safety regimens.</a:t>
            </a:r>
          </a:p>
          <a:p>
            <a:r>
              <a:rPr lang="en-US" sz="8000" dirty="0"/>
              <a:t>3. Assess the toddler’s tissue turgor.</a:t>
            </a:r>
          </a:p>
          <a:p>
            <a:r>
              <a:rPr lang="en-US" sz="8000" dirty="0"/>
              <a:t>4. Place the appropriate size diapers in the room.</a:t>
            </a:r>
          </a:p>
          <a:p>
            <a:r>
              <a:rPr lang="en-US" sz="8000" dirty="0"/>
              <a:t>5. Take the toddler’s vital signs.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EC4498-CD11-279A-086D-FCBC9F8C3794}"/>
              </a:ext>
            </a:extLst>
          </p:cNvPr>
          <p:cNvSpPr/>
          <p:nvPr/>
        </p:nvSpPr>
        <p:spPr>
          <a:xfrm>
            <a:off x="1048179" y="1241851"/>
            <a:ext cx="5473338" cy="770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SPECIAL NOTE: Pediatrics</a:t>
            </a:r>
          </a:p>
        </p:txBody>
      </p:sp>
    </p:spTree>
    <p:extLst>
      <p:ext uri="{BB962C8B-B14F-4D97-AF65-F5344CB8AC3E}">
        <p14:creationId xmlns:p14="http://schemas.microsoft.com/office/powerpoint/2010/main" val="181819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BFB4-7D85-93F6-18F8-14CFE05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558799"/>
          </a:xfrm>
        </p:spPr>
        <p:txBody>
          <a:bodyPr>
            <a:normAutofit/>
          </a:bodyPr>
          <a:lstStyle/>
          <a:p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0315-1912-3559-EE5F-5C359E85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633" y="1183894"/>
            <a:ext cx="6287855" cy="5080000"/>
          </a:xfr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Pick patients with Acute illness over Chronic illness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Fresh Post-Op Patients over Medical and less-severe/older Post-Op Patients (&lt;12 Hours)</a:t>
            </a:r>
          </a:p>
          <a:p>
            <a:pPr marL="369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Stable Vs. Unstable</a:t>
            </a:r>
          </a:p>
          <a:p>
            <a:pPr marL="3690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                          (*Rationales in the Notes!)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D141A-932D-19B7-C537-03954DE6C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1183894"/>
            <a:ext cx="3706889" cy="5080000"/>
          </a:xfrm>
        </p:spPr>
        <p:txBody>
          <a:bodyPr>
            <a:normAutofit fontScale="77500" lnSpcReduction="20000"/>
          </a:bodyPr>
          <a:lstStyle/>
          <a:p>
            <a:pPr marL="3690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SO…..If you are given </a:t>
            </a:r>
            <a:r>
              <a:rPr kumimoji="0" lang="en-US" sz="2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TWO OR MORE </a:t>
            </a:r>
            <a:r>
              <a:rPr kumimoji="0" lang="en-US" sz="27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patients, the key is to compare the </a:t>
            </a:r>
            <a:r>
              <a:rPr kumimoji="0" lang="en-US" sz="27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Clinical </a:t>
            </a:r>
            <a:r>
              <a:rPr lang="en-US" sz="2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Goudy Old Style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icture</a:t>
            </a:r>
            <a:r>
              <a:rPr kumimoji="0" lang="en-US" sz="27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, then decide.</a:t>
            </a:r>
          </a:p>
          <a:p>
            <a:pPr marL="3690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Say two patients are both experiencing angina, but Patient One has an unstable BP while Patient Two does. Who should you see first? </a:t>
            </a:r>
          </a:p>
          <a:p>
            <a:pPr marL="3690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4EDD8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Goudy Old Style"/>
              <a:ea typeface="+mn-ea"/>
              <a:cs typeface="+mn-cs"/>
            </a:endParaRPr>
          </a:p>
          <a:p>
            <a:pPr marL="3690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In this case, it would be Patient One, because their clinical picture is that their BP is unstable, since there are two issues to be addressed.</a:t>
            </a:r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B1F826-5A4C-0259-575F-7035294A0048}"/>
              </a:ext>
            </a:extLst>
          </p:cNvPr>
          <p:cNvSpPr/>
          <p:nvPr/>
        </p:nvSpPr>
        <p:spPr>
          <a:xfrm>
            <a:off x="3061638" y="757646"/>
            <a:ext cx="9875844" cy="2466915"/>
          </a:xfrm>
          <a:prstGeom prst="ellips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Prioritization Golden Rules</a:t>
            </a:r>
          </a:p>
        </p:txBody>
      </p:sp>
    </p:spTree>
    <p:extLst>
      <p:ext uri="{BB962C8B-B14F-4D97-AF65-F5344CB8AC3E}">
        <p14:creationId xmlns:p14="http://schemas.microsoft.com/office/powerpoint/2010/main" val="378398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1135-10EC-40EB-D09B-E4093217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“Red Flags” Signs &amp; Symptoms to look out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9ED5-E4D6-6303-CD8A-F17EA429A9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Shortness of breath</a:t>
            </a:r>
          </a:p>
          <a:p>
            <a:endParaRPr lang="en-US" dirty="0"/>
          </a:p>
          <a:p>
            <a:r>
              <a:rPr lang="en-US" dirty="0"/>
              <a:t>Unexplained weight loss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Sudden dizziness</a:t>
            </a:r>
          </a:p>
          <a:p>
            <a:endParaRPr lang="en-US" dirty="0"/>
          </a:p>
          <a:p>
            <a:r>
              <a:rPr lang="en-US" dirty="0"/>
              <a:t>Sudden muscle weakness or numbness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D2D7A-630B-3CD6-C0FF-94B6AC2164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Chest and/or abdominal pain(s)</a:t>
            </a:r>
          </a:p>
          <a:p>
            <a:endParaRPr lang="en-US" dirty="0"/>
          </a:p>
          <a:p>
            <a:r>
              <a:rPr lang="en-US" dirty="0"/>
              <a:t>High and/or persistent fever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“Thunderclap” headaches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3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1135-10EC-40EB-D09B-E4093217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5507"/>
            <a:ext cx="6684209" cy="1310943"/>
          </a:xfrm>
        </p:spPr>
        <p:txBody>
          <a:bodyPr>
            <a:normAutofit fontScale="90000"/>
          </a:bodyPr>
          <a:lstStyle/>
          <a:p>
            <a:r>
              <a:rPr lang="en-US" dirty="0"/>
              <a:t>To Summarize: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RATIONALES FOR RULES OF DELEGATION</a:t>
            </a:r>
            <a:br>
              <a:rPr lang="en-US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9ED5-E4D6-6303-CD8A-F17EA429A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633" y="2076450"/>
            <a:ext cx="11076495" cy="4597727"/>
          </a:xfrm>
        </p:spPr>
        <p:txBody>
          <a:bodyPr>
            <a:normAutofit fontScale="85000" lnSpcReduction="20000"/>
          </a:bodyPr>
          <a:lstStyle/>
          <a:p>
            <a:pPr marL="228600" indent="-228600">
              <a:buAutoNum type="arabicParenR"/>
            </a:pPr>
            <a:r>
              <a:rPr lang="en-US" dirty="0"/>
              <a:t>Acute Illnesses such as Respiratory Distress are given top priority because they can be treated AND cured within a much shorter time. Chronic illnesses such as COPD can only be treated/managed, not cured, and can be life-long.</a:t>
            </a:r>
          </a:p>
          <a:p>
            <a:pPr marL="228600" indent="-228600">
              <a:buAutoNum type="arabicParenR"/>
            </a:pPr>
            <a:r>
              <a:rPr lang="en-US" dirty="0"/>
              <a:t>Keep in mind the severity of the operation–a patient who's just had open-heart surgery 5-hours ago takes precedence over another who had their tonsils removed at the same time.</a:t>
            </a:r>
          </a:p>
          <a:p>
            <a:pPr marL="228600" indent="-228600">
              <a:buAutoNum type="arabicParenR"/>
            </a:pPr>
            <a:r>
              <a:rPr lang="en-US" dirty="0"/>
              <a:t> Looking back to the example patients who have (but not limited to):</a:t>
            </a:r>
          </a:p>
          <a:p>
            <a:pPr marL="0" indent="0">
              <a:buNone/>
            </a:pPr>
            <a:r>
              <a:rPr lang="en-US" dirty="0"/>
              <a:t>a) Acute illness</a:t>
            </a:r>
          </a:p>
          <a:p>
            <a:pPr marL="0" indent="0">
              <a:buNone/>
            </a:pPr>
            <a:r>
              <a:rPr lang="en-US" dirty="0"/>
              <a:t>b) Post-op less than 12 hours</a:t>
            </a:r>
          </a:p>
          <a:p>
            <a:pPr marL="0" indent="0">
              <a:buNone/>
            </a:pPr>
            <a:r>
              <a:rPr lang="en-US" dirty="0"/>
              <a:t>c) General anesthesia in the first 12 hours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considered unstable because there is still a chance of things turning on you, even after treatment, within a short amount of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2456A0-13DF-4BA8-9BDD-168E874C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33652-C50D-0905-D585-E6F86AEF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556702"/>
          </a:xfrm>
        </p:spPr>
        <p:txBody>
          <a:bodyPr>
            <a:normAutofit/>
          </a:bodyPr>
          <a:lstStyle/>
          <a:p>
            <a:r>
              <a:rPr lang="en-US" dirty="0"/>
              <a:t>GOD FORBID…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5A1A-670D-5D8E-E3FA-3BCFB998E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54729"/>
            <a:ext cx="5978072" cy="3340119"/>
          </a:xfrm>
        </p:spPr>
        <p:txBody>
          <a:bodyPr anchor="t">
            <a:normAutofit lnSpcReduction="10000"/>
          </a:bodyPr>
          <a:lstStyle/>
          <a:p>
            <a:pPr marL="36900" indent="0">
              <a:buNone/>
            </a:pPr>
            <a:r>
              <a:rPr lang="en-US" sz="2800" dirty="0"/>
              <a:t>Mass Casualties : Pulseless and Breathless patients are low-priority, as they are likely dead (“Black Tag)…</a:t>
            </a:r>
          </a:p>
          <a:p>
            <a:r>
              <a:rPr lang="en-US" sz="2800" dirty="0"/>
              <a:t>In a mass casualty event, a patient with fixed and dilated pupils (even if breathing) are also classified with a Black Tag.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7" name="Graphic 6" descr="Gravestone with solid fill">
            <a:extLst>
              <a:ext uri="{FF2B5EF4-FFF2-40B4-BE49-F238E27FC236}">
                <a16:creationId xmlns:a16="http://schemas.microsoft.com/office/drawing/2014/main" id="{1BC0D18A-E72E-0D61-0BE1-919188A3F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2945" y="1197355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43E4-3F92-ECB3-ABBD-F2F17B1B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971006"/>
          </a:xfrm>
        </p:spPr>
        <p:txBody>
          <a:bodyPr>
            <a:normAutofit/>
          </a:bodyPr>
          <a:lstStyle/>
          <a:p>
            <a:r>
              <a:rPr lang="en-US" sz="4000" dirty="0"/>
              <a:t>…Still Confused?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B576C-43D0-0F72-A06D-3A7B6F950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580607"/>
            <a:ext cx="3706889" cy="1685108"/>
          </a:xfrm>
        </p:spPr>
        <p:txBody>
          <a:bodyPr>
            <a:normAutofit/>
          </a:bodyPr>
          <a:lstStyle/>
          <a:p>
            <a:r>
              <a:rPr lang="en-US" sz="2400" dirty="0"/>
              <a:t>Use this “tie-breaker” rule with the organ of the modifier and not the diagnosis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DDA6FC-C78B-55FD-4F01-4B969C6F1A21}"/>
              </a:ext>
            </a:extLst>
          </p:cNvPr>
          <p:cNvSpPr/>
          <p:nvPr/>
        </p:nvSpPr>
        <p:spPr>
          <a:xfrm>
            <a:off x="1514686" y="3592284"/>
            <a:ext cx="3227131" cy="1332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more vital the organ, the higher the priority </a:t>
            </a:r>
          </a:p>
        </p:txBody>
      </p:sp>
      <p:pic>
        <p:nvPicPr>
          <p:cNvPr id="6" name="Content Placeholder 5" descr="Right pointing backhand index outline">
            <a:extLst>
              <a:ext uri="{FF2B5EF4-FFF2-40B4-BE49-F238E27FC236}">
                <a16:creationId xmlns:a16="http://schemas.microsoft.com/office/drawing/2014/main" id="{ECEA908A-0539-72E5-A7DA-C3BB91901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5" y="3801290"/>
            <a:ext cx="914400" cy="9144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CD3F4-533D-77DE-FC13-7DAA92F6BA32}"/>
              </a:ext>
            </a:extLst>
          </p:cNvPr>
          <p:cNvSpPr txBox="1"/>
          <p:nvPr/>
        </p:nvSpPr>
        <p:spPr>
          <a:xfrm>
            <a:off x="5387824" y="1848882"/>
            <a:ext cx="6068301" cy="3785652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1) Brain (always!)</a:t>
            </a:r>
          </a:p>
          <a:p>
            <a:r>
              <a:rPr lang="en-US" sz="4000" dirty="0">
                <a:solidFill>
                  <a:schemeClr val="tx1"/>
                </a:solidFill>
              </a:rPr>
              <a:t>2) Lung </a:t>
            </a:r>
          </a:p>
          <a:p>
            <a:r>
              <a:rPr lang="en-US" sz="4000" dirty="0">
                <a:solidFill>
                  <a:schemeClr val="tx1"/>
                </a:solidFill>
              </a:rPr>
              <a:t>3) Heart </a:t>
            </a:r>
          </a:p>
          <a:p>
            <a:r>
              <a:rPr lang="en-US" sz="4000" dirty="0">
                <a:solidFill>
                  <a:schemeClr val="tx1"/>
                </a:solidFill>
              </a:rPr>
              <a:t>4) Liver </a:t>
            </a:r>
          </a:p>
          <a:p>
            <a:r>
              <a:rPr lang="en-US" sz="4000" dirty="0">
                <a:solidFill>
                  <a:schemeClr val="tx1"/>
                </a:solidFill>
              </a:rPr>
              <a:t>5) Kidney </a:t>
            </a:r>
          </a:p>
          <a:p>
            <a:r>
              <a:rPr lang="en-US" sz="4000" dirty="0">
                <a:solidFill>
                  <a:schemeClr val="tx1"/>
                </a:solidFill>
              </a:rPr>
              <a:t>6) Pancreas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C9117C-44F3-C50E-2C9D-D339511D5D2B}"/>
              </a:ext>
            </a:extLst>
          </p:cNvPr>
          <p:cNvSpPr/>
          <p:nvPr/>
        </p:nvSpPr>
        <p:spPr>
          <a:xfrm>
            <a:off x="6096000" y="925553"/>
            <a:ext cx="4103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Hierarchy</a:t>
            </a:r>
          </a:p>
        </p:txBody>
      </p:sp>
    </p:spTree>
    <p:extLst>
      <p:ext uri="{BB962C8B-B14F-4D97-AF65-F5344CB8AC3E}">
        <p14:creationId xmlns:p14="http://schemas.microsoft.com/office/powerpoint/2010/main" val="231515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{861E9E75-6B4D-4FC2-9E3D-9F4563B55C70}tf00934815_win32</Template>
  <TotalTime>247</TotalTime>
  <Words>2337</Words>
  <Application>Microsoft Office PowerPoint</Application>
  <PresentationFormat>Widescreen</PresentationFormat>
  <Paragraphs>251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FrutigerLTStd-Black</vt:lpstr>
      <vt:lpstr>FrutigerLTStd-Bold</vt:lpstr>
      <vt:lpstr>Goudy Old Style</vt:lpstr>
      <vt:lpstr>JansonTextLTStd-Bold</vt:lpstr>
      <vt:lpstr>JansonTextLTStd-BoldItalic</vt:lpstr>
      <vt:lpstr>JansonTextLTStd-Italic</vt:lpstr>
      <vt:lpstr>JansonTextLTStd-Roman</vt:lpstr>
      <vt:lpstr>Open Sans</vt:lpstr>
      <vt:lpstr>Roboto</vt:lpstr>
      <vt:lpstr>Wingdings 2</vt:lpstr>
      <vt:lpstr>SlateVTI</vt:lpstr>
      <vt:lpstr>PRIORITIZATION, Delegation &amp;  Co-Worker Management </vt:lpstr>
      <vt:lpstr>Do you know how popular Prioritization, Delegation, and Staff Management questions are in NCLEX? From a scale of 1-10, it’s 8!</vt:lpstr>
      <vt:lpstr>PRIORITIZATION</vt:lpstr>
      <vt:lpstr>PRIORITIZATION  </vt:lpstr>
      <vt:lpstr>PRIORITIZATION</vt:lpstr>
      <vt:lpstr>“Red Flags” Signs &amp; Symptoms to look out for</vt:lpstr>
      <vt:lpstr>To Summarize:  RATIONALES FOR RULES OF DELEGATION  </vt:lpstr>
      <vt:lpstr>GOD FORBID…</vt:lpstr>
      <vt:lpstr>…Still Confused?</vt:lpstr>
      <vt:lpstr>PowerPoint Presentation</vt:lpstr>
      <vt:lpstr>DELEGATION</vt:lpstr>
      <vt:lpstr>DELEGATION LPNs</vt:lpstr>
      <vt:lpstr>DELEGATION UAPs</vt:lpstr>
      <vt:lpstr> UAP &amp; Ointments  </vt:lpstr>
      <vt:lpstr>DELEGATION Family Caregivers</vt:lpstr>
      <vt:lpstr>Just to keep you on your toes… </vt:lpstr>
      <vt:lpstr>Co-Worker/Staff Management</vt:lpstr>
      <vt:lpstr>CO-WORKER/STAFF MANAGEMENT Depending on the situation consider these...</vt:lpstr>
      <vt:lpstr>CO-WORKER/STAFF MANAGEMENT More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PRIORITIZATION, Delegation &amp; Co-Worker Management</dc:title>
  <dc:creator>Educate Simplify</dc:creator>
  <cp:lastModifiedBy>Faith Angel Masangcay</cp:lastModifiedBy>
  <cp:revision>18</cp:revision>
  <dcterms:created xsi:type="dcterms:W3CDTF">2022-09-21T16:20:56Z</dcterms:created>
  <dcterms:modified xsi:type="dcterms:W3CDTF">2022-09-30T03:22:30Z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