
<file path=[Content_Types].xml><?xml version="1.0" encoding="utf-8"?>
<Types xmlns="http://schemas.openxmlformats.org/package/2006/content-types">
  <Default Extension="gif" ContentType="image/gi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9" r:id="rId1"/>
  </p:sldMasterIdLst>
  <p:notesMasterIdLst>
    <p:notesMasterId r:id="rId57"/>
  </p:notesMasterIdLst>
  <p:sldIdLst>
    <p:sldId id="256" r:id="rId2"/>
    <p:sldId id="271" r:id="rId3"/>
    <p:sldId id="272" r:id="rId4"/>
    <p:sldId id="273" r:id="rId5"/>
    <p:sldId id="274" r:id="rId6"/>
    <p:sldId id="275" r:id="rId7"/>
    <p:sldId id="276" r:id="rId8"/>
    <p:sldId id="277" r:id="rId9"/>
    <p:sldId id="278" r:id="rId10"/>
    <p:sldId id="279" r:id="rId11"/>
    <p:sldId id="258" r:id="rId12"/>
    <p:sldId id="259" r:id="rId13"/>
    <p:sldId id="316" r:id="rId14"/>
    <p:sldId id="299" r:id="rId15"/>
    <p:sldId id="261" r:id="rId16"/>
    <p:sldId id="263" r:id="rId17"/>
    <p:sldId id="260" r:id="rId18"/>
    <p:sldId id="302" r:id="rId19"/>
    <p:sldId id="317" r:id="rId20"/>
    <p:sldId id="311" r:id="rId21"/>
    <p:sldId id="310" r:id="rId22"/>
    <p:sldId id="312" r:id="rId23"/>
    <p:sldId id="315" r:id="rId24"/>
    <p:sldId id="314" r:id="rId25"/>
    <p:sldId id="313" r:id="rId26"/>
    <p:sldId id="318" r:id="rId27"/>
    <p:sldId id="319" r:id="rId28"/>
    <p:sldId id="320" r:id="rId29"/>
    <p:sldId id="321" r:id="rId30"/>
    <p:sldId id="322" r:id="rId31"/>
    <p:sldId id="323" r:id="rId32"/>
    <p:sldId id="342" r:id="rId33"/>
    <p:sldId id="324" r:id="rId34"/>
    <p:sldId id="325" r:id="rId35"/>
    <p:sldId id="267" r:id="rId36"/>
    <p:sldId id="327" r:id="rId37"/>
    <p:sldId id="328" r:id="rId38"/>
    <p:sldId id="333" r:id="rId39"/>
    <p:sldId id="334" r:id="rId40"/>
    <p:sldId id="335" r:id="rId41"/>
    <p:sldId id="338" r:id="rId42"/>
    <p:sldId id="339" r:id="rId43"/>
    <p:sldId id="337" r:id="rId44"/>
    <p:sldId id="336" r:id="rId45"/>
    <p:sldId id="341" r:id="rId46"/>
    <p:sldId id="329" r:id="rId47"/>
    <p:sldId id="330" r:id="rId48"/>
    <p:sldId id="343" r:id="rId49"/>
    <p:sldId id="344" r:id="rId50"/>
    <p:sldId id="331" r:id="rId51"/>
    <p:sldId id="262" r:id="rId52"/>
    <p:sldId id="264" r:id="rId53"/>
    <p:sldId id="265" r:id="rId54"/>
    <p:sldId id="266" r:id="rId55"/>
    <p:sldId id="345" r:id="rId5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outroumpis" initials="K" lastIdx="1" clrIdx="0">
    <p:extLst>
      <p:ext uri="{19B8F6BF-5375-455C-9EA6-DF929625EA0E}">
        <p15:presenceInfo xmlns:p15="http://schemas.microsoft.com/office/powerpoint/2012/main" userId="Koutroumpis"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111" d="100"/>
          <a:sy n="111" d="100"/>
        </p:scale>
        <p:origin x="1572"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notesMaster" Target="notesMasters/notesMaster1.xml"/><Relationship Id="rId61"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EA868C6-F448-469C-9572-860D951A9BD1}" type="datetimeFigureOut">
              <a:rPr lang="en-US" smtClean="0"/>
              <a:t>5/25/2020</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30B5CB4-3943-4D24-BA18-614DC4EE290A}" type="slidenum">
              <a:rPr lang="en-US" smtClean="0"/>
              <a:t>‹#›</a:t>
            </a:fld>
            <a:endParaRPr lang="en-US"/>
          </a:p>
        </p:txBody>
      </p:sp>
    </p:spTree>
    <p:extLst>
      <p:ext uri="{BB962C8B-B14F-4D97-AF65-F5344CB8AC3E}">
        <p14:creationId xmlns:p14="http://schemas.microsoft.com/office/powerpoint/2010/main" val="23059835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0" dirty="0"/>
          </a:p>
        </p:txBody>
      </p:sp>
      <p:sp>
        <p:nvSpPr>
          <p:cNvPr id="4" name="Slide Number Placeholder 3"/>
          <p:cNvSpPr>
            <a:spLocks noGrp="1"/>
          </p:cNvSpPr>
          <p:nvPr>
            <p:ph type="sldNum" sz="quarter" idx="10"/>
          </p:nvPr>
        </p:nvSpPr>
        <p:spPr/>
        <p:txBody>
          <a:bodyPr/>
          <a:lstStyle/>
          <a:p>
            <a:fld id="{4ECE36B0-EE44-4C20-B3F8-EC759DE79E6C}" type="slidenum">
              <a:rPr lang="en-US" smtClean="0"/>
              <a:pPr/>
              <a:t>6</a:t>
            </a:fld>
            <a:endParaRPr lang="en-US"/>
          </a:p>
        </p:txBody>
      </p:sp>
    </p:spTree>
    <p:extLst>
      <p:ext uri="{BB962C8B-B14F-4D97-AF65-F5344CB8AC3E}">
        <p14:creationId xmlns:p14="http://schemas.microsoft.com/office/powerpoint/2010/main" val="376027111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A985CA9-2A63-4FE6-984D-5067AE708E0A}" type="slidenum">
              <a:rPr lang="en-US" smtClean="0">
                <a:solidFill>
                  <a:prstClr val="black"/>
                </a:solidFill>
              </a:rPr>
              <a:pPr/>
              <a:t>40</a:t>
            </a:fld>
            <a:endParaRPr lang="en-US">
              <a:solidFill>
                <a:prstClr val="black"/>
              </a:solidFill>
            </a:endParaRPr>
          </a:p>
        </p:txBody>
      </p:sp>
    </p:spTree>
    <p:extLst>
      <p:ext uri="{BB962C8B-B14F-4D97-AF65-F5344CB8AC3E}">
        <p14:creationId xmlns:p14="http://schemas.microsoft.com/office/powerpoint/2010/main" val="225309592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A985CA9-2A63-4FE6-984D-5067AE708E0A}" type="slidenum">
              <a:rPr lang="en-US" smtClean="0">
                <a:solidFill>
                  <a:prstClr val="black"/>
                </a:solidFill>
              </a:rPr>
              <a:pPr/>
              <a:t>41</a:t>
            </a:fld>
            <a:endParaRPr lang="en-US">
              <a:solidFill>
                <a:prstClr val="black"/>
              </a:solidFill>
            </a:endParaRPr>
          </a:p>
        </p:txBody>
      </p:sp>
    </p:spTree>
    <p:extLst>
      <p:ext uri="{BB962C8B-B14F-4D97-AF65-F5344CB8AC3E}">
        <p14:creationId xmlns:p14="http://schemas.microsoft.com/office/powerpoint/2010/main" val="37864607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A985CA9-2A63-4FE6-984D-5067AE708E0A}" type="slidenum">
              <a:rPr lang="en-US" smtClean="0">
                <a:solidFill>
                  <a:prstClr val="black"/>
                </a:solidFill>
              </a:rPr>
              <a:pPr/>
              <a:t>42</a:t>
            </a:fld>
            <a:endParaRPr lang="en-US">
              <a:solidFill>
                <a:prstClr val="black"/>
              </a:solidFill>
            </a:endParaRPr>
          </a:p>
        </p:txBody>
      </p:sp>
    </p:spTree>
    <p:extLst>
      <p:ext uri="{BB962C8B-B14F-4D97-AF65-F5344CB8AC3E}">
        <p14:creationId xmlns:p14="http://schemas.microsoft.com/office/powerpoint/2010/main" val="326069297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A985CA9-2A63-4FE6-984D-5067AE708E0A}" type="slidenum">
              <a:rPr lang="en-US" smtClean="0">
                <a:solidFill>
                  <a:prstClr val="black"/>
                </a:solidFill>
              </a:rPr>
              <a:pPr/>
              <a:t>43</a:t>
            </a:fld>
            <a:endParaRPr lang="en-US">
              <a:solidFill>
                <a:prstClr val="black"/>
              </a:solidFill>
            </a:endParaRPr>
          </a:p>
        </p:txBody>
      </p:sp>
    </p:spTree>
    <p:extLst>
      <p:ext uri="{BB962C8B-B14F-4D97-AF65-F5344CB8AC3E}">
        <p14:creationId xmlns:p14="http://schemas.microsoft.com/office/powerpoint/2010/main" val="119126019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A985CA9-2A63-4FE6-984D-5067AE708E0A}" type="slidenum">
              <a:rPr lang="en-US" smtClean="0">
                <a:solidFill>
                  <a:prstClr val="black"/>
                </a:solidFill>
              </a:rPr>
              <a:pPr/>
              <a:t>44</a:t>
            </a:fld>
            <a:endParaRPr lang="en-US">
              <a:solidFill>
                <a:prstClr val="black"/>
              </a:solidFill>
            </a:endParaRPr>
          </a:p>
        </p:txBody>
      </p:sp>
    </p:spTree>
    <p:extLst>
      <p:ext uri="{BB962C8B-B14F-4D97-AF65-F5344CB8AC3E}">
        <p14:creationId xmlns:p14="http://schemas.microsoft.com/office/powerpoint/2010/main" val="38570039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A985CA9-2A63-4FE6-984D-5067AE708E0A}" type="slidenum">
              <a:rPr lang="en-US" smtClean="0">
                <a:solidFill>
                  <a:prstClr val="black"/>
                </a:solidFill>
              </a:rPr>
              <a:pPr/>
              <a:t>46</a:t>
            </a:fld>
            <a:endParaRPr lang="en-US">
              <a:solidFill>
                <a:prstClr val="black"/>
              </a:solidFill>
            </a:endParaRPr>
          </a:p>
        </p:txBody>
      </p:sp>
    </p:spTree>
    <p:extLst>
      <p:ext uri="{BB962C8B-B14F-4D97-AF65-F5344CB8AC3E}">
        <p14:creationId xmlns:p14="http://schemas.microsoft.com/office/powerpoint/2010/main" val="291502857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A985CA9-2A63-4FE6-984D-5067AE708E0A}" type="slidenum">
              <a:rPr lang="en-US" smtClean="0">
                <a:solidFill>
                  <a:prstClr val="black"/>
                </a:solidFill>
              </a:rPr>
              <a:pPr/>
              <a:t>47</a:t>
            </a:fld>
            <a:endParaRPr lang="en-US">
              <a:solidFill>
                <a:prstClr val="black"/>
              </a:solidFill>
            </a:endParaRPr>
          </a:p>
        </p:txBody>
      </p:sp>
    </p:spTree>
    <p:extLst>
      <p:ext uri="{BB962C8B-B14F-4D97-AF65-F5344CB8AC3E}">
        <p14:creationId xmlns:p14="http://schemas.microsoft.com/office/powerpoint/2010/main" val="61853714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A985CA9-2A63-4FE6-984D-5067AE708E0A}" type="slidenum">
              <a:rPr lang="en-US" smtClean="0">
                <a:solidFill>
                  <a:prstClr val="black"/>
                </a:solidFill>
              </a:rPr>
              <a:pPr/>
              <a:t>48</a:t>
            </a:fld>
            <a:endParaRPr lang="en-US">
              <a:solidFill>
                <a:prstClr val="black"/>
              </a:solidFill>
            </a:endParaRPr>
          </a:p>
        </p:txBody>
      </p:sp>
    </p:spTree>
    <p:extLst>
      <p:ext uri="{BB962C8B-B14F-4D97-AF65-F5344CB8AC3E}">
        <p14:creationId xmlns:p14="http://schemas.microsoft.com/office/powerpoint/2010/main" val="313479587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A985CA9-2A63-4FE6-984D-5067AE708E0A}" type="slidenum">
              <a:rPr lang="en-US" smtClean="0">
                <a:solidFill>
                  <a:prstClr val="black"/>
                </a:solidFill>
              </a:rPr>
              <a:pPr/>
              <a:t>49</a:t>
            </a:fld>
            <a:endParaRPr lang="en-US">
              <a:solidFill>
                <a:prstClr val="black"/>
              </a:solidFill>
            </a:endParaRPr>
          </a:p>
        </p:txBody>
      </p:sp>
    </p:spTree>
    <p:extLst>
      <p:ext uri="{BB962C8B-B14F-4D97-AF65-F5344CB8AC3E}">
        <p14:creationId xmlns:p14="http://schemas.microsoft.com/office/powerpoint/2010/main" val="424609803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A985CA9-2A63-4FE6-984D-5067AE708E0A}" type="slidenum">
              <a:rPr lang="en-US" smtClean="0">
                <a:solidFill>
                  <a:prstClr val="black"/>
                </a:solidFill>
              </a:rPr>
              <a:pPr/>
              <a:t>50</a:t>
            </a:fld>
            <a:endParaRPr lang="en-US">
              <a:solidFill>
                <a:prstClr val="black"/>
              </a:solidFill>
            </a:endParaRPr>
          </a:p>
        </p:txBody>
      </p:sp>
    </p:spTree>
    <p:extLst>
      <p:ext uri="{BB962C8B-B14F-4D97-AF65-F5344CB8AC3E}">
        <p14:creationId xmlns:p14="http://schemas.microsoft.com/office/powerpoint/2010/main" val="18238661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Run mouse over word and a pop up appears/</a:t>
            </a:r>
            <a:endParaRPr lang="en-US" b="0" dirty="0"/>
          </a:p>
        </p:txBody>
      </p:sp>
      <p:sp>
        <p:nvSpPr>
          <p:cNvPr id="4" name="Slide Number Placeholder 3"/>
          <p:cNvSpPr>
            <a:spLocks noGrp="1"/>
          </p:cNvSpPr>
          <p:nvPr>
            <p:ph type="sldNum" sz="quarter" idx="10"/>
          </p:nvPr>
        </p:nvSpPr>
        <p:spPr/>
        <p:txBody>
          <a:bodyPr/>
          <a:lstStyle/>
          <a:p>
            <a:fld id="{4ECE36B0-EE44-4C20-B3F8-EC759DE79E6C}" type="slidenum">
              <a:rPr lang="en-US" smtClean="0"/>
              <a:pPr/>
              <a:t>7</a:t>
            </a:fld>
            <a:endParaRPr lang="en-US"/>
          </a:p>
        </p:txBody>
      </p:sp>
    </p:spTree>
    <p:extLst>
      <p:ext uri="{BB962C8B-B14F-4D97-AF65-F5344CB8AC3E}">
        <p14:creationId xmlns:p14="http://schemas.microsoft.com/office/powerpoint/2010/main" val="3827735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Run mouse over word and a pop up appears/</a:t>
            </a:r>
            <a:endParaRPr lang="en-US" b="0" dirty="0"/>
          </a:p>
        </p:txBody>
      </p:sp>
      <p:sp>
        <p:nvSpPr>
          <p:cNvPr id="4" name="Slide Number Placeholder 3"/>
          <p:cNvSpPr>
            <a:spLocks noGrp="1"/>
          </p:cNvSpPr>
          <p:nvPr>
            <p:ph type="sldNum" sz="quarter" idx="10"/>
          </p:nvPr>
        </p:nvSpPr>
        <p:spPr/>
        <p:txBody>
          <a:bodyPr/>
          <a:lstStyle/>
          <a:p>
            <a:fld id="{4ECE36B0-EE44-4C20-B3F8-EC759DE79E6C}" type="slidenum">
              <a:rPr lang="en-US" smtClean="0"/>
              <a:pPr/>
              <a:t>8</a:t>
            </a:fld>
            <a:endParaRPr lang="en-US"/>
          </a:p>
        </p:txBody>
      </p:sp>
    </p:spTree>
    <p:extLst>
      <p:ext uri="{BB962C8B-B14F-4D97-AF65-F5344CB8AC3E}">
        <p14:creationId xmlns:p14="http://schemas.microsoft.com/office/powerpoint/2010/main" val="40760993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Include the following factors in every skin assessment:</a:t>
            </a:r>
          </a:p>
          <a:p>
            <a:r>
              <a:rPr lang="en-US" sz="1200" b="0" i="0" u="none" strike="noStrike" kern="1200" baseline="0" dirty="0">
                <a:solidFill>
                  <a:schemeClr val="tx1"/>
                </a:solidFill>
                <a:latin typeface="+mn-lt"/>
                <a:ea typeface="+mn-ea"/>
                <a:cs typeface="+mn-cs"/>
              </a:rPr>
              <a:t>• skin temperature</a:t>
            </a:r>
          </a:p>
          <a:p>
            <a:r>
              <a:rPr lang="en-US" sz="1200" b="0" i="0" u="none" strike="noStrike" kern="1200" baseline="0" dirty="0">
                <a:solidFill>
                  <a:schemeClr val="tx1"/>
                </a:solidFill>
                <a:latin typeface="+mn-lt"/>
                <a:ea typeface="+mn-ea"/>
                <a:cs typeface="+mn-cs"/>
              </a:rPr>
              <a:t>• edema</a:t>
            </a:r>
          </a:p>
          <a:p>
            <a:r>
              <a:rPr lang="en-US" sz="1200" b="0" i="0" u="none" strike="noStrike" kern="1200" baseline="0" dirty="0">
                <a:solidFill>
                  <a:schemeClr val="tx1"/>
                </a:solidFill>
                <a:latin typeface="+mn-lt"/>
                <a:ea typeface="+mn-ea"/>
                <a:cs typeface="+mn-cs"/>
              </a:rPr>
              <a:t>• change in tissue consistency in relation to surrounding tissue. </a:t>
            </a:r>
          </a:p>
          <a:p>
            <a:r>
              <a:rPr lang="en-US" sz="1200" b="0" i="0" u="none" strike="noStrike" kern="1200" baseline="0" dirty="0">
                <a:solidFill>
                  <a:schemeClr val="tx1"/>
                </a:solidFill>
                <a:latin typeface="+mn-lt"/>
                <a:ea typeface="+mn-ea"/>
                <a:cs typeface="+mn-cs"/>
              </a:rPr>
              <a:t>Assess localized pain as part of every skin assessment.</a:t>
            </a:r>
            <a:endParaRPr lang="en-US" b="0" dirty="0"/>
          </a:p>
        </p:txBody>
      </p:sp>
      <p:sp>
        <p:nvSpPr>
          <p:cNvPr id="4" name="Slide Number Placeholder 3"/>
          <p:cNvSpPr>
            <a:spLocks noGrp="1"/>
          </p:cNvSpPr>
          <p:nvPr>
            <p:ph type="sldNum" sz="quarter" idx="10"/>
          </p:nvPr>
        </p:nvSpPr>
        <p:spPr/>
        <p:txBody>
          <a:bodyPr/>
          <a:lstStyle/>
          <a:p>
            <a:fld id="{4ECE36B0-EE44-4C20-B3F8-EC759DE79E6C}" type="slidenum">
              <a:rPr lang="en-US" smtClean="0"/>
              <a:pPr/>
              <a:t>9</a:t>
            </a:fld>
            <a:endParaRPr lang="en-US"/>
          </a:p>
        </p:txBody>
      </p:sp>
    </p:spTree>
    <p:extLst>
      <p:ext uri="{BB962C8B-B14F-4D97-AF65-F5344CB8AC3E}">
        <p14:creationId xmlns:p14="http://schemas.microsoft.com/office/powerpoint/2010/main" val="27806328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Include the following factors in every skin assessment:</a:t>
            </a:r>
          </a:p>
          <a:p>
            <a:r>
              <a:rPr lang="en-US" sz="1200" b="0" i="0" u="none" strike="noStrike" kern="1200" baseline="0" dirty="0">
                <a:solidFill>
                  <a:schemeClr val="tx1"/>
                </a:solidFill>
                <a:latin typeface="+mn-lt"/>
                <a:ea typeface="+mn-ea"/>
                <a:cs typeface="+mn-cs"/>
              </a:rPr>
              <a:t>• skin temperature</a:t>
            </a:r>
          </a:p>
          <a:p>
            <a:r>
              <a:rPr lang="en-US" sz="1200" b="0" i="0" u="none" strike="noStrike" kern="1200" baseline="0" dirty="0">
                <a:solidFill>
                  <a:schemeClr val="tx1"/>
                </a:solidFill>
                <a:latin typeface="+mn-lt"/>
                <a:ea typeface="+mn-ea"/>
                <a:cs typeface="+mn-cs"/>
              </a:rPr>
              <a:t>• edema</a:t>
            </a:r>
          </a:p>
          <a:p>
            <a:r>
              <a:rPr lang="en-US" sz="1200" b="0" i="0" u="none" strike="noStrike" kern="1200" baseline="0" dirty="0">
                <a:solidFill>
                  <a:schemeClr val="tx1"/>
                </a:solidFill>
                <a:latin typeface="+mn-lt"/>
                <a:ea typeface="+mn-ea"/>
                <a:cs typeface="+mn-cs"/>
              </a:rPr>
              <a:t>• change in tissue consistency in relation to surrounding tissue. </a:t>
            </a:r>
          </a:p>
          <a:p>
            <a:r>
              <a:rPr lang="en-US" sz="1200" b="0" i="0" u="none" strike="noStrike" kern="1200" baseline="0" dirty="0">
                <a:solidFill>
                  <a:schemeClr val="tx1"/>
                </a:solidFill>
                <a:latin typeface="+mn-lt"/>
                <a:ea typeface="+mn-ea"/>
                <a:cs typeface="+mn-cs"/>
              </a:rPr>
              <a:t>Assess localized pain as part of every skin assessment.</a:t>
            </a:r>
            <a:endParaRPr lang="en-US" b="0" dirty="0"/>
          </a:p>
        </p:txBody>
      </p:sp>
      <p:sp>
        <p:nvSpPr>
          <p:cNvPr id="4" name="Slide Number Placeholder 3"/>
          <p:cNvSpPr>
            <a:spLocks noGrp="1"/>
          </p:cNvSpPr>
          <p:nvPr>
            <p:ph type="sldNum" sz="quarter" idx="10"/>
          </p:nvPr>
        </p:nvSpPr>
        <p:spPr/>
        <p:txBody>
          <a:bodyPr/>
          <a:lstStyle/>
          <a:p>
            <a:fld id="{4ECE36B0-EE44-4C20-B3F8-EC759DE79E6C}" type="slidenum">
              <a:rPr lang="en-US" smtClean="0"/>
              <a:pPr/>
              <a:t>10</a:t>
            </a:fld>
            <a:endParaRPr lang="en-US"/>
          </a:p>
        </p:txBody>
      </p:sp>
    </p:spTree>
    <p:extLst>
      <p:ext uri="{BB962C8B-B14F-4D97-AF65-F5344CB8AC3E}">
        <p14:creationId xmlns:p14="http://schemas.microsoft.com/office/powerpoint/2010/main" val="29825923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A985CA9-2A63-4FE6-984D-5067AE708E0A}" type="slidenum">
              <a:rPr lang="en-US" smtClean="0">
                <a:solidFill>
                  <a:prstClr val="black"/>
                </a:solidFill>
              </a:rPr>
              <a:pPr/>
              <a:t>36</a:t>
            </a:fld>
            <a:endParaRPr lang="en-US">
              <a:solidFill>
                <a:prstClr val="black"/>
              </a:solidFill>
            </a:endParaRPr>
          </a:p>
        </p:txBody>
      </p:sp>
    </p:spTree>
    <p:extLst>
      <p:ext uri="{BB962C8B-B14F-4D97-AF65-F5344CB8AC3E}">
        <p14:creationId xmlns:p14="http://schemas.microsoft.com/office/powerpoint/2010/main" val="23812562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A985CA9-2A63-4FE6-984D-5067AE708E0A}" type="slidenum">
              <a:rPr lang="en-US" smtClean="0">
                <a:solidFill>
                  <a:prstClr val="black"/>
                </a:solidFill>
              </a:rPr>
              <a:pPr/>
              <a:t>37</a:t>
            </a:fld>
            <a:endParaRPr lang="en-US">
              <a:solidFill>
                <a:prstClr val="black"/>
              </a:solidFill>
            </a:endParaRPr>
          </a:p>
        </p:txBody>
      </p:sp>
    </p:spTree>
    <p:extLst>
      <p:ext uri="{BB962C8B-B14F-4D97-AF65-F5344CB8AC3E}">
        <p14:creationId xmlns:p14="http://schemas.microsoft.com/office/powerpoint/2010/main" val="313219494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A985CA9-2A63-4FE6-984D-5067AE708E0A}" type="slidenum">
              <a:rPr lang="en-US" smtClean="0">
                <a:solidFill>
                  <a:prstClr val="black"/>
                </a:solidFill>
              </a:rPr>
              <a:pPr/>
              <a:t>38</a:t>
            </a:fld>
            <a:endParaRPr lang="en-US">
              <a:solidFill>
                <a:prstClr val="black"/>
              </a:solidFill>
            </a:endParaRPr>
          </a:p>
        </p:txBody>
      </p:sp>
    </p:spTree>
    <p:extLst>
      <p:ext uri="{BB962C8B-B14F-4D97-AF65-F5344CB8AC3E}">
        <p14:creationId xmlns:p14="http://schemas.microsoft.com/office/powerpoint/2010/main" val="143623313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A985CA9-2A63-4FE6-984D-5067AE708E0A}" type="slidenum">
              <a:rPr lang="en-US" smtClean="0">
                <a:solidFill>
                  <a:prstClr val="black"/>
                </a:solidFill>
              </a:rPr>
              <a:pPr/>
              <a:t>39</a:t>
            </a:fld>
            <a:endParaRPr lang="en-US">
              <a:solidFill>
                <a:prstClr val="black"/>
              </a:solidFill>
            </a:endParaRPr>
          </a:p>
        </p:txBody>
      </p:sp>
    </p:spTree>
    <p:extLst>
      <p:ext uri="{BB962C8B-B14F-4D97-AF65-F5344CB8AC3E}">
        <p14:creationId xmlns:p14="http://schemas.microsoft.com/office/powerpoint/2010/main" val="9963039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6726063"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33787" y="4243845"/>
            <a:ext cx="2307831" cy="276940"/>
          </a:xfrm>
          <a:prstGeom prst="rect">
            <a:avLst/>
          </a:prstGeom>
        </p:spPr>
      </p:pic>
      <p:sp>
        <p:nvSpPr>
          <p:cNvPr id="9" name="Rectangle 8"/>
          <p:cNvSpPr/>
          <p:nvPr/>
        </p:nvSpPr>
        <p:spPr bwMode="ltGray">
          <a:xfrm>
            <a:off x="0" y="2590078"/>
            <a:ext cx="6726064"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6833787" y="2590078"/>
            <a:ext cx="2307832"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510242" y="2733709"/>
            <a:ext cx="6069268" cy="1373070"/>
          </a:xfrm>
        </p:spPr>
        <p:txBody>
          <a:bodyPr anchor="b">
            <a:noAutofit/>
          </a:bodyPr>
          <a:lstStyle>
            <a:lvl1pPr algn="r">
              <a:defRPr sz="4800"/>
            </a:lvl1pPr>
          </a:lstStyle>
          <a:p>
            <a:r>
              <a:rPr lang="en-US"/>
              <a:t>Click to edit Master title style</a:t>
            </a:r>
            <a:endParaRPr lang="en-US" dirty="0"/>
          </a:p>
        </p:txBody>
      </p:sp>
      <p:sp>
        <p:nvSpPr>
          <p:cNvPr id="3" name="Subtitle 2"/>
          <p:cNvSpPr>
            <a:spLocks noGrp="1"/>
          </p:cNvSpPr>
          <p:nvPr>
            <p:ph type="subTitle" idx="1"/>
          </p:nvPr>
        </p:nvSpPr>
        <p:spPr>
          <a:xfrm>
            <a:off x="510241" y="4394040"/>
            <a:ext cx="6108101"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4555655" y="5936188"/>
            <a:ext cx="2057400" cy="365125"/>
          </a:xfrm>
        </p:spPr>
        <p:txBody>
          <a:bodyPr/>
          <a:lstStyle/>
          <a:p>
            <a:fld id="{78ABE3C1-DBE1-495D-B57B-2849774B866A}" type="datetimeFigureOut">
              <a:rPr lang="en-US" smtClean="0"/>
              <a:t>5/25/2020</a:t>
            </a:fld>
            <a:endParaRPr lang="en-US" dirty="0"/>
          </a:p>
        </p:txBody>
      </p:sp>
      <p:sp>
        <p:nvSpPr>
          <p:cNvPr id="5" name="Footer Placeholder 4"/>
          <p:cNvSpPr>
            <a:spLocks noGrp="1"/>
          </p:cNvSpPr>
          <p:nvPr>
            <p:ph type="ftr" sz="quarter" idx="11"/>
          </p:nvPr>
        </p:nvSpPr>
        <p:spPr>
          <a:xfrm>
            <a:off x="533401" y="5936189"/>
            <a:ext cx="4021666" cy="365125"/>
          </a:xfrm>
        </p:spPr>
        <p:txBody>
          <a:bodyPr/>
          <a:lstStyle/>
          <a:p>
            <a:endParaRPr lang="en-US" dirty="0"/>
          </a:p>
        </p:txBody>
      </p:sp>
      <p:sp>
        <p:nvSpPr>
          <p:cNvPr id="6" name="Slide Number Placeholder 5"/>
          <p:cNvSpPr>
            <a:spLocks noGrp="1"/>
          </p:cNvSpPr>
          <p:nvPr>
            <p:ph type="sldNum" sz="quarter" idx="12"/>
          </p:nvPr>
        </p:nvSpPr>
        <p:spPr>
          <a:xfrm>
            <a:off x="7010399" y="2750337"/>
            <a:ext cx="1370293" cy="1356442"/>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2804311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20" name="Group 19"/>
          <p:cNvGrpSpPr/>
          <p:nvPr/>
        </p:nvGrpSpPr>
        <p:grpSpPr>
          <a:xfrm>
            <a:off x="0" y="4572000"/>
            <a:ext cx="9161969" cy="1677035"/>
            <a:chOff x="0" y="2895600"/>
            <a:chExt cx="9161969" cy="1677035"/>
          </a:xfrm>
        </p:grpSpPr>
        <p:pic>
          <p:nvPicPr>
            <p:cNvPr id="24" name="Picture 23"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25" name="Picture 24"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6" name="Rectangle 25"/>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3403" y="4711617"/>
            <a:ext cx="6894770" cy="544482"/>
          </a:xfrm>
        </p:spPr>
        <p:txBody>
          <a:bodyPr anchor="b">
            <a:normAutofit/>
          </a:bodyPr>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31639" y="609598"/>
            <a:ext cx="6896534"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533401" y="5256098"/>
            <a:ext cx="6894772" cy="547819"/>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46C117F-5CCF-4837-BE5F-2B92066CAFAF}" type="datetimeFigureOut">
              <a:rPr lang="en-US" smtClean="0"/>
              <a:t>5/25/2020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7856438" y="4711310"/>
            <a:ext cx="1149836" cy="1090789"/>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028600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grpSp>
        <p:nvGrpSpPr>
          <p:cNvPr id="21" name="Group 20"/>
          <p:cNvGrpSpPr/>
          <p:nvPr/>
        </p:nvGrpSpPr>
        <p:grpSpPr>
          <a:xfrm>
            <a:off x="0" y="4572000"/>
            <a:ext cx="9161969" cy="1677035"/>
            <a:chOff x="0" y="2895600"/>
            <a:chExt cx="9161969" cy="1677035"/>
          </a:xfrm>
        </p:grpSpPr>
        <p:pic>
          <p:nvPicPr>
            <p:cNvPr id="22" name="Picture 21"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23" name="Picture 22"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4" name="Rectangle 23"/>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24255" y="609597"/>
            <a:ext cx="6896534" cy="3592750"/>
          </a:xfrm>
        </p:spPr>
        <p:txBody>
          <a:bodyPr anchor="ctr"/>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531638" y="4710340"/>
            <a:ext cx="6889151" cy="1101764"/>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4EB90BD-B6CE-46B7-997F-7313B992CCDC}" type="datetimeFigureOut">
              <a:rPr lang="en-US" smtClean="0"/>
              <a:t>5/25/2020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7856438" y="4711616"/>
            <a:ext cx="1149836" cy="1090789"/>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15306895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grpSp>
        <p:nvGrpSpPr>
          <p:cNvPr id="29" name="Group 28"/>
          <p:cNvGrpSpPr/>
          <p:nvPr/>
        </p:nvGrpSpPr>
        <p:grpSpPr>
          <a:xfrm>
            <a:off x="0" y="4572000"/>
            <a:ext cx="9161969" cy="1677035"/>
            <a:chOff x="0" y="2895600"/>
            <a:chExt cx="9161969" cy="1677035"/>
          </a:xfrm>
        </p:grpSpPr>
        <p:pic>
          <p:nvPicPr>
            <p:cNvPr id="30" name="Picture 29"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31" name="Picture 30"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32" name="Rectangle 31"/>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3" name="Rectangle 32"/>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767921" y="616983"/>
            <a:ext cx="6425147" cy="3036061"/>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989438" y="3660763"/>
            <a:ext cx="5987731"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4" name="Text Placeholder 3"/>
          <p:cNvSpPr>
            <a:spLocks noGrp="1"/>
          </p:cNvSpPr>
          <p:nvPr>
            <p:ph type="body" sz="half" idx="2"/>
          </p:nvPr>
        </p:nvSpPr>
        <p:spPr>
          <a:xfrm>
            <a:off x="531638" y="4710340"/>
            <a:ext cx="6903919" cy="1101764"/>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DB9D11F-B188-461D-B23F-39381795C052}" type="datetimeFigureOut">
              <a:rPr lang="en-US" smtClean="0"/>
              <a:t>5/25/2020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7856438" y="4709926"/>
            <a:ext cx="1149836" cy="1090789"/>
          </a:xfrm>
        </p:spPr>
        <p:txBody>
          <a:bodyPr/>
          <a:lstStyle/>
          <a:p>
            <a:fld id="{6D22F896-40B5-4ADD-8801-0D06FADFA095}" type="slidenum">
              <a:rPr lang="en-US" smtClean="0"/>
              <a:t>‹#›</a:t>
            </a:fld>
            <a:endParaRPr lang="en-US" dirty="0"/>
          </a:p>
        </p:txBody>
      </p:sp>
      <p:sp>
        <p:nvSpPr>
          <p:cNvPr id="27" name="TextBox 26"/>
          <p:cNvSpPr txBox="1"/>
          <p:nvPr/>
        </p:nvSpPr>
        <p:spPr>
          <a:xfrm>
            <a:off x="270932" y="748116"/>
            <a:ext cx="5334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28" name="TextBox 27"/>
          <p:cNvSpPr txBox="1"/>
          <p:nvPr/>
        </p:nvSpPr>
        <p:spPr>
          <a:xfrm>
            <a:off x="6967191" y="2998573"/>
            <a:ext cx="457200" cy="584777"/>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extLst>
      <p:ext uri="{BB962C8B-B14F-4D97-AF65-F5344CB8AC3E}">
        <p14:creationId xmlns:p14="http://schemas.microsoft.com/office/powerpoint/2010/main" val="80184069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grpSp>
        <p:nvGrpSpPr>
          <p:cNvPr id="22" name="Group 21"/>
          <p:cNvGrpSpPr/>
          <p:nvPr/>
        </p:nvGrpSpPr>
        <p:grpSpPr>
          <a:xfrm>
            <a:off x="0" y="4572000"/>
            <a:ext cx="9161969" cy="1677035"/>
            <a:chOff x="0" y="2895600"/>
            <a:chExt cx="9161969" cy="1677035"/>
          </a:xfrm>
        </p:grpSpPr>
        <p:pic>
          <p:nvPicPr>
            <p:cNvPr id="23" name="Picture 22"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24" name="Picture 23"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5" name="Rectangle 24"/>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Rectangle 25"/>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1638" y="4710340"/>
            <a:ext cx="6896534" cy="589812"/>
          </a:xfrm>
        </p:spPr>
        <p:txBody>
          <a:bodyPr anchor="b"/>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531639" y="5300150"/>
            <a:ext cx="6896534" cy="511954"/>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2E6D8D9-55A2-4063-B0F3-121F44549695}" type="datetimeFigureOut">
              <a:rPr lang="en-US" smtClean="0"/>
              <a:t>5/25/2020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7856438" y="4709926"/>
            <a:ext cx="1149836" cy="1090789"/>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81583755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grpSp>
        <p:nvGrpSpPr>
          <p:cNvPr id="23" name="Group 22"/>
          <p:cNvGrpSpPr/>
          <p:nvPr/>
        </p:nvGrpSpPr>
        <p:grpSpPr>
          <a:xfrm>
            <a:off x="0" y="609600"/>
            <a:ext cx="9161969" cy="1677035"/>
            <a:chOff x="0" y="2895600"/>
            <a:chExt cx="9161969" cy="1677035"/>
          </a:xfrm>
        </p:grpSpPr>
        <p:pic>
          <p:nvPicPr>
            <p:cNvPr id="24" name="Picture 23"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25" name="Picture 24"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6" name="Rectangle 25"/>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15" name="Title 1"/>
          <p:cNvSpPr>
            <a:spLocks noGrp="1"/>
          </p:cNvSpPr>
          <p:nvPr>
            <p:ph type="title"/>
          </p:nvPr>
        </p:nvSpPr>
        <p:spPr>
          <a:xfrm>
            <a:off x="531639" y="753228"/>
            <a:ext cx="6896534" cy="1080938"/>
          </a:xfrm>
        </p:spPr>
        <p:txBody>
          <a:bodyPr/>
          <a:lstStyle/>
          <a:p>
            <a:r>
              <a:rPr lang="en-US"/>
              <a:t>Click to edit Master title style</a:t>
            </a:r>
            <a:endParaRPr lang="en-US" dirty="0"/>
          </a:p>
        </p:txBody>
      </p:sp>
      <p:sp>
        <p:nvSpPr>
          <p:cNvPr id="7" name="Text Placeholder 2"/>
          <p:cNvSpPr>
            <a:spLocks noGrp="1"/>
          </p:cNvSpPr>
          <p:nvPr>
            <p:ph type="body" idx="1"/>
          </p:nvPr>
        </p:nvSpPr>
        <p:spPr>
          <a:xfrm>
            <a:off x="532629" y="2329489"/>
            <a:ext cx="219456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8" name="Text Placeholder 3"/>
          <p:cNvSpPr>
            <a:spLocks noGrp="1"/>
          </p:cNvSpPr>
          <p:nvPr>
            <p:ph type="body" sz="half" idx="15"/>
          </p:nvPr>
        </p:nvSpPr>
        <p:spPr>
          <a:xfrm>
            <a:off x="539777" y="3015290"/>
            <a:ext cx="219456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9" name="Text Placeholder 4"/>
          <p:cNvSpPr>
            <a:spLocks noGrp="1"/>
          </p:cNvSpPr>
          <p:nvPr>
            <p:ph type="body" sz="quarter" idx="3"/>
          </p:nvPr>
        </p:nvSpPr>
        <p:spPr>
          <a:xfrm>
            <a:off x="2878413" y="2336873"/>
            <a:ext cx="219456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0" name="Text Placeholder 3"/>
          <p:cNvSpPr>
            <a:spLocks noGrp="1"/>
          </p:cNvSpPr>
          <p:nvPr>
            <p:ph type="body" sz="half" idx="16"/>
          </p:nvPr>
        </p:nvSpPr>
        <p:spPr>
          <a:xfrm>
            <a:off x="2879710" y="3007906"/>
            <a:ext cx="219456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1" name="Text Placeholder 4"/>
          <p:cNvSpPr>
            <a:spLocks noGrp="1"/>
          </p:cNvSpPr>
          <p:nvPr>
            <p:ph type="body" sz="quarter" idx="13"/>
          </p:nvPr>
        </p:nvSpPr>
        <p:spPr>
          <a:xfrm>
            <a:off x="5226136" y="2336873"/>
            <a:ext cx="219456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2" name="Text Placeholder 3"/>
          <p:cNvSpPr>
            <a:spLocks noGrp="1"/>
          </p:cNvSpPr>
          <p:nvPr>
            <p:ph type="body" sz="half" idx="17"/>
          </p:nvPr>
        </p:nvSpPr>
        <p:spPr>
          <a:xfrm>
            <a:off x="5233520" y="3007905"/>
            <a:ext cx="219456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D4B24536-994D-4021-A283-9F449C0DB509}" type="datetimeFigureOut">
              <a:rPr lang="en-US" smtClean="0"/>
              <a:t>5/25/2020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83657797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grpSp>
        <p:nvGrpSpPr>
          <p:cNvPr id="34" name="Group 33"/>
          <p:cNvGrpSpPr/>
          <p:nvPr/>
        </p:nvGrpSpPr>
        <p:grpSpPr>
          <a:xfrm>
            <a:off x="0" y="609600"/>
            <a:ext cx="9161969" cy="1677035"/>
            <a:chOff x="0" y="2895600"/>
            <a:chExt cx="9161969" cy="1677035"/>
          </a:xfrm>
        </p:grpSpPr>
        <p:pic>
          <p:nvPicPr>
            <p:cNvPr id="35" name="Picture 34"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36" name="Picture 35"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37" name="Rectangle 36"/>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8" name="Rectangle 37"/>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30" name="Title 1"/>
          <p:cNvSpPr>
            <a:spLocks noGrp="1"/>
          </p:cNvSpPr>
          <p:nvPr>
            <p:ph type="title"/>
          </p:nvPr>
        </p:nvSpPr>
        <p:spPr>
          <a:xfrm>
            <a:off x="531639" y="753228"/>
            <a:ext cx="6896534" cy="1080938"/>
          </a:xfrm>
        </p:spPr>
        <p:txBody>
          <a:bodyPr/>
          <a:lstStyle/>
          <a:p>
            <a:r>
              <a:rPr lang="en-US"/>
              <a:t>Click to edit Master title style</a:t>
            </a:r>
            <a:endParaRPr lang="en-US" dirty="0"/>
          </a:p>
        </p:txBody>
      </p:sp>
      <p:sp>
        <p:nvSpPr>
          <p:cNvPr id="19" name="Text Placeholder 2"/>
          <p:cNvSpPr>
            <a:spLocks noGrp="1"/>
          </p:cNvSpPr>
          <p:nvPr>
            <p:ph type="body" idx="1"/>
          </p:nvPr>
        </p:nvSpPr>
        <p:spPr>
          <a:xfrm>
            <a:off x="532391" y="4297503"/>
            <a:ext cx="2192257"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Picture Placeholder 2"/>
          <p:cNvSpPr>
            <a:spLocks noGrp="1" noChangeAspect="1"/>
          </p:cNvSpPr>
          <p:nvPr>
            <p:ph type="pic" idx="15"/>
          </p:nvPr>
        </p:nvSpPr>
        <p:spPr>
          <a:xfrm>
            <a:off x="532391" y="2336873"/>
            <a:ext cx="2192257"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532391" y="4873765"/>
            <a:ext cx="219225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2" name="Text Placeholder 4"/>
          <p:cNvSpPr>
            <a:spLocks noGrp="1"/>
          </p:cNvSpPr>
          <p:nvPr>
            <p:ph type="body" sz="quarter" idx="3"/>
          </p:nvPr>
        </p:nvSpPr>
        <p:spPr>
          <a:xfrm>
            <a:off x="2870497" y="4297503"/>
            <a:ext cx="221507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3" name="Picture Placeholder 2"/>
          <p:cNvSpPr>
            <a:spLocks noGrp="1" noChangeAspect="1"/>
          </p:cNvSpPr>
          <p:nvPr>
            <p:ph type="pic" idx="21"/>
          </p:nvPr>
        </p:nvSpPr>
        <p:spPr>
          <a:xfrm>
            <a:off x="2870497" y="2336873"/>
            <a:ext cx="221507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2869483" y="4873764"/>
            <a:ext cx="2218004"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5" name="Text Placeholder 4"/>
          <p:cNvSpPr>
            <a:spLocks noGrp="1"/>
          </p:cNvSpPr>
          <p:nvPr>
            <p:ph type="body" sz="quarter" idx="13"/>
          </p:nvPr>
        </p:nvSpPr>
        <p:spPr>
          <a:xfrm>
            <a:off x="5231028" y="4297503"/>
            <a:ext cx="2194333"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6" name="Picture Placeholder 2"/>
          <p:cNvSpPr>
            <a:spLocks noGrp="1" noChangeAspect="1"/>
          </p:cNvSpPr>
          <p:nvPr>
            <p:ph type="pic" idx="22"/>
          </p:nvPr>
        </p:nvSpPr>
        <p:spPr>
          <a:xfrm>
            <a:off x="5231027" y="2336873"/>
            <a:ext cx="2194333"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5230934" y="4873762"/>
            <a:ext cx="2197239"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3CBBBB78-C96F-47B7-AB17-D852CA960AC9}" type="datetimeFigureOut">
              <a:rPr lang="en-US" smtClean="0"/>
              <a:t>5/25/2020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26117575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grpSp>
        <p:nvGrpSpPr>
          <p:cNvPr id="16" name="Group 15"/>
          <p:cNvGrpSpPr/>
          <p:nvPr/>
        </p:nvGrpSpPr>
        <p:grpSpPr>
          <a:xfrm>
            <a:off x="0" y="609600"/>
            <a:ext cx="9161969" cy="1677035"/>
            <a:chOff x="0" y="2895600"/>
            <a:chExt cx="9161969" cy="1677035"/>
          </a:xfrm>
        </p:grpSpPr>
        <p:pic>
          <p:nvPicPr>
            <p:cNvPr id="17" name="Picture 16"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18" name="Picture 17"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19" name="Rectangle 18"/>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Rectangle 19"/>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1639" y="753228"/>
            <a:ext cx="6896534" cy="1080938"/>
          </a:xfrm>
        </p:spPr>
        <p:txBody>
          <a:bodyPr/>
          <a:lstStyle>
            <a:lvl1pPr algn="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FA3F48C-C7C6-4055-9F49-3777875E72AE}" type="datetimeFigureOut">
              <a:rPr lang="en-US" smtClean="0"/>
              <a:t>5/25/2020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53047835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grpSp>
        <p:nvGrpSpPr>
          <p:cNvPr id="14" name="Group 13"/>
          <p:cNvGrpSpPr/>
          <p:nvPr/>
        </p:nvGrpSpPr>
        <p:grpSpPr>
          <a:xfrm rot="5400000">
            <a:off x="4575305" y="2747178"/>
            <a:ext cx="6862555" cy="1368199"/>
            <a:chOff x="2281445" y="609600"/>
            <a:chExt cx="6862555" cy="1368199"/>
          </a:xfrm>
        </p:grpSpPr>
        <p:sp>
          <p:nvSpPr>
            <p:cNvPr id="12" name="Rectangle 11"/>
            <p:cNvSpPr/>
            <p:nvPr/>
          </p:nvSpPr>
          <p:spPr bwMode="ltGray">
            <a:xfrm>
              <a:off x="2281445" y="609601"/>
              <a:ext cx="5285695"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7710769" y="609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Vertical Title 1"/>
          <p:cNvSpPr>
            <a:spLocks noGrp="1"/>
          </p:cNvSpPr>
          <p:nvPr>
            <p:ph type="title" orient="vert"/>
          </p:nvPr>
        </p:nvSpPr>
        <p:spPr>
          <a:xfrm>
            <a:off x="7464798" y="609597"/>
            <a:ext cx="1069602" cy="4461936"/>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10241" y="609598"/>
            <a:ext cx="6576359" cy="532658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5029144" y="5936188"/>
            <a:ext cx="2057400" cy="365125"/>
          </a:xfrm>
        </p:spPr>
        <p:txBody>
          <a:bodyPr/>
          <a:lstStyle/>
          <a:p>
            <a:fld id="{6178E61D-D431-422C-9764-11DAFE33AB63}" type="datetimeFigureOut">
              <a:rPr lang="en-US" smtClean="0"/>
              <a:t>5/25/2020</a:t>
            </a:fld>
            <a:endParaRPr lang="en-US" dirty="0"/>
          </a:p>
        </p:txBody>
      </p:sp>
      <p:sp>
        <p:nvSpPr>
          <p:cNvPr id="5" name="Footer Placeholder 4"/>
          <p:cNvSpPr>
            <a:spLocks noGrp="1"/>
          </p:cNvSpPr>
          <p:nvPr>
            <p:ph type="ftr" sz="quarter" idx="11"/>
          </p:nvPr>
        </p:nvSpPr>
        <p:spPr>
          <a:xfrm>
            <a:off x="510241" y="5936189"/>
            <a:ext cx="4518959" cy="365125"/>
          </a:xfrm>
        </p:spPr>
        <p:txBody>
          <a:bodyPr/>
          <a:lstStyle/>
          <a:p>
            <a:endParaRPr lang="en-US" dirty="0"/>
          </a:p>
        </p:txBody>
      </p:sp>
      <p:sp>
        <p:nvSpPr>
          <p:cNvPr id="6" name="Slide Number Placeholder 5"/>
          <p:cNvSpPr>
            <a:spLocks noGrp="1"/>
          </p:cNvSpPr>
          <p:nvPr>
            <p:ph type="sldNum" sz="quarter" idx="12"/>
          </p:nvPr>
        </p:nvSpPr>
        <p:spPr>
          <a:xfrm>
            <a:off x="7431152" y="5432500"/>
            <a:ext cx="1149636" cy="1273100"/>
          </a:xfrm>
        </p:spPr>
        <p:txBody>
          <a:bodyPr anchor="t"/>
          <a:lstStyle>
            <a:lvl1pPr algn="ctr">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788424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pSp>
        <p:nvGrpSpPr>
          <p:cNvPr id="27" name="Group 26"/>
          <p:cNvGrpSpPr/>
          <p:nvPr/>
        </p:nvGrpSpPr>
        <p:grpSpPr>
          <a:xfrm>
            <a:off x="0" y="609600"/>
            <a:ext cx="9161969" cy="1677035"/>
            <a:chOff x="0" y="2895600"/>
            <a:chExt cx="9161969" cy="1677035"/>
          </a:xfrm>
        </p:grpSpPr>
        <p:pic>
          <p:nvPicPr>
            <p:cNvPr id="28" name="Picture 27"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29" name="Picture 28"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30" name="Rectangle 29"/>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1" name="Rectangle 30"/>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2DE42F4-6EEF-4EF7-8ED4-2208F0F89A08}" type="datetimeFigureOut">
              <a:rPr lang="en-US" smtClean="0"/>
              <a:t>5/25/2020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924147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18" name="Group 17"/>
          <p:cNvGrpSpPr/>
          <p:nvPr/>
        </p:nvGrpSpPr>
        <p:grpSpPr>
          <a:xfrm>
            <a:off x="0" y="2728432"/>
            <a:ext cx="9161969" cy="1677035"/>
            <a:chOff x="0" y="2895600"/>
            <a:chExt cx="9161969" cy="1677035"/>
          </a:xfrm>
        </p:grpSpPr>
        <p:pic>
          <p:nvPicPr>
            <p:cNvPr id="19" name="Picture 18"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20" name="Picture 19"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1" name="Rectangle 20"/>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2" name="Rectangle 21"/>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1639" y="2869895"/>
            <a:ext cx="6889150" cy="1090788"/>
          </a:xfrm>
        </p:spPr>
        <p:txBody>
          <a:bodyPr anchor="ctr">
            <a:normAutofit/>
          </a:bodyPr>
          <a:lstStyle>
            <a:lvl1pPr algn="r">
              <a:defRPr sz="3600"/>
            </a:lvl1pPr>
          </a:lstStyle>
          <a:p>
            <a:r>
              <a:rPr lang="en-US"/>
              <a:t>Click to edit Master title style</a:t>
            </a:r>
            <a:endParaRPr lang="en-US" dirty="0"/>
          </a:p>
        </p:txBody>
      </p:sp>
      <p:sp>
        <p:nvSpPr>
          <p:cNvPr id="3" name="Text Placeholder 2"/>
          <p:cNvSpPr>
            <a:spLocks noGrp="1"/>
          </p:cNvSpPr>
          <p:nvPr>
            <p:ph type="body" idx="1"/>
          </p:nvPr>
        </p:nvSpPr>
        <p:spPr>
          <a:xfrm>
            <a:off x="531639" y="4232172"/>
            <a:ext cx="688915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5365810" y="5936188"/>
            <a:ext cx="2057400" cy="365125"/>
          </a:xfrm>
        </p:spPr>
        <p:txBody>
          <a:bodyPr/>
          <a:lstStyle/>
          <a:p>
            <a:fld id="{30578ACC-22D6-47C1-A373-4FD133E34F3C}" type="datetimeFigureOut">
              <a:rPr lang="en-US" smtClean="0"/>
              <a:t>5/25/2020</a:t>
            </a:fld>
            <a:endParaRPr lang="en-US" dirty="0"/>
          </a:p>
        </p:txBody>
      </p:sp>
      <p:sp>
        <p:nvSpPr>
          <p:cNvPr id="5" name="Footer Placeholder 4"/>
          <p:cNvSpPr>
            <a:spLocks noGrp="1"/>
          </p:cNvSpPr>
          <p:nvPr>
            <p:ph type="ftr" sz="quarter" idx="11"/>
          </p:nvPr>
        </p:nvSpPr>
        <p:spPr>
          <a:xfrm>
            <a:off x="533400" y="5936189"/>
            <a:ext cx="4834673" cy="365125"/>
          </a:xfrm>
        </p:spPr>
        <p:txBody>
          <a:bodyPr/>
          <a:lstStyle/>
          <a:p>
            <a:endParaRPr lang="en-US" dirty="0"/>
          </a:p>
        </p:txBody>
      </p:sp>
      <p:sp>
        <p:nvSpPr>
          <p:cNvPr id="6" name="Slide Number Placeholder 5"/>
          <p:cNvSpPr>
            <a:spLocks noGrp="1"/>
          </p:cNvSpPr>
          <p:nvPr>
            <p:ph type="sldNum" sz="quarter" idx="12"/>
          </p:nvPr>
        </p:nvSpPr>
        <p:spPr>
          <a:xfrm>
            <a:off x="7856438" y="2869896"/>
            <a:ext cx="1149836" cy="1090789"/>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1441749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grpSp>
        <p:nvGrpSpPr>
          <p:cNvPr id="17" name="Group 16"/>
          <p:cNvGrpSpPr/>
          <p:nvPr/>
        </p:nvGrpSpPr>
        <p:grpSpPr>
          <a:xfrm>
            <a:off x="0" y="609600"/>
            <a:ext cx="9161969" cy="1677035"/>
            <a:chOff x="0" y="2895600"/>
            <a:chExt cx="9161969" cy="1677035"/>
          </a:xfrm>
        </p:grpSpPr>
        <p:pic>
          <p:nvPicPr>
            <p:cNvPr id="18" name="Picture 17"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19" name="Picture 18"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0" name="Rectangle 19"/>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Rectangle 20"/>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3400" y="753228"/>
            <a:ext cx="6887390" cy="1080938"/>
          </a:xfrm>
        </p:spPr>
        <p:txBody>
          <a:bodyPr/>
          <a:lstStyle/>
          <a:p>
            <a:r>
              <a:rPr lang="en-US"/>
              <a:t>Click to edit Master title style</a:t>
            </a:r>
            <a:endParaRPr lang="en-US" dirty="0"/>
          </a:p>
        </p:txBody>
      </p:sp>
      <p:sp>
        <p:nvSpPr>
          <p:cNvPr id="3" name="Content Placeholder 2"/>
          <p:cNvSpPr>
            <a:spLocks noGrp="1"/>
          </p:cNvSpPr>
          <p:nvPr>
            <p:ph sz="half" idx="1"/>
          </p:nvPr>
        </p:nvSpPr>
        <p:spPr>
          <a:xfrm>
            <a:off x="533400" y="2336873"/>
            <a:ext cx="3357899" cy="359931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061128" y="2336873"/>
            <a:ext cx="3359661" cy="359931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E5A6C69-6797-4E8A-BF37-F2C3751466E9}" type="datetimeFigureOut">
              <a:rPr lang="en-US" smtClean="0"/>
              <a:t>5/25/2020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8090086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grpSp>
        <p:nvGrpSpPr>
          <p:cNvPr id="28" name="Group 27"/>
          <p:cNvGrpSpPr/>
          <p:nvPr/>
        </p:nvGrpSpPr>
        <p:grpSpPr>
          <a:xfrm>
            <a:off x="0" y="609600"/>
            <a:ext cx="9161969" cy="1677035"/>
            <a:chOff x="0" y="2895600"/>
            <a:chExt cx="9161969" cy="1677035"/>
          </a:xfrm>
        </p:grpSpPr>
        <p:pic>
          <p:nvPicPr>
            <p:cNvPr id="29" name="Picture 28"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30" name="Picture 29"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31" name="Rectangle 30"/>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2" name="Rectangle 31"/>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1639" y="753230"/>
            <a:ext cx="6896534" cy="1080937"/>
          </a:xfrm>
        </p:spPr>
        <p:txBody>
          <a:bodyPr/>
          <a:lstStyle/>
          <a:p>
            <a:r>
              <a:rPr lang="en-US"/>
              <a:t>Click to edit Master title style</a:t>
            </a:r>
            <a:endParaRPr lang="en-US" dirty="0"/>
          </a:p>
        </p:txBody>
      </p:sp>
      <p:sp>
        <p:nvSpPr>
          <p:cNvPr id="3" name="Text Placeholder 2"/>
          <p:cNvSpPr>
            <a:spLocks noGrp="1"/>
          </p:cNvSpPr>
          <p:nvPr>
            <p:ph type="body" idx="1"/>
          </p:nvPr>
        </p:nvSpPr>
        <p:spPr>
          <a:xfrm>
            <a:off x="760988" y="2336874"/>
            <a:ext cx="3145080"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531638" y="3030009"/>
            <a:ext cx="3367045" cy="290617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282646" y="2336873"/>
            <a:ext cx="3145527"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061129" y="3030009"/>
            <a:ext cx="3367044" cy="290617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82014A1-A632-4878-A0D3-F52BA7563730}" type="datetimeFigureOut">
              <a:rPr lang="en-US" smtClean="0"/>
              <a:t>5/25/2020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581427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grpSp>
        <p:nvGrpSpPr>
          <p:cNvPr id="15" name="Group 14"/>
          <p:cNvGrpSpPr/>
          <p:nvPr/>
        </p:nvGrpSpPr>
        <p:grpSpPr>
          <a:xfrm>
            <a:off x="0" y="609600"/>
            <a:ext cx="9161969" cy="1677035"/>
            <a:chOff x="0" y="2895600"/>
            <a:chExt cx="9161969" cy="1677035"/>
          </a:xfrm>
        </p:grpSpPr>
        <p:pic>
          <p:nvPicPr>
            <p:cNvPr id="16" name="Picture 15"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17" name="Picture 16"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18" name="Rectangle 17"/>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 name="Rectangle 18"/>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E99F462-093F-4566-844B-4C71F2739DA5}" type="datetimeFigureOut">
              <a:rPr lang="en-US" smtClean="0"/>
              <a:t>5/25/2020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1782946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12" name="Picture 11" descr="HD-ShadowShort.png"/>
          <p:cNvPicPr>
            <a:picLocks noChangeAspect="1"/>
          </p:cNvPicPr>
          <p:nvPr/>
        </p:nvPicPr>
        <p:blipFill rotWithShape="1">
          <a:blip r:embed="rId2">
            <a:extLst>
              <a:ext uri="{28A0092B-C50C-407E-A947-70E740481C1C}">
                <a14:useLocalDpi xmlns:a14="http://schemas.microsoft.com/office/drawing/2010/main" val="0"/>
              </a:ext>
            </a:extLst>
          </a:blip>
          <a:srcRect r="9871"/>
          <a:stretch/>
        </p:blipFill>
        <p:spPr>
          <a:xfrm>
            <a:off x="7717217" y="1973262"/>
            <a:ext cx="1444752" cy="144270"/>
          </a:xfrm>
          <a:prstGeom prst="rect">
            <a:avLst/>
          </a:prstGeom>
        </p:spPr>
      </p:pic>
      <p:sp>
        <p:nvSpPr>
          <p:cNvPr id="14" name="Rectangle 13"/>
          <p:cNvSpPr/>
          <p:nvPr/>
        </p:nvSpPr>
        <p:spPr>
          <a:xfrm>
            <a:off x="7710769" y="609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3D24A7AC-904D-4781-85BA-7D10C17ED021}" type="datetimeFigureOut">
              <a:rPr lang="en-US" smtClean="0"/>
              <a:t>5/25/2020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7936412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17" name="Group 16"/>
          <p:cNvGrpSpPr/>
          <p:nvPr/>
        </p:nvGrpSpPr>
        <p:grpSpPr>
          <a:xfrm>
            <a:off x="0" y="609600"/>
            <a:ext cx="9161969" cy="1677035"/>
            <a:chOff x="0" y="2895600"/>
            <a:chExt cx="9161969" cy="1677035"/>
          </a:xfrm>
        </p:grpSpPr>
        <p:pic>
          <p:nvPicPr>
            <p:cNvPr id="18" name="Picture 17"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19" name="Picture 18"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0" name="Rectangle 19"/>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Rectangle 20"/>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1639" y="753227"/>
            <a:ext cx="6896534" cy="1080940"/>
          </a:xfrm>
        </p:spPr>
        <p:txBody>
          <a:bodyPr anchor="ct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a:xfrm>
            <a:off x="3514385" y="2336874"/>
            <a:ext cx="3913788" cy="359931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33401" y="2336873"/>
            <a:ext cx="2796240"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331444B-B92B-4E27-8C94-BB93EAF5CB18}" type="datetimeFigureOut">
              <a:rPr lang="en-US" smtClean="0"/>
              <a:t>5/25/2020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1711723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17" name="Group 16"/>
          <p:cNvGrpSpPr/>
          <p:nvPr/>
        </p:nvGrpSpPr>
        <p:grpSpPr>
          <a:xfrm>
            <a:off x="0" y="609600"/>
            <a:ext cx="9161969" cy="1677035"/>
            <a:chOff x="0" y="2895600"/>
            <a:chExt cx="9161969" cy="1677035"/>
          </a:xfrm>
        </p:grpSpPr>
        <p:pic>
          <p:nvPicPr>
            <p:cNvPr id="18" name="Picture 17"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19" name="Picture 18"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0" name="Rectangle 19"/>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Rectangle 20"/>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1639" y="753228"/>
            <a:ext cx="6896534" cy="1080938"/>
          </a:xfrm>
        </p:spPr>
        <p:txBody>
          <a:bodyPr anchor="ctr">
            <a:normAutofit/>
          </a:bodyPr>
          <a:lstStyle>
            <a:lvl1pPr>
              <a:defRPr sz="36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510956" y="2336874"/>
            <a:ext cx="3917217"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531638" y="2336874"/>
            <a:ext cx="2798487"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363EFA5E-FA76-400D-B3DC-F0BA90E6D107}" type="datetimeFigureOut">
              <a:rPr lang="en-US" smtClean="0"/>
              <a:t>5/25/2020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4927885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1027" name="Picture 3" descr="C:\Users\James\Desktop\msft\Berlin\build Assets\hashOverlaySD-FullResolve.png"/>
          <p:cNvPicPr>
            <a:picLocks noChangeAspect="1" noChangeArrowheads="1"/>
          </p:cNvPicPr>
          <p:nvPr/>
        </p:nvPicPr>
        <p:blipFill>
          <a:blip r:embed="rId19">
            <a:alphaModFix amt="10000"/>
            <a:extLst>
              <a:ext uri="{28A0092B-C50C-407E-A947-70E740481C1C}">
                <a14:useLocalDpi xmlns:a14="http://schemas.microsoft.com/office/drawing/2010/main" val="0"/>
              </a:ext>
            </a:extLst>
          </a:blip>
          <a:srcRect/>
          <a:stretch>
            <a:fillRect/>
          </a:stretch>
        </p:blipFill>
        <p:spPr bwMode="auto">
          <a:xfrm>
            <a:off x="0" y="1"/>
            <a:ext cx="9144000" cy="6858000"/>
          </a:xfrm>
          <a:prstGeom prst="rect">
            <a:avLst/>
          </a:prstGeom>
          <a:extLst>
            <a:ext uri="{909E8E84-426E-40dd-AFC4-6F175D3DCCD1}">
              <a14:hiddenFill xmlns:a14="http://schemas.microsoft.com/office/drawing/2010/main" xmlns="">
                <a:solidFill>
                  <a:srgbClr val="FFFFFF"/>
                </a:solidFill>
              </a14:hiddenFill>
            </a:ext>
          </a:extLst>
        </p:spPr>
      </p:pic>
      <p:sp>
        <p:nvSpPr>
          <p:cNvPr id="2" name="Title Placeholder 1"/>
          <p:cNvSpPr>
            <a:spLocks noGrp="1"/>
          </p:cNvSpPr>
          <p:nvPr>
            <p:ph type="title"/>
          </p:nvPr>
        </p:nvSpPr>
        <p:spPr>
          <a:xfrm>
            <a:off x="531639" y="753228"/>
            <a:ext cx="6896534" cy="108093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33400" y="2336873"/>
            <a:ext cx="6887389" cy="3599316"/>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367881" y="5936188"/>
            <a:ext cx="20574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9D6E9DEC-419B-4CC5-A080-3B06BD5A8291}" type="datetimeFigureOut">
              <a:rPr lang="en-US" smtClean="0"/>
              <a:t>5/25/2020</a:t>
            </a:fld>
            <a:endParaRPr lang="en-US" dirty="0"/>
          </a:p>
        </p:txBody>
      </p:sp>
      <p:sp>
        <p:nvSpPr>
          <p:cNvPr id="5" name="Footer Placeholder 4"/>
          <p:cNvSpPr>
            <a:spLocks noGrp="1"/>
          </p:cNvSpPr>
          <p:nvPr>
            <p:ph type="ftr" sz="quarter" idx="3"/>
          </p:nvPr>
        </p:nvSpPr>
        <p:spPr>
          <a:xfrm>
            <a:off x="533400" y="5936189"/>
            <a:ext cx="4834673"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7848600" y="753228"/>
            <a:ext cx="1157674"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570161500"/>
      </p:ext>
    </p:extLst>
  </p:cSld>
  <p:clrMap bg1="dk1" tx1="lt1" bg2="dk2" tx2="lt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 id="2147483681" r:id="rId12"/>
    <p:sldLayoutId id="2147483682" r:id="rId13"/>
    <p:sldLayoutId id="2147483683" r:id="rId14"/>
    <p:sldLayoutId id="2147483684" r:id="rId15"/>
    <p:sldLayoutId id="2147483685" r:id="rId16"/>
    <p:sldLayoutId id="2147483686" r:id="rId17"/>
  </p:sldLayoutIdLst>
  <p:hf sldNum="0" hdr="0" ft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gif"/><Relationship Id="rId1" Type="http://schemas.openxmlformats.org/officeDocument/2006/relationships/slideLayout" Target="../slideLayouts/slideLayout2.xml"/><Relationship Id="rId6" Type="http://schemas.openxmlformats.org/officeDocument/2006/relationships/image" Target="../media/image8.jpg"/><Relationship Id="rId5" Type="http://schemas.openxmlformats.org/officeDocument/2006/relationships/image" Target="../media/image7.png"/><Relationship Id="rId4" Type="http://schemas.openxmlformats.org/officeDocument/2006/relationships/image" Target="../media/image6.jpeg"/></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6.xml"/><Relationship Id="rId1" Type="http://schemas.openxmlformats.org/officeDocument/2006/relationships/slideLayout" Target="../slideLayouts/slideLayout1.xml"/><Relationship Id="rId6" Type="http://schemas.openxmlformats.org/officeDocument/2006/relationships/image" Target="../media/image14.jpg"/><Relationship Id="rId5" Type="http://schemas.openxmlformats.org/officeDocument/2006/relationships/image" Target="../media/image13.png"/><Relationship Id="rId4" Type="http://schemas.openxmlformats.org/officeDocument/2006/relationships/image" Target="../media/image12.png"/></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3" Type="http://schemas.openxmlformats.org/officeDocument/2006/relationships/hyperlink" Target="https://bwap.wocn.org/#home" TargetMode="External"/><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Skin Breakdown Risk &amp; Prevention</a:t>
            </a:r>
          </a:p>
        </p:txBody>
      </p:sp>
      <p:sp>
        <p:nvSpPr>
          <p:cNvPr id="3" name="Subtitle 2"/>
          <p:cNvSpPr>
            <a:spLocks noGrp="1"/>
          </p:cNvSpPr>
          <p:nvPr>
            <p:ph type="subTitle" idx="1"/>
          </p:nvPr>
        </p:nvSpPr>
        <p:spPr>
          <a:xfrm>
            <a:off x="2955986" y="4394040"/>
            <a:ext cx="6108101" cy="1117687"/>
          </a:xfrm>
        </p:spPr>
        <p:txBody>
          <a:bodyPr/>
          <a:lstStyle/>
          <a:p>
            <a:r>
              <a:rPr lang="en-US" dirty="0"/>
              <a:t>Catherine Koutroumpis, BSN, RN, CWOCN</a:t>
            </a:r>
          </a:p>
        </p:txBody>
      </p:sp>
    </p:spTree>
    <p:extLst>
      <p:ext uri="{BB962C8B-B14F-4D97-AF65-F5344CB8AC3E}">
        <p14:creationId xmlns:p14="http://schemas.microsoft.com/office/powerpoint/2010/main" val="236066715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8865" y="698377"/>
            <a:ext cx="7498080" cy="1143000"/>
          </a:xfrm>
        </p:spPr>
        <p:txBody>
          <a:bodyPr>
            <a:noAutofit/>
          </a:bodyPr>
          <a:lstStyle/>
          <a:p>
            <a:r>
              <a:rPr lang="en-US" sz="4200" dirty="0"/>
              <a:t>Respond to SKIN assessment</a:t>
            </a:r>
          </a:p>
        </p:txBody>
      </p:sp>
      <p:sp>
        <p:nvSpPr>
          <p:cNvPr id="3" name="Content Placeholder 2"/>
          <p:cNvSpPr>
            <a:spLocks noGrp="1"/>
          </p:cNvSpPr>
          <p:nvPr>
            <p:ph idx="1"/>
          </p:nvPr>
        </p:nvSpPr>
        <p:spPr>
          <a:xfrm>
            <a:off x="807437" y="2405745"/>
            <a:ext cx="7620000" cy="2505890"/>
          </a:xfrm>
        </p:spPr>
        <p:txBody>
          <a:bodyPr>
            <a:normAutofit/>
          </a:bodyPr>
          <a:lstStyle/>
          <a:p>
            <a:pPr marL="63500" lvl="1" indent="0">
              <a:buNone/>
            </a:pPr>
            <a:r>
              <a:rPr lang="en-US" sz="1800" dirty="0"/>
              <a:t>If any parameters were not normal, either respond with nursing care that can help right away or communicate with the other interdisciplinary team members if necessary.</a:t>
            </a:r>
          </a:p>
          <a:p>
            <a:pPr marL="63500" lvl="1" indent="0">
              <a:buNone/>
            </a:pPr>
            <a:endParaRPr lang="en-US" sz="1800" dirty="0"/>
          </a:p>
          <a:p>
            <a:pPr marL="63500" lvl="1" indent="0">
              <a:buNone/>
            </a:pPr>
            <a:r>
              <a:rPr lang="en-US" sz="1800" dirty="0"/>
              <a:t>For example: Patient has excessive dryness of their skin, mucous membrane is dry and urine is dark yellow.  Communicate with the doctor to discuss, but also remember a doctor’s order is not needed for everything (i.e. skin moisturizer, encourage drinking water).</a:t>
            </a:r>
          </a:p>
        </p:txBody>
      </p:sp>
      <p:sp>
        <p:nvSpPr>
          <p:cNvPr id="4" name="Slide Number Placeholder 3"/>
          <p:cNvSpPr>
            <a:spLocks noGrp="1"/>
          </p:cNvSpPr>
          <p:nvPr>
            <p:ph type="sldNum" sz="quarter" idx="12"/>
          </p:nvPr>
        </p:nvSpPr>
        <p:spPr/>
        <p:txBody>
          <a:bodyPr/>
          <a:lstStyle/>
          <a:p>
            <a:fld id="{261FB9F5-4D27-4C55-A630-44E208EFAA53}" type="slidenum">
              <a:rPr lang="en-US" smtClean="0"/>
              <a:pPr/>
              <a:t>10</a:t>
            </a:fld>
            <a:endParaRPr lang="en-US"/>
          </a:p>
        </p:txBody>
      </p:sp>
    </p:spTree>
    <p:extLst>
      <p:ext uri="{BB962C8B-B14F-4D97-AF65-F5344CB8AC3E}">
        <p14:creationId xmlns:p14="http://schemas.microsoft.com/office/powerpoint/2010/main" val="34255329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Preventing Skin Breakdown</a:t>
            </a:r>
          </a:p>
        </p:txBody>
      </p:sp>
      <p:sp>
        <p:nvSpPr>
          <p:cNvPr id="3" name="Content Placeholder 2"/>
          <p:cNvSpPr>
            <a:spLocks noGrp="1"/>
          </p:cNvSpPr>
          <p:nvPr>
            <p:ph idx="1"/>
          </p:nvPr>
        </p:nvSpPr>
        <p:spPr>
          <a:xfrm>
            <a:off x="531639" y="2598130"/>
            <a:ext cx="8105503" cy="2296087"/>
          </a:xfrm>
        </p:spPr>
        <p:txBody>
          <a:bodyPr>
            <a:noAutofit/>
          </a:bodyPr>
          <a:lstStyle/>
          <a:p>
            <a:pPr marL="0" indent="0">
              <a:lnSpc>
                <a:spcPct val="120000"/>
              </a:lnSpc>
              <a:spcBef>
                <a:spcPts val="200"/>
              </a:spcBef>
              <a:buNone/>
            </a:pPr>
            <a:r>
              <a:rPr lang="en-US" sz="1800" b="1" u="sng" dirty="0"/>
              <a:t>BRADEN SCALE</a:t>
            </a:r>
            <a:r>
              <a:rPr lang="en-US" sz="1800" dirty="0"/>
              <a:t> – Evidence based tool that calculates a patient’s risk of experiencing skin breakdown based on their physical, environmental and functional assessments.</a:t>
            </a:r>
          </a:p>
          <a:p>
            <a:pPr marL="0" indent="0">
              <a:lnSpc>
                <a:spcPct val="120000"/>
              </a:lnSpc>
              <a:spcBef>
                <a:spcPts val="200"/>
              </a:spcBef>
              <a:buNone/>
            </a:pPr>
            <a:endParaRPr lang="en-US" sz="1800" dirty="0"/>
          </a:p>
          <a:p>
            <a:pPr marL="0" indent="0" algn="ctr">
              <a:lnSpc>
                <a:spcPct val="120000"/>
              </a:lnSpc>
              <a:spcBef>
                <a:spcPts val="200"/>
              </a:spcBef>
              <a:buNone/>
            </a:pPr>
            <a:r>
              <a:rPr lang="en-US" sz="1800" dirty="0"/>
              <a:t>Calculate the Braden scale and </a:t>
            </a:r>
            <a:r>
              <a:rPr lang="en-US" sz="1800" b="1" u="sng" dirty="0"/>
              <a:t>use it to guide your practice </a:t>
            </a:r>
            <a:r>
              <a:rPr lang="en-US" sz="1800" dirty="0"/>
              <a:t>for that particular patient. Individualize your patient’s plan of care.</a:t>
            </a:r>
          </a:p>
          <a:p>
            <a:pPr marL="0" indent="0">
              <a:lnSpc>
                <a:spcPct val="120000"/>
              </a:lnSpc>
              <a:spcBef>
                <a:spcPts val="200"/>
              </a:spcBef>
              <a:buNone/>
            </a:pPr>
            <a:endParaRPr lang="en-US" sz="1800" dirty="0"/>
          </a:p>
          <a:p>
            <a:pPr marL="68580" indent="0">
              <a:buNone/>
            </a:pPr>
            <a:endParaRPr lang="en-US" sz="1800" dirty="0"/>
          </a:p>
        </p:txBody>
      </p:sp>
      <p:sp>
        <p:nvSpPr>
          <p:cNvPr id="4" name="Slide Number Placeholder 3"/>
          <p:cNvSpPr>
            <a:spLocks noGrp="1"/>
          </p:cNvSpPr>
          <p:nvPr>
            <p:ph type="sldNum" sz="quarter" idx="12"/>
          </p:nvPr>
        </p:nvSpPr>
        <p:spPr/>
        <p:txBody>
          <a:bodyPr/>
          <a:lstStyle/>
          <a:p>
            <a:fld id="{261FB9F5-4D27-4C55-A630-44E208EFAA53}" type="slidenum">
              <a:rPr lang="en-US" smtClean="0"/>
              <a:pPr/>
              <a:t>11</a:t>
            </a:fld>
            <a:endParaRPr lang="en-US"/>
          </a:p>
        </p:txBody>
      </p:sp>
    </p:spTree>
    <p:extLst>
      <p:ext uri="{BB962C8B-B14F-4D97-AF65-F5344CB8AC3E}">
        <p14:creationId xmlns:p14="http://schemas.microsoft.com/office/powerpoint/2010/main" val="26158836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Braden Scale</a:t>
            </a:r>
          </a:p>
        </p:txBody>
      </p:sp>
      <p:sp>
        <p:nvSpPr>
          <p:cNvPr id="3" name="Content Placeholder 2"/>
          <p:cNvSpPr>
            <a:spLocks noGrp="1"/>
          </p:cNvSpPr>
          <p:nvPr>
            <p:ph idx="1"/>
          </p:nvPr>
        </p:nvSpPr>
        <p:spPr>
          <a:xfrm>
            <a:off x="278069" y="2638540"/>
            <a:ext cx="4635454" cy="3057181"/>
          </a:xfrm>
        </p:spPr>
        <p:txBody>
          <a:bodyPr>
            <a:normAutofit fontScale="62500" lnSpcReduction="20000"/>
          </a:bodyPr>
          <a:lstStyle/>
          <a:p>
            <a:pPr marL="82296" indent="0" algn="ctr">
              <a:buNone/>
            </a:pPr>
            <a:r>
              <a:rPr lang="en-US" sz="2900" b="1" u="sng" dirty="0"/>
              <a:t>Braden scale components</a:t>
            </a:r>
          </a:p>
          <a:p>
            <a:pPr marL="68580" indent="0">
              <a:buNone/>
            </a:pPr>
            <a:endParaRPr lang="en-US" dirty="0"/>
          </a:p>
          <a:p>
            <a:pPr marL="68580" indent="0" algn="ctr">
              <a:buNone/>
            </a:pPr>
            <a:r>
              <a:rPr lang="en-US" dirty="0"/>
              <a:t>Sensory Perception </a:t>
            </a:r>
          </a:p>
          <a:p>
            <a:pPr marL="68580" indent="0" algn="ctr">
              <a:buNone/>
            </a:pPr>
            <a:r>
              <a:rPr lang="en-US" dirty="0"/>
              <a:t>+ Moisture</a:t>
            </a:r>
          </a:p>
          <a:p>
            <a:pPr marL="68580" indent="0" algn="ctr">
              <a:buNone/>
            </a:pPr>
            <a:r>
              <a:rPr lang="en-US" dirty="0"/>
              <a:t>+ Activity </a:t>
            </a:r>
          </a:p>
          <a:p>
            <a:pPr marL="68580" indent="0" algn="ctr">
              <a:buNone/>
            </a:pPr>
            <a:r>
              <a:rPr lang="en-US" dirty="0"/>
              <a:t>+ Mobility </a:t>
            </a:r>
          </a:p>
          <a:p>
            <a:pPr marL="68580" indent="0" algn="ctr">
              <a:buNone/>
            </a:pPr>
            <a:r>
              <a:rPr lang="en-US" dirty="0"/>
              <a:t>+ Nutrition </a:t>
            </a:r>
          </a:p>
          <a:p>
            <a:pPr marL="68580" indent="0" algn="ctr">
              <a:buNone/>
            </a:pPr>
            <a:r>
              <a:rPr lang="en-US" dirty="0"/>
              <a:t>+Friction &amp; Shear</a:t>
            </a:r>
          </a:p>
          <a:p>
            <a:pPr marL="68580" indent="0" algn="ctr">
              <a:buNone/>
            </a:pPr>
            <a:r>
              <a:rPr lang="en-US" dirty="0"/>
              <a:t>--------------------------------------------------------------</a:t>
            </a:r>
          </a:p>
          <a:p>
            <a:pPr marL="68580" indent="0" algn="ctr">
              <a:buNone/>
            </a:pPr>
            <a:r>
              <a:rPr lang="en-US" dirty="0"/>
              <a:t>Total Braden Score</a:t>
            </a:r>
          </a:p>
          <a:p>
            <a:pPr marL="68580" indent="0">
              <a:buNone/>
            </a:pPr>
            <a:endParaRPr lang="en-US" dirty="0"/>
          </a:p>
        </p:txBody>
      </p:sp>
      <p:sp>
        <p:nvSpPr>
          <p:cNvPr id="4" name="Slide Number Placeholder 3"/>
          <p:cNvSpPr>
            <a:spLocks noGrp="1"/>
          </p:cNvSpPr>
          <p:nvPr>
            <p:ph type="sldNum" sz="quarter" idx="12"/>
          </p:nvPr>
        </p:nvSpPr>
        <p:spPr/>
        <p:txBody>
          <a:bodyPr/>
          <a:lstStyle/>
          <a:p>
            <a:fld id="{261FB9F5-4D27-4C55-A630-44E208EFAA53}" type="slidenum">
              <a:rPr lang="en-US" smtClean="0"/>
              <a:pPr/>
              <a:t>12</a:t>
            </a:fld>
            <a:endParaRPr lang="en-US"/>
          </a:p>
        </p:txBody>
      </p:sp>
      <p:sp>
        <p:nvSpPr>
          <p:cNvPr id="5" name="Content Placeholder 2"/>
          <p:cNvSpPr txBox="1">
            <a:spLocks/>
          </p:cNvSpPr>
          <p:nvPr/>
        </p:nvSpPr>
        <p:spPr>
          <a:xfrm>
            <a:off x="5288096" y="3158878"/>
            <a:ext cx="3718178" cy="1470961"/>
          </a:xfrm>
          <a:prstGeom prst="rect">
            <a:avLst/>
          </a:prstGeom>
          <a:ln>
            <a:solidFill>
              <a:schemeClr val="tx1"/>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a:lstStyle>
          <a:p>
            <a:pPr marL="82296" indent="0" algn="ctr">
              <a:lnSpc>
                <a:spcPct val="120000"/>
              </a:lnSpc>
              <a:buFont typeface="Arial" panose="020B0604020202020204" pitchFamily="34" charset="0"/>
              <a:buNone/>
            </a:pPr>
            <a:r>
              <a:rPr lang="en-US" sz="1800" dirty="0"/>
              <a:t>The total Braden score is calculated by giving the patient a score of 1-4 for each of the “sub-scales” listed to the left.</a:t>
            </a:r>
          </a:p>
          <a:p>
            <a:pPr marL="82296" indent="0" algn="ctr">
              <a:lnSpc>
                <a:spcPct val="120000"/>
              </a:lnSpc>
              <a:buFont typeface="Arial" panose="020B0604020202020204" pitchFamily="34" charset="0"/>
              <a:buNone/>
            </a:pPr>
            <a:endParaRPr lang="en-US" sz="1800" dirty="0"/>
          </a:p>
        </p:txBody>
      </p:sp>
      <p:sp>
        <p:nvSpPr>
          <p:cNvPr id="6" name="Down Arrow 5"/>
          <p:cNvSpPr/>
          <p:nvPr/>
        </p:nvSpPr>
        <p:spPr>
          <a:xfrm rot="5400000">
            <a:off x="4528497" y="3561766"/>
            <a:ext cx="413736" cy="796991"/>
          </a:xfrm>
          <a:prstGeom prst="downArrow">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8706165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See the source image">
            <a:extLst>
              <a:ext uri="{FF2B5EF4-FFF2-40B4-BE49-F238E27FC236}">
                <a16:creationId xmlns:a16="http://schemas.microsoft.com/office/drawing/2014/main" id="{54C82D40-8C79-4B89-B4B3-A5F7A6307A4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47939" y="2402556"/>
            <a:ext cx="1848122" cy="1590789"/>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p:txBody>
          <a:bodyPr/>
          <a:lstStyle/>
          <a:p>
            <a:r>
              <a:rPr lang="en-US" dirty="0"/>
              <a:t>Preventing Skin Breakdown</a:t>
            </a:r>
          </a:p>
        </p:txBody>
      </p:sp>
      <p:sp>
        <p:nvSpPr>
          <p:cNvPr id="3" name="Content Placeholder 2"/>
          <p:cNvSpPr>
            <a:spLocks noGrp="1"/>
          </p:cNvSpPr>
          <p:nvPr>
            <p:ph idx="1"/>
          </p:nvPr>
        </p:nvSpPr>
        <p:spPr>
          <a:xfrm>
            <a:off x="531639" y="4294944"/>
            <a:ext cx="8105503" cy="1285893"/>
          </a:xfrm>
        </p:spPr>
        <p:txBody>
          <a:bodyPr>
            <a:noAutofit/>
          </a:bodyPr>
          <a:lstStyle/>
          <a:p>
            <a:pPr marL="0" indent="0" algn="ctr">
              <a:lnSpc>
                <a:spcPct val="120000"/>
              </a:lnSpc>
              <a:spcBef>
                <a:spcPts val="200"/>
              </a:spcBef>
              <a:buNone/>
            </a:pPr>
            <a:r>
              <a:rPr lang="en-US" b="1" dirty="0"/>
              <a:t>WARNING!  </a:t>
            </a:r>
          </a:p>
          <a:p>
            <a:pPr marL="0" indent="0" algn="ctr">
              <a:lnSpc>
                <a:spcPct val="120000"/>
              </a:lnSpc>
              <a:spcBef>
                <a:spcPts val="200"/>
              </a:spcBef>
              <a:buNone/>
            </a:pPr>
            <a:r>
              <a:rPr lang="en-US" sz="1800" dirty="0"/>
              <a:t>Extremely often we score our patients higher because we are giving the patient the benefit of the doubt in the sub-scales.  </a:t>
            </a:r>
          </a:p>
          <a:p>
            <a:pPr marL="0" indent="0" algn="ctr">
              <a:lnSpc>
                <a:spcPct val="120000"/>
              </a:lnSpc>
              <a:spcBef>
                <a:spcPts val="200"/>
              </a:spcBef>
              <a:buNone/>
            </a:pPr>
            <a:r>
              <a:rPr lang="en-US" sz="1800" dirty="0"/>
              <a:t>READ THE DESCRIPTIONS carefully when choosing a score for your patient.</a:t>
            </a:r>
          </a:p>
          <a:p>
            <a:pPr marL="68580" indent="0" algn="ctr">
              <a:buNone/>
            </a:pPr>
            <a:endParaRPr lang="en-US" sz="1800" dirty="0"/>
          </a:p>
        </p:txBody>
      </p:sp>
      <p:sp>
        <p:nvSpPr>
          <p:cNvPr id="4" name="Slide Number Placeholder 3"/>
          <p:cNvSpPr>
            <a:spLocks noGrp="1"/>
          </p:cNvSpPr>
          <p:nvPr>
            <p:ph type="sldNum" sz="quarter" idx="12"/>
          </p:nvPr>
        </p:nvSpPr>
        <p:spPr/>
        <p:txBody>
          <a:bodyPr/>
          <a:lstStyle/>
          <a:p>
            <a:fld id="{261FB9F5-4D27-4C55-A630-44E208EFAA53}" type="slidenum">
              <a:rPr lang="en-US" smtClean="0"/>
              <a:pPr/>
              <a:t>13</a:t>
            </a:fld>
            <a:endParaRPr lang="en-US"/>
          </a:p>
        </p:txBody>
      </p:sp>
    </p:spTree>
    <p:extLst>
      <p:ext uri="{BB962C8B-B14F-4D97-AF65-F5344CB8AC3E}">
        <p14:creationId xmlns:p14="http://schemas.microsoft.com/office/powerpoint/2010/main" val="14043682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bg>
      <p:bgPr>
        <a:gradFill>
          <a:gsLst>
            <a:gs pos="0">
              <a:schemeClr val="bg2">
                <a:tint val="96000"/>
                <a:shade val="100000"/>
                <a:hueMod val="270000"/>
                <a:satMod val="200000"/>
                <a:lumMod val="128000"/>
              </a:schemeClr>
            </a:gs>
            <a:gs pos="50000">
              <a:schemeClr val="bg2">
                <a:shade val="100000"/>
                <a:hueMod val="100000"/>
                <a:satMod val="110000"/>
                <a:lumMod val="130000"/>
              </a:schemeClr>
            </a:gs>
            <a:gs pos="100000">
              <a:schemeClr val="bg2">
                <a:shade val="78000"/>
                <a:hueMod val="44000"/>
                <a:satMod val="200000"/>
                <a:lumMod val="69000"/>
              </a:schemeClr>
            </a:gs>
          </a:gsLst>
          <a:lin ang="2520000" scaled="0"/>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847864" y="130936"/>
            <a:ext cx="3448267" cy="409303"/>
          </a:xfrm>
          <a:ln>
            <a:solidFill>
              <a:schemeClr val="tx1"/>
            </a:solidFill>
          </a:ln>
        </p:spPr>
        <p:txBody>
          <a:bodyPr>
            <a:normAutofit fontScale="90000"/>
          </a:bodyPr>
          <a:lstStyle/>
          <a:p>
            <a:pPr algn="ctr"/>
            <a:r>
              <a:rPr lang="en-US" dirty="0">
                <a:solidFill>
                  <a:schemeClr val="bg1"/>
                </a:solidFill>
              </a:rPr>
              <a:t>Braden Score Tool</a:t>
            </a:r>
          </a:p>
        </p:txBody>
      </p:sp>
      <p:graphicFrame>
        <p:nvGraphicFramePr>
          <p:cNvPr id="5" name="Table 5">
            <a:extLst>
              <a:ext uri="{FF2B5EF4-FFF2-40B4-BE49-F238E27FC236}">
                <a16:creationId xmlns:a16="http://schemas.microsoft.com/office/drawing/2014/main" id="{CCE086FF-9540-4BA2-B995-63E8DE03D65E}"/>
              </a:ext>
            </a:extLst>
          </p:cNvPr>
          <p:cNvGraphicFramePr>
            <a:graphicFrameLocks noGrp="1"/>
          </p:cNvGraphicFramePr>
          <p:nvPr>
            <p:extLst>
              <p:ext uri="{D42A27DB-BD31-4B8C-83A1-F6EECF244321}">
                <p14:modId xmlns:p14="http://schemas.microsoft.com/office/powerpoint/2010/main" val="280932115"/>
              </p:ext>
            </p:extLst>
          </p:nvPr>
        </p:nvGraphicFramePr>
        <p:xfrm>
          <a:off x="287379" y="581335"/>
          <a:ext cx="8569235" cy="6143506"/>
        </p:xfrm>
        <a:graphic>
          <a:graphicData uri="http://schemas.openxmlformats.org/drawingml/2006/table">
            <a:tbl>
              <a:tblPr firstRow="1" bandRow="1">
                <a:tableStyleId>{5C22544A-7EE6-4342-B048-85BDC9FD1C3A}</a:tableStyleId>
              </a:tblPr>
              <a:tblGrid>
                <a:gridCol w="979730">
                  <a:extLst>
                    <a:ext uri="{9D8B030D-6E8A-4147-A177-3AD203B41FA5}">
                      <a16:colId xmlns:a16="http://schemas.microsoft.com/office/drawing/2014/main" val="3495253860"/>
                    </a:ext>
                  </a:extLst>
                </a:gridCol>
                <a:gridCol w="1833138">
                  <a:extLst>
                    <a:ext uri="{9D8B030D-6E8A-4147-A177-3AD203B41FA5}">
                      <a16:colId xmlns:a16="http://schemas.microsoft.com/office/drawing/2014/main" val="3719035174"/>
                    </a:ext>
                  </a:extLst>
                </a:gridCol>
                <a:gridCol w="1976846">
                  <a:extLst>
                    <a:ext uri="{9D8B030D-6E8A-4147-A177-3AD203B41FA5}">
                      <a16:colId xmlns:a16="http://schemas.microsoft.com/office/drawing/2014/main" val="3363135919"/>
                    </a:ext>
                  </a:extLst>
                </a:gridCol>
                <a:gridCol w="2185851">
                  <a:extLst>
                    <a:ext uri="{9D8B030D-6E8A-4147-A177-3AD203B41FA5}">
                      <a16:colId xmlns:a16="http://schemas.microsoft.com/office/drawing/2014/main" val="858459162"/>
                    </a:ext>
                  </a:extLst>
                </a:gridCol>
                <a:gridCol w="1593670">
                  <a:extLst>
                    <a:ext uri="{9D8B030D-6E8A-4147-A177-3AD203B41FA5}">
                      <a16:colId xmlns:a16="http://schemas.microsoft.com/office/drawing/2014/main" val="2341016223"/>
                    </a:ext>
                  </a:extLst>
                </a:gridCol>
              </a:tblGrid>
              <a:tr h="230386">
                <a:tc>
                  <a:txBody>
                    <a:bodyPr/>
                    <a:lstStyle/>
                    <a:p>
                      <a:r>
                        <a:rPr lang="en-US" sz="800" b="0" dirty="0">
                          <a:solidFill>
                            <a:schemeClr val="bg1"/>
                          </a:solidFill>
                        </a:rPr>
                        <a:t>Scale</a:t>
                      </a:r>
                    </a:p>
                  </a:txBody>
                  <a:tcPr>
                    <a:solidFill>
                      <a:schemeClr val="accent6">
                        <a:lumMod val="20000"/>
                        <a:lumOff val="80000"/>
                      </a:schemeClr>
                    </a:solidFill>
                  </a:tcPr>
                </a:tc>
                <a:tc>
                  <a:txBody>
                    <a:bodyPr/>
                    <a:lstStyle/>
                    <a:p>
                      <a:r>
                        <a:rPr lang="en-US" sz="800" b="0" dirty="0">
                          <a:solidFill>
                            <a:schemeClr val="bg1"/>
                          </a:solidFill>
                        </a:rPr>
                        <a:t>1</a:t>
                      </a:r>
                    </a:p>
                  </a:txBody>
                  <a:tcPr>
                    <a:solidFill>
                      <a:schemeClr val="accent6">
                        <a:lumMod val="20000"/>
                        <a:lumOff val="80000"/>
                      </a:schemeClr>
                    </a:solidFill>
                  </a:tcPr>
                </a:tc>
                <a:tc>
                  <a:txBody>
                    <a:bodyPr/>
                    <a:lstStyle/>
                    <a:p>
                      <a:r>
                        <a:rPr lang="en-US" sz="800" b="0" dirty="0">
                          <a:solidFill>
                            <a:schemeClr val="bg1"/>
                          </a:solidFill>
                        </a:rPr>
                        <a:t>2</a:t>
                      </a:r>
                    </a:p>
                  </a:txBody>
                  <a:tcPr>
                    <a:solidFill>
                      <a:schemeClr val="accent6">
                        <a:lumMod val="20000"/>
                        <a:lumOff val="80000"/>
                      </a:schemeClr>
                    </a:solidFill>
                  </a:tcPr>
                </a:tc>
                <a:tc>
                  <a:txBody>
                    <a:bodyPr/>
                    <a:lstStyle/>
                    <a:p>
                      <a:r>
                        <a:rPr lang="en-US" sz="800" b="0" dirty="0">
                          <a:solidFill>
                            <a:schemeClr val="bg1"/>
                          </a:solidFill>
                        </a:rPr>
                        <a:t>3</a:t>
                      </a:r>
                    </a:p>
                  </a:txBody>
                  <a:tcPr>
                    <a:solidFill>
                      <a:schemeClr val="accent6">
                        <a:lumMod val="20000"/>
                        <a:lumOff val="80000"/>
                      </a:schemeClr>
                    </a:solidFill>
                  </a:tcPr>
                </a:tc>
                <a:tc>
                  <a:txBody>
                    <a:bodyPr/>
                    <a:lstStyle/>
                    <a:p>
                      <a:r>
                        <a:rPr lang="en-US" sz="800" b="0" dirty="0">
                          <a:solidFill>
                            <a:schemeClr val="bg1"/>
                          </a:solidFill>
                        </a:rPr>
                        <a:t>4</a:t>
                      </a:r>
                    </a:p>
                  </a:txBody>
                  <a:tcPr>
                    <a:solidFill>
                      <a:schemeClr val="accent6">
                        <a:lumMod val="20000"/>
                        <a:lumOff val="80000"/>
                      </a:schemeClr>
                    </a:solidFill>
                  </a:tcPr>
                </a:tc>
                <a:extLst>
                  <a:ext uri="{0D108BD9-81ED-4DB2-BD59-A6C34878D82A}">
                    <a16:rowId xmlns:a16="http://schemas.microsoft.com/office/drawing/2014/main" val="2131786592"/>
                  </a:ext>
                </a:extLst>
              </a:tr>
              <a:tr h="602811">
                <a:tc>
                  <a:txBody>
                    <a:bodyPr/>
                    <a:lstStyle/>
                    <a:p>
                      <a:r>
                        <a:rPr lang="en-US" sz="800" b="0" dirty="0"/>
                        <a:t>Sensory Perception</a:t>
                      </a:r>
                    </a:p>
                  </a:txBody>
                  <a:tcPr/>
                </a:tc>
                <a:tc>
                  <a:txBody>
                    <a:bodyPr/>
                    <a:lstStyle/>
                    <a:p>
                      <a:r>
                        <a:rPr lang="en-US" sz="800" b="0" dirty="0"/>
                        <a:t>1. Completely Limited </a:t>
                      </a:r>
                      <a:br>
                        <a:rPr lang="en-US" sz="800" b="0" dirty="0"/>
                      </a:br>
                      <a:r>
                        <a:rPr lang="en-US" sz="800" b="0" dirty="0"/>
                        <a:t>Unresponsive (does not moan, flinch, or grasp) to painful stimuli, due to diminished level of consciousness or sedation. OR limited ability to feel pain over most of body</a:t>
                      </a:r>
                    </a:p>
                  </a:txBody>
                  <a:tcPr/>
                </a:tc>
                <a:tc>
                  <a:txBody>
                    <a:bodyPr/>
                    <a:lstStyle/>
                    <a:p>
                      <a:r>
                        <a:rPr lang="en-US" sz="800" b="0" dirty="0"/>
                        <a:t>2. Very Limited </a:t>
                      </a:r>
                      <a:br>
                        <a:rPr lang="en-US" sz="800" b="0" dirty="0"/>
                      </a:br>
                      <a:r>
                        <a:rPr lang="en-US" sz="800" b="0" dirty="0"/>
                        <a:t>Responds only to painful stimuli. Cannot communicate discomfort except by moaning or restlessness OR has a sensory impairment which limits the ability to feel pain or discomfort over 1/2 of body. </a:t>
                      </a:r>
                    </a:p>
                  </a:txBody>
                  <a:tcPr/>
                </a:tc>
                <a:tc>
                  <a:txBody>
                    <a:bodyPr/>
                    <a:lstStyle/>
                    <a:p>
                      <a:r>
                        <a:rPr lang="en-US" sz="800" b="0" dirty="0"/>
                        <a:t>3. Slightly Limited </a:t>
                      </a:r>
                      <a:br>
                        <a:rPr lang="en-US" sz="800" b="0" dirty="0"/>
                      </a:br>
                      <a:r>
                        <a:rPr lang="en-US" sz="800" b="0" dirty="0"/>
                        <a:t>Responds to verbal commands, but cannot always communicate discomfort or the need to be turned. OR has some sensory impairment which limits ability to feel pain or discomfort in 1 or 2 extremities. </a:t>
                      </a:r>
                    </a:p>
                  </a:txBody>
                  <a:tcPr/>
                </a:tc>
                <a:tc>
                  <a:txBody>
                    <a:bodyPr/>
                    <a:lstStyle/>
                    <a:p>
                      <a:r>
                        <a:rPr lang="en-US" sz="800" b="0" dirty="0"/>
                        <a:t>4. No Impairment </a:t>
                      </a:r>
                      <a:br>
                        <a:rPr lang="en-US" sz="800" b="0" dirty="0"/>
                      </a:br>
                      <a:r>
                        <a:rPr lang="en-US" sz="800" b="0" dirty="0"/>
                        <a:t>Responds to verbal commands. Has no sensory deficit which would limit ability to feel or voice pain or discomfort.. </a:t>
                      </a:r>
                    </a:p>
                  </a:txBody>
                  <a:tcPr/>
                </a:tc>
                <a:extLst>
                  <a:ext uri="{0D108BD9-81ED-4DB2-BD59-A6C34878D82A}">
                    <a16:rowId xmlns:a16="http://schemas.microsoft.com/office/drawing/2014/main" val="3094009489"/>
                  </a:ext>
                </a:extLst>
              </a:tr>
              <a:tr h="372549">
                <a:tc>
                  <a:txBody>
                    <a:bodyPr/>
                    <a:lstStyle/>
                    <a:p>
                      <a:r>
                        <a:rPr lang="en-US" sz="800" b="0" dirty="0"/>
                        <a:t>Moisture</a:t>
                      </a:r>
                    </a:p>
                  </a:txBody>
                  <a:tcPr/>
                </a:tc>
                <a:tc>
                  <a:txBody>
                    <a:bodyPr/>
                    <a:lstStyle/>
                    <a:p>
                      <a:r>
                        <a:rPr lang="en-US" sz="800" b="0" dirty="0"/>
                        <a:t>1. Constantly Moist </a:t>
                      </a:r>
                      <a:br>
                        <a:rPr lang="en-US" sz="800" b="0" dirty="0"/>
                      </a:br>
                      <a:r>
                        <a:rPr lang="en-US" sz="800" b="0" dirty="0"/>
                        <a:t>Skin is kept moist almost constantly by perspiration, urine, etc. Dampness is detected every time patient is moved or turned. </a:t>
                      </a:r>
                    </a:p>
                  </a:txBody>
                  <a:tcPr/>
                </a:tc>
                <a:tc>
                  <a:txBody>
                    <a:bodyPr/>
                    <a:lstStyle/>
                    <a:p>
                      <a:r>
                        <a:rPr lang="en-US" sz="800" b="0" dirty="0"/>
                        <a:t>2. Very Moist </a:t>
                      </a:r>
                      <a:br>
                        <a:rPr lang="en-US" sz="800" b="0" dirty="0"/>
                      </a:br>
                      <a:r>
                        <a:rPr lang="en-US" sz="800" b="0" dirty="0"/>
                        <a:t>Skin is often, but not always moist. Linen must be changed at least once a shift. </a:t>
                      </a:r>
                    </a:p>
                  </a:txBody>
                  <a:tcPr/>
                </a:tc>
                <a:tc>
                  <a:txBody>
                    <a:bodyPr/>
                    <a:lstStyle/>
                    <a:p>
                      <a:r>
                        <a:rPr lang="en-US" sz="800" b="0" dirty="0"/>
                        <a:t>3. Occasionally Moist: </a:t>
                      </a:r>
                      <a:br>
                        <a:rPr lang="en-US" sz="800" b="0" dirty="0"/>
                      </a:br>
                      <a:r>
                        <a:rPr lang="en-US" sz="800" b="0" dirty="0"/>
                        <a:t>Skin is occasionally moist, requiring an extra linen change approximately once a day. 4. Rarely Moist Skin is usually dry, linen only requires changing at routine intervals. </a:t>
                      </a:r>
                    </a:p>
                  </a:txBody>
                  <a:tcPr/>
                </a:tc>
                <a:tc>
                  <a:txBody>
                    <a:bodyPr/>
                    <a:lstStyle/>
                    <a:p>
                      <a:r>
                        <a:rPr lang="en-US" sz="800" b="0" dirty="0"/>
                        <a:t>4. Rarely Moist </a:t>
                      </a:r>
                      <a:br>
                        <a:rPr lang="en-US" sz="800" b="0" dirty="0"/>
                      </a:br>
                      <a:r>
                        <a:rPr lang="en-US" sz="800" b="0" dirty="0"/>
                        <a:t>Skin is usually dry, linen only requires changing at routine intervals. </a:t>
                      </a:r>
                    </a:p>
                  </a:txBody>
                  <a:tcPr/>
                </a:tc>
                <a:extLst>
                  <a:ext uri="{0D108BD9-81ED-4DB2-BD59-A6C34878D82A}">
                    <a16:rowId xmlns:a16="http://schemas.microsoft.com/office/drawing/2014/main" val="2163426374"/>
                  </a:ext>
                </a:extLst>
              </a:tr>
              <a:tr h="372549">
                <a:tc>
                  <a:txBody>
                    <a:bodyPr/>
                    <a:lstStyle/>
                    <a:p>
                      <a:r>
                        <a:rPr lang="en-US" sz="800" b="0" dirty="0"/>
                        <a:t>Activity</a:t>
                      </a:r>
                    </a:p>
                  </a:txBody>
                  <a:tcPr/>
                </a:tc>
                <a:tc>
                  <a:txBody>
                    <a:bodyPr/>
                    <a:lstStyle/>
                    <a:p>
                      <a:r>
                        <a:rPr lang="en-US" sz="800" b="0" dirty="0"/>
                        <a:t>1. Bedfast </a:t>
                      </a:r>
                      <a:br>
                        <a:rPr lang="en-US" sz="800" b="0" dirty="0"/>
                      </a:br>
                      <a:r>
                        <a:rPr lang="en-US" sz="800" b="0" dirty="0"/>
                        <a:t>Confined to bed. </a:t>
                      </a:r>
                    </a:p>
                  </a:txBody>
                  <a:tcPr/>
                </a:tc>
                <a:tc>
                  <a:txBody>
                    <a:bodyPr/>
                    <a:lstStyle/>
                    <a:p>
                      <a:r>
                        <a:rPr lang="en-US" sz="800" b="0" dirty="0"/>
                        <a:t>2. </a:t>
                      </a:r>
                      <a:r>
                        <a:rPr lang="en-US" sz="800" b="0" dirty="0" err="1"/>
                        <a:t>Chairfast</a:t>
                      </a:r>
                      <a:r>
                        <a:rPr lang="en-US" sz="800" b="0" dirty="0"/>
                        <a:t> </a:t>
                      </a:r>
                      <a:br>
                        <a:rPr lang="en-US" sz="800" b="0" dirty="0"/>
                      </a:br>
                      <a:r>
                        <a:rPr lang="en-US" sz="800" b="0" dirty="0"/>
                        <a:t>Ability to walk severely limited or non-existent. Cannot bear own weight and/or must be assisted into chair or wheelchair. </a:t>
                      </a:r>
                    </a:p>
                  </a:txBody>
                  <a:tcPr/>
                </a:tc>
                <a:tc>
                  <a:txBody>
                    <a:bodyPr/>
                    <a:lstStyle/>
                    <a:p>
                      <a:r>
                        <a:rPr lang="en-US" sz="800" b="0" dirty="0"/>
                        <a:t>3. Walks Occasionally </a:t>
                      </a:r>
                      <a:br>
                        <a:rPr lang="en-US" sz="800" b="0" dirty="0"/>
                      </a:br>
                      <a:r>
                        <a:rPr lang="en-US" sz="800" b="0" dirty="0"/>
                        <a:t>Walks occasionally during day, but for very short distances, with or without assistance. Spends majority of each shift in bed or chair </a:t>
                      </a:r>
                    </a:p>
                  </a:txBody>
                  <a:tcPr/>
                </a:tc>
                <a:tc>
                  <a:txBody>
                    <a:bodyPr/>
                    <a:lstStyle/>
                    <a:p>
                      <a:r>
                        <a:rPr lang="en-US" sz="800" b="0" dirty="0"/>
                        <a:t>4. Walks </a:t>
                      </a:r>
                      <a:br>
                        <a:rPr lang="en-US" sz="800" b="0" dirty="0"/>
                      </a:br>
                      <a:r>
                        <a:rPr lang="en-US" sz="800" b="0" dirty="0"/>
                        <a:t>Frequently Walks outside room at least twice a day and inside room at least once every two hours during waking hours</a:t>
                      </a:r>
                    </a:p>
                  </a:txBody>
                  <a:tcPr/>
                </a:tc>
                <a:extLst>
                  <a:ext uri="{0D108BD9-81ED-4DB2-BD59-A6C34878D82A}">
                    <a16:rowId xmlns:a16="http://schemas.microsoft.com/office/drawing/2014/main" val="1800283376"/>
                  </a:ext>
                </a:extLst>
              </a:tr>
              <a:tr h="372549">
                <a:tc>
                  <a:txBody>
                    <a:bodyPr/>
                    <a:lstStyle/>
                    <a:p>
                      <a:r>
                        <a:rPr lang="en-US" sz="800" dirty="0"/>
                        <a:t>Mobility</a:t>
                      </a:r>
                    </a:p>
                  </a:txBody>
                  <a:tcPr/>
                </a:tc>
                <a:tc>
                  <a:txBody>
                    <a:bodyPr/>
                    <a:lstStyle/>
                    <a:p>
                      <a:r>
                        <a:rPr lang="en-US" sz="800" dirty="0"/>
                        <a:t>1. Completely Immobile </a:t>
                      </a:r>
                      <a:br>
                        <a:rPr lang="en-US" sz="800" dirty="0"/>
                      </a:br>
                      <a:r>
                        <a:rPr lang="en-US" sz="800" dirty="0"/>
                        <a:t>Does not make even slight changes in body or extremity position without assistance</a:t>
                      </a:r>
                    </a:p>
                  </a:txBody>
                  <a:tcPr/>
                </a:tc>
                <a:tc>
                  <a:txBody>
                    <a:bodyPr/>
                    <a:lstStyle/>
                    <a:p>
                      <a:r>
                        <a:rPr lang="en-US" sz="800" dirty="0"/>
                        <a:t>2. Very Limited </a:t>
                      </a:r>
                      <a:br>
                        <a:rPr lang="en-US" sz="800" dirty="0"/>
                      </a:br>
                      <a:r>
                        <a:rPr lang="en-US" sz="800" dirty="0"/>
                        <a:t>Makes occasional slight changes in body or extremity position but unable to make frequent or significant changes independently. </a:t>
                      </a:r>
                    </a:p>
                  </a:txBody>
                  <a:tcPr/>
                </a:tc>
                <a:tc>
                  <a:txBody>
                    <a:bodyPr/>
                    <a:lstStyle/>
                    <a:p>
                      <a:r>
                        <a:rPr lang="en-US" sz="800" dirty="0"/>
                        <a:t>3. Slightly Limited </a:t>
                      </a:r>
                      <a:br>
                        <a:rPr lang="en-US" sz="800" dirty="0"/>
                      </a:br>
                      <a:r>
                        <a:rPr lang="en-US" sz="800" dirty="0"/>
                        <a:t>Makes frequent though slight changes in body or extremity position independently. </a:t>
                      </a:r>
                    </a:p>
                  </a:txBody>
                  <a:tcPr/>
                </a:tc>
                <a:tc>
                  <a:txBody>
                    <a:bodyPr/>
                    <a:lstStyle/>
                    <a:p>
                      <a:r>
                        <a:rPr lang="en-US" sz="800" dirty="0"/>
                        <a:t>4. No Limitation </a:t>
                      </a:r>
                      <a:br>
                        <a:rPr lang="en-US" sz="800" dirty="0"/>
                      </a:br>
                      <a:r>
                        <a:rPr lang="en-US" sz="800" dirty="0"/>
                        <a:t>Makes major and frequent changes in position without assistance. </a:t>
                      </a:r>
                    </a:p>
                  </a:txBody>
                  <a:tcPr/>
                </a:tc>
                <a:extLst>
                  <a:ext uri="{0D108BD9-81ED-4DB2-BD59-A6C34878D82A}">
                    <a16:rowId xmlns:a16="http://schemas.microsoft.com/office/drawing/2014/main" val="2589631882"/>
                  </a:ext>
                </a:extLst>
              </a:tr>
              <a:tr h="372549">
                <a:tc>
                  <a:txBody>
                    <a:bodyPr/>
                    <a:lstStyle/>
                    <a:p>
                      <a:r>
                        <a:rPr lang="en-US" sz="800" dirty="0"/>
                        <a:t>Nutrition</a:t>
                      </a:r>
                    </a:p>
                  </a:txBody>
                  <a:tcPr/>
                </a:tc>
                <a:tc>
                  <a:txBody>
                    <a:bodyPr/>
                    <a:lstStyle/>
                    <a:p>
                      <a:r>
                        <a:rPr lang="en-US" sz="800" dirty="0"/>
                        <a:t>1. Very Poor </a:t>
                      </a:r>
                      <a:br>
                        <a:rPr lang="en-US" sz="800" dirty="0"/>
                      </a:br>
                      <a:r>
                        <a:rPr lang="en-US" sz="800" dirty="0"/>
                        <a:t>Never eats a complete meal. Rarely eats more than a 1/3 of any food offered. Eats 2 servings or less of protein (meat or dairy products) per day. Takes fluids poorly. Does not take a liquid dietary supplement OR is NPO and/or maintained on clear liquids or IV=s for more than 5 days. </a:t>
                      </a:r>
                    </a:p>
                  </a:txBody>
                  <a:tcPr/>
                </a:tc>
                <a:tc>
                  <a:txBody>
                    <a:bodyPr/>
                    <a:lstStyle/>
                    <a:p>
                      <a:r>
                        <a:rPr lang="en-US" sz="800" dirty="0"/>
                        <a:t>2. Probably Inadequate </a:t>
                      </a:r>
                      <a:br>
                        <a:rPr lang="en-US" sz="800" dirty="0"/>
                      </a:br>
                      <a:r>
                        <a:rPr lang="en-US" sz="800" dirty="0"/>
                        <a:t>Rarely eats a complete meal and generally eats only about 2 of any food offered. Protein intake includes only 3 servings of meat or dairy products per day. Occasionally will take a dietary supplement. OR receives less than optimum amount of liquid diet or tube feeding</a:t>
                      </a:r>
                    </a:p>
                  </a:txBody>
                  <a:tcPr/>
                </a:tc>
                <a:tc>
                  <a:txBody>
                    <a:bodyPr/>
                    <a:lstStyle/>
                    <a:p>
                      <a:r>
                        <a:rPr lang="en-US" sz="800" dirty="0"/>
                        <a:t>3. Adequate </a:t>
                      </a:r>
                      <a:br>
                        <a:rPr lang="en-US" sz="800" dirty="0"/>
                      </a:br>
                      <a:r>
                        <a:rPr lang="en-US" sz="800" dirty="0"/>
                        <a:t>Eats over half of most meals. Eats a total of 4 servings of protein (meat, dairy products per day. Occasionally will refuse a meal, but will usually take a supplement when offered OR is on a tube feeding or TPN regimen which probably meets most of nutritional needs</a:t>
                      </a:r>
                    </a:p>
                  </a:txBody>
                  <a:tcPr/>
                </a:tc>
                <a:tc>
                  <a:txBody>
                    <a:bodyPr/>
                    <a:lstStyle/>
                    <a:p>
                      <a:r>
                        <a:rPr lang="en-US" sz="800" dirty="0"/>
                        <a:t>4. Excellent </a:t>
                      </a:r>
                      <a:br>
                        <a:rPr lang="en-US" sz="800" dirty="0"/>
                      </a:br>
                      <a:r>
                        <a:rPr lang="en-US" sz="800" dirty="0"/>
                        <a:t>Eats most of every meal. Never refuses a meal. Usually eats a total of 4 or more servings of meat and dairy products. Occasionally eats between meals. Does not require supplementation.</a:t>
                      </a:r>
                    </a:p>
                  </a:txBody>
                  <a:tcPr/>
                </a:tc>
                <a:extLst>
                  <a:ext uri="{0D108BD9-81ED-4DB2-BD59-A6C34878D82A}">
                    <a16:rowId xmlns:a16="http://schemas.microsoft.com/office/drawing/2014/main" val="999378023"/>
                  </a:ext>
                </a:extLst>
              </a:tr>
              <a:tr h="372549">
                <a:tc>
                  <a:txBody>
                    <a:bodyPr/>
                    <a:lstStyle/>
                    <a:p>
                      <a:r>
                        <a:rPr lang="en-US" sz="800" dirty="0"/>
                        <a:t>Friction &amp; Shear</a:t>
                      </a:r>
                    </a:p>
                  </a:txBody>
                  <a:tcPr/>
                </a:tc>
                <a:tc>
                  <a:txBody>
                    <a:bodyPr/>
                    <a:lstStyle/>
                    <a:p>
                      <a:r>
                        <a:rPr lang="en-US" sz="800" dirty="0"/>
                        <a:t>1. Problem </a:t>
                      </a:r>
                      <a:br>
                        <a:rPr lang="en-US" sz="800" dirty="0"/>
                      </a:br>
                      <a:r>
                        <a:rPr lang="en-US" sz="800" dirty="0"/>
                        <a:t>Requires moderate to maximum assistance in moving. Complete lifting without sliding against sheets is impossible. Frequently slides down in bed or chair, requiring frequent repositioning with maximum assistance. Spasticity, contractures or agitation leads to almost constant friction</a:t>
                      </a:r>
                    </a:p>
                  </a:txBody>
                  <a:tcPr/>
                </a:tc>
                <a:tc>
                  <a:txBody>
                    <a:bodyPr/>
                    <a:lstStyle/>
                    <a:p>
                      <a:r>
                        <a:rPr lang="en-US" sz="800" dirty="0"/>
                        <a:t>2. Potential Problem </a:t>
                      </a:r>
                      <a:br>
                        <a:rPr lang="en-US" sz="800" dirty="0"/>
                      </a:br>
                      <a:r>
                        <a:rPr lang="en-US" sz="800" dirty="0"/>
                        <a:t>Moves feebly or requires minimum assistance. During a move skin probably slides to some extent against sheets, chair, restraints or other devices. Maintains relatively good position in chair or bed most of the time but occasionally slides down. </a:t>
                      </a:r>
                    </a:p>
                  </a:txBody>
                  <a:tcPr/>
                </a:tc>
                <a:tc>
                  <a:txBody>
                    <a:bodyPr/>
                    <a:lstStyle/>
                    <a:p>
                      <a:r>
                        <a:rPr lang="en-US" sz="800" dirty="0"/>
                        <a:t>3. No Apparent Problem </a:t>
                      </a:r>
                      <a:br>
                        <a:rPr lang="en-US" sz="800" dirty="0"/>
                      </a:br>
                      <a:r>
                        <a:rPr lang="en-US" sz="800" dirty="0"/>
                        <a:t>Moves in bed and in chair independently and has sufficient muscle strength to lift up completely during move. Maintains good position in bed or chair. </a:t>
                      </a:r>
                    </a:p>
                  </a:txBody>
                  <a:tcPr/>
                </a:tc>
                <a:tc>
                  <a:txBody>
                    <a:bodyPr/>
                    <a:lstStyle/>
                    <a:p>
                      <a:endParaRPr lang="en-US" sz="800" dirty="0"/>
                    </a:p>
                  </a:txBody>
                  <a:tcPr/>
                </a:tc>
                <a:extLst>
                  <a:ext uri="{0D108BD9-81ED-4DB2-BD59-A6C34878D82A}">
                    <a16:rowId xmlns:a16="http://schemas.microsoft.com/office/drawing/2014/main" val="890381945"/>
                  </a:ext>
                </a:extLst>
              </a:tr>
            </a:tbl>
          </a:graphicData>
        </a:graphic>
      </p:graphicFrame>
    </p:spTree>
    <p:extLst>
      <p:ext uri="{BB962C8B-B14F-4D97-AF65-F5344CB8AC3E}">
        <p14:creationId xmlns:p14="http://schemas.microsoft.com/office/powerpoint/2010/main" val="33905315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838200"/>
            <a:ext cx="7024744" cy="1143000"/>
          </a:xfrm>
        </p:spPr>
        <p:txBody>
          <a:bodyPr/>
          <a:lstStyle/>
          <a:p>
            <a:r>
              <a:rPr lang="en-US" dirty="0"/>
              <a:t>Preventing Skin Breakdown</a:t>
            </a:r>
          </a:p>
        </p:txBody>
      </p:sp>
      <p:graphicFrame>
        <p:nvGraphicFramePr>
          <p:cNvPr id="4" name="Table 3"/>
          <p:cNvGraphicFramePr>
            <a:graphicFrameLocks noGrp="1"/>
          </p:cNvGraphicFramePr>
          <p:nvPr>
            <p:extLst>
              <p:ext uri="{D42A27DB-BD31-4B8C-83A1-F6EECF244321}">
                <p14:modId xmlns:p14="http://schemas.microsoft.com/office/powerpoint/2010/main" val="1354065456"/>
              </p:ext>
            </p:extLst>
          </p:nvPr>
        </p:nvGraphicFramePr>
        <p:xfrm>
          <a:off x="505403" y="2281058"/>
          <a:ext cx="8147538" cy="3241220"/>
        </p:xfrm>
        <a:graphic>
          <a:graphicData uri="http://schemas.openxmlformats.org/drawingml/2006/table">
            <a:tbl>
              <a:tblPr firstRow="1" bandRow="1">
                <a:tableStyleId>{5C22544A-7EE6-4342-B048-85BDC9FD1C3A}</a:tableStyleId>
              </a:tblPr>
              <a:tblGrid>
                <a:gridCol w="1713815">
                  <a:extLst>
                    <a:ext uri="{9D8B030D-6E8A-4147-A177-3AD203B41FA5}">
                      <a16:colId xmlns:a16="http://schemas.microsoft.com/office/drawing/2014/main" val="20000"/>
                    </a:ext>
                  </a:extLst>
                </a:gridCol>
                <a:gridCol w="6433723">
                  <a:extLst>
                    <a:ext uri="{9D8B030D-6E8A-4147-A177-3AD203B41FA5}">
                      <a16:colId xmlns:a16="http://schemas.microsoft.com/office/drawing/2014/main" val="20001"/>
                    </a:ext>
                  </a:extLst>
                </a:gridCol>
              </a:tblGrid>
              <a:tr h="684757">
                <a:tc>
                  <a:txBody>
                    <a:bodyPr/>
                    <a:lstStyle/>
                    <a:p>
                      <a:pPr algn="ctr"/>
                      <a:r>
                        <a:rPr lang="en-US" sz="1600" dirty="0"/>
                        <a:t>Sub-scale</a:t>
                      </a:r>
                    </a:p>
                  </a:txBody>
                  <a:tcPr/>
                </a:tc>
                <a:tc>
                  <a:txBody>
                    <a:bodyPr/>
                    <a:lstStyle/>
                    <a:p>
                      <a:pPr algn="l"/>
                      <a:r>
                        <a:rPr lang="en-US" sz="1600" dirty="0"/>
                        <a:t>Reasoning – Why so important for skin health?</a:t>
                      </a:r>
                    </a:p>
                  </a:txBody>
                  <a:tcPr/>
                </a:tc>
                <a:extLst>
                  <a:ext uri="{0D108BD9-81ED-4DB2-BD59-A6C34878D82A}">
                    <a16:rowId xmlns:a16="http://schemas.microsoft.com/office/drawing/2014/main" val="10000"/>
                  </a:ext>
                </a:extLst>
              </a:tr>
              <a:tr h="670269">
                <a:tc>
                  <a:txBody>
                    <a:bodyPr/>
                    <a:lstStyle/>
                    <a:p>
                      <a:r>
                        <a:rPr lang="en-US" sz="1600" dirty="0"/>
                        <a:t>Sensory Perception</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a:t>If a patient cannot feel prolonged pressure, they do not move away from it.</a:t>
                      </a:r>
                    </a:p>
                  </a:txBody>
                  <a:tcPr/>
                </a:tc>
                <a:extLst>
                  <a:ext uri="{0D108BD9-81ED-4DB2-BD59-A6C34878D82A}">
                    <a16:rowId xmlns:a16="http://schemas.microsoft.com/office/drawing/2014/main" val="10001"/>
                  </a:ext>
                </a:extLst>
              </a:tr>
              <a:tr h="859059">
                <a:tc>
                  <a:txBody>
                    <a:bodyPr/>
                    <a:lstStyle/>
                    <a:p>
                      <a:r>
                        <a:rPr lang="en-US" sz="1600" dirty="0"/>
                        <a:t>Activity (Physical activity)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If a patient is less active, the</a:t>
                      </a:r>
                      <a:r>
                        <a:rPr lang="en-US" sz="1600" baseline="0" dirty="0"/>
                        <a:t> less they move around (lying, sitting, standing up to walk).  In turn, the less change in pressure redistribution.</a:t>
                      </a:r>
                      <a:endParaRPr lang="en-US" sz="1600" dirty="0"/>
                    </a:p>
                  </a:txBody>
                  <a:tcPr/>
                </a:tc>
                <a:extLst>
                  <a:ext uri="{0D108BD9-81ED-4DB2-BD59-A6C34878D82A}">
                    <a16:rowId xmlns:a16="http://schemas.microsoft.com/office/drawing/2014/main" val="10002"/>
                  </a:ext>
                </a:extLst>
              </a:tr>
              <a:tr h="1027135">
                <a:tc>
                  <a:txBody>
                    <a:bodyPr/>
                    <a:lstStyle/>
                    <a:p>
                      <a:r>
                        <a:rPr lang="en-US" sz="1600" dirty="0"/>
                        <a:t>Mobility (Localized movements)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If a patient is less mobile locally, the</a:t>
                      </a:r>
                      <a:r>
                        <a:rPr lang="en-US" sz="1600" baseline="0" dirty="0"/>
                        <a:t> less they can turn in bed, adjust in their chair, or take pressure off boney prominences.</a:t>
                      </a:r>
                      <a:endParaRPr lang="en-US" sz="1600" dirty="0"/>
                    </a:p>
                  </a:txBody>
                  <a:tcPr/>
                </a:tc>
                <a:extLst>
                  <a:ext uri="{0D108BD9-81ED-4DB2-BD59-A6C34878D82A}">
                    <a16:rowId xmlns:a16="http://schemas.microsoft.com/office/drawing/2014/main" val="10003"/>
                  </a:ext>
                </a:extLst>
              </a:tr>
            </a:tbl>
          </a:graphicData>
        </a:graphic>
      </p:graphicFrame>
      <p:sp>
        <p:nvSpPr>
          <p:cNvPr id="3" name="Slide Number Placeholder 2"/>
          <p:cNvSpPr>
            <a:spLocks noGrp="1"/>
          </p:cNvSpPr>
          <p:nvPr>
            <p:ph type="sldNum" sz="quarter" idx="12"/>
          </p:nvPr>
        </p:nvSpPr>
        <p:spPr/>
        <p:txBody>
          <a:bodyPr/>
          <a:lstStyle/>
          <a:p>
            <a:fld id="{261FB9F5-4D27-4C55-A630-44E208EFAA53}" type="slidenum">
              <a:rPr lang="en-US" smtClean="0"/>
              <a:pPr/>
              <a:t>15</a:t>
            </a:fld>
            <a:endParaRPr lang="en-US"/>
          </a:p>
        </p:txBody>
      </p:sp>
    </p:spTree>
    <p:extLst>
      <p:ext uri="{BB962C8B-B14F-4D97-AF65-F5344CB8AC3E}">
        <p14:creationId xmlns:p14="http://schemas.microsoft.com/office/powerpoint/2010/main" val="11287084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5462" y="800100"/>
            <a:ext cx="7024744" cy="1143000"/>
          </a:xfrm>
        </p:spPr>
        <p:txBody>
          <a:bodyPr/>
          <a:lstStyle/>
          <a:p>
            <a:r>
              <a:rPr lang="en-US" dirty="0"/>
              <a:t>Preventing Skin Breakdown</a:t>
            </a:r>
          </a:p>
        </p:txBody>
      </p:sp>
      <p:graphicFrame>
        <p:nvGraphicFramePr>
          <p:cNvPr id="4" name="Table 3"/>
          <p:cNvGraphicFramePr>
            <a:graphicFrameLocks noGrp="1"/>
          </p:cNvGraphicFramePr>
          <p:nvPr>
            <p:extLst>
              <p:ext uri="{D42A27DB-BD31-4B8C-83A1-F6EECF244321}">
                <p14:modId xmlns:p14="http://schemas.microsoft.com/office/powerpoint/2010/main" val="1512018031"/>
              </p:ext>
            </p:extLst>
          </p:nvPr>
        </p:nvGraphicFramePr>
        <p:xfrm>
          <a:off x="693839" y="2297794"/>
          <a:ext cx="8071338" cy="3155922"/>
        </p:xfrm>
        <a:graphic>
          <a:graphicData uri="http://schemas.openxmlformats.org/drawingml/2006/table">
            <a:tbl>
              <a:tblPr firstRow="1" bandRow="1">
                <a:tableStyleId>{5C22544A-7EE6-4342-B048-85BDC9FD1C3A}</a:tableStyleId>
              </a:tblPr>
              <a:tblGrid>
                <a:gridCol w="1304485">
                  <a:extLst>
                    <a:ext uri="{9D8B030D-6E8A-4147-A177-3AD203B41FA5}">
                      <a16:colId xmlns:a16="http://schemas.microsoft.com/office/drawing/2014/main" val="20000"/>
                    </a:ext>
                  </a:extLst>
                </a:gridCol>
                <a:gridCol w="6766853">
                  <a:extLst>
                    <a:ext uri="{9D8B030D-6E8A-4147-A177-3AD203B41FA5}">
                      <a16:colId xmlns:a16="http://schemas.microsoft.com/office/drawing/2014/main" val="20001"/>
                    </a:ext>
                  </a:extLst>
                </a:gridCol>
              </a:tblGrid>
              <a:tr h="739366">
                <a:tc>
                  <a:txBody>
                    <a:bodyPr/>
                    <a:lstStyle/>
                    <a:p>
                      <a:r>
                        <a:rPr lang="en-US" sz="1600" dirty="0"/>
                        <a:t>Sub-scale</a:t>
                      </a:r>
                    </a:p>
                  </a:txBody>
                  <a:tcPr/>
                </a:tc>
                <a:tc>
                  <a:txBody>
                    <a:bodyPr/>
                    <a:lstStyle/>
                    <a:p>
                      <a:pPr algn="l"/>
                      <a:r>
                        <a:rPr lang="en-US" sz="1600" dirty="0"/>
                        <a:t>Reasoning – Why so important for skin health?</a:t>
                      </a:r>
                    </a:p>
                  </a:txBody>
                  <a:tcPr/>
                </a:tc>
                <a:extLst>
                  <a:ext uri="{0D108BD9-81ED-4DB2-BD59-A6C34878D82A}">
                    <a16:rowId xmlns:a16="http://schemas.microsoft.com/office/drawing/2014/main" val="10000"/>
                  </a:ext>
                </a:extLst>
              </a:tr>
              <a:tr h="776335">
                <a:tc>
                  <a:txBody>
                    <a:bodyPr/>
                    <a:lstStyle/>
                    <a:p>
                      <a:r>
                        <a:rPr lang="en-US" sz="1600" dirty="0"/>
                        <a:t>Nutrition</a:t>
                      </a:r>
                    </a:p>
                  </a:txBody>
                  <a:tcPr/>
                </a:tc>
                <a:tc>
                  <a:txBody>
                    <a:bodyPr/>
                    <a:lstStyle/>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600" dirty="0"/>
                        <a:t>Poor nutrition = lack of hydration, protein, vitamins, and minerals necessary to keep skin healthy (and also heal any wounds). </a:t>
                      </a:r>
                      <a:br>
                        <a:rPr lang="en-US" sz="1600" dirty="0"/>
                      </a:br>
                      <a:r>
                        <a:rPr lang="en-US" sz="1600" dirty="0"/>
                        <a:t>FYI: Patients</a:t>
                      </a:r>
                      <a:r>
                        <a:rPr lang="en-US" sz="1600" baseline="0" dirty="0"/>
                        <a:t> with obesity typically have inadequate balanced nutrition.</a:t>
                      </a:r>
                      <a:endParaRPr lang="en-US" sz="1600" dirty="0"/>
                    </a:p>
                  </a:txBody>
                  <a:tcPr/>
                </a:tc>
                <a:extLst>
                  <a:ext uri="{0D108BD9-81ED-4DB2-BD59-A6C34878D82A}">
                    <a16:rowId xmlns:a16="http://schemas.microsoft.com/office/drawing/2014/main" val="10001"/>
                  </a:ext>
                </a:extLst>
              </a:tr>
              <a:tr h="679196">
                <a:tc>
                  <a:txBody>
                    <a:bodyPr/>
                    <a:lstStyle/>
                    <a:p>
                      <a:r>
                        <a:rPr lang="en-US" sz="1600" dirty="0"/>
                        <a:t>Moisture</a:t>
                      </a:r>
                    </a:p>
                  </a:txBody>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600" dirty="0"/>
                        <a:t>Maceration weakens</a:t>
                      </a:r>
                      <a:r>
                        <a:rPr lang="en-US" sz="1600" baseline="0" dirty="0"/>
                        <a:t> and swells skin cells.  Stool is acidic and “eats” at skin. Skin breaks down or rubs off with friction/shear/cleansing.</a:t>
                      </a:r>
                      <a:endParaRPr lang="en-US" sz="1600" dirty="0"/>
                    </a:p>
                  </a:txBody>
                  <a:tcPr/>
                </a:tc>
                <a:extLst>
                  <a:ext uri="{0D108BD9-81ED-4DB2-BD59-A6C34878D82A}">
                    <a16:rowId xmlns:a16="http://schemas.microsoft.com/office/drawing/2014/main" val="10002"/>
                  </a:ext>
                </a:extLst>
              </a:tr>
              <a:tr h="914400">
                <a:tc>
                  <a:txBody>
                    <a:bodyPr/>
                    <a:lstStyle/>
                    <a:p>
                      <a:r>
                        <a:rPr lang="en-US" sz="1600" dirty="0"/>
                        <a:t>Friction &amp; Shear</a:t>
                      </a:r>
                    </a:p>
                  </a:txBody>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600" dirty="0"/>
                        <a:t>Epidermis &amp; dermis are connected</a:t>
                      </a:r>
                      <a:r>
                        <a:rPr lang="en-US" sz="1600" baseline="0" dirty="0"/>
                        <a:t>.  Pulling the body in one direction tends to move the dermis, but the epidermis lags behind. The epidermal-dermal bond is broken and breakdown is not far behind.</a:t>
                      </a:r>
                      <a:endParaRPr lang="en-US" sz="1600" dirty="0"/>
                    </a:p>
                  </a:txBody>
                  <a:tcPr/>
                </a:tc>
                <a:extLst>
                  <a:ext uri="{0D108BD9-81ED-4DB2-BD59-A6C34878D82A}">
                    <a16:rowId xmlns:a16="http://schemas.microsoft.com/office/drawing/2014/main" val="10003"/>
                  </a:ext>
                </a:extLst>
              </a:tr>
            </a:tbl>
          </a:graphicData>
        </a:graphic>
      </p:graphicFrame>
      <p:sp>
        <p:nvSpPr>
          <p:cNvPr id="3" name="Slide Number Placeholder 2"/>
          <p:cNvSpPr>
            <a:spLocks noGrp="1"/>
          </p:cNvSpPr>
          <p:nvPr>
            <p:ph type="sldNum" sz="quarter" idx="12"/>
          </p:nvPr>
        </p:nvSpPr>
        <p:spPr/>
        <p:txBody>
          <a:bodyPr/>
          <a:lstStyle/>
          <a:p>
            <a:fld id="{261FB9F5-4D27-4C55-A630-44E208EFAA53}" type="slidenum">
              <a:rPr lang="en-US" smtClean="0"/>
              <a:pPr/>
              <a:t>16</a:t>
            </a:fld>
            <a:endParaRPr lang="en-US"/>
          </a:p>
        </p:txBody>
      </p:sp>
    </p:spTree>
    <p:extLst>
      <p:ext uri="{BB962C8B-B14F-4D97-AF65-F5344CB8AC3E}">
        <p14:creationId xmlns:p14="http://schemas.microsoft.com/office/powerpoint/2010/main" val="349943026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Braden Scores</a:t>
            </a:r>
          </a:p>
        </p:txBody>
      </p:sp>
      <p:sp>
        <p:nvSpPr>
          <p:cNvPr id="3" name="Content Placeholder 2"/>
          <p:cNvSpPr>
            <a:spLocks noGrp="1"/>
          </p:cNvSpPr>
          <p:nvPr>
            <p:ph idx="1"/>
          </p:nvPr>
        </p:nvSpPr>
        <p:spPr>
          <a:xfrm>
            <a:off x="365759" y="2214758"/>
            <a:ext cx="8412480" cy="1080938"/>
          </a:xfrm>
        </p:spPr>
        <p:txBody>
          <a:bodyPr>
            <a:noAutofit/>
          </a:bodyPr>
          <a:lstStyle/>
          <a:p>
            <a:pPr marL="68580" indent="0" algn="ctr">
              <a:lnSpc>
                <a:spcPct val="120000"/>
              </a:lnSpc>
              <a:spcBef>
                <a:spcPts val="0"/>
              </a:spcBef>
              <a:buNone/>
            </a:pPr>
            <a:r>
              <a:rPr lang="en-US" sz="1600" dirty="0"/>
              <a:t>Total Braden scores range from 6 – 23</a:t>
            </a:r>
          </a:p>
          <a:p>
            <a:pPr marL="68580" indent="0" algn="ctr">
              <a:lnSpc>
                <a:spcPct val="120000"/>
              </a:lnSpc>
              <a:spcBef>
                <a:spcPts val="0"/>
              </a:spcBef>
              <a:buNone/>
            </a:pPr>
            <a:r>
              <a:rPr lang="en-US" sz="1600" b="1" i="1" u="sng" dirty="0"/>
              <a:t>18 or below </a:t>
            </a:r>
            <a:r>
              <a:rPr lang="en-US" sz="1600" dirty="0"/>
              <a:t>is at risk for skin breakdown and requires interventions.  </a:t>
            </a:r>
            <a:br>
              <a:rPr lang="en-US" sz="1600" dirty="0"/>
            </a:br>
            <a:r>
              <a:rPr lang="en-US" sz="1600" dirty="0"/>
              <a:t>The </a:t>
            </a:r>
            <a:r>
              <a:rPr lang="en-US" sz="1600" b="1" i="1" u="sng" dirty="0"/>
              <a:t>lower</a:t>
            </a:r>
            <a:r>
              <a:rPr lang="en-US" sz="1600" dirty="0"/>
              <a:t> the number, the </a:t>
            </a:r>
            <a:r>
              <a:rPr lang="en-US" sz="1600" b="1" i="1" u="sng" dirty="0"/>
              <a:t>higher</a:t>
            </a:r>
            <a:r>
              <a:rPr lang="en-US" sz="1600" dirty="0"/>
              <a:t> the risk.</a:t>
            </a:r>
          </a:p>
        </p:txBody>
      </p:sp>
      <p:sp>
        <p:nvSpPr>
          <p:cNvPr id="4" name="Slide Number Placeholder 3"/>
          <p:cNvSpPr>
            <a:spLocks noGrp="1"/>
          </p:cNvSpPr>
          <p:nvPr>
            <p:ph type="sldNum" sz="quarter" idx="12"/>
          </p:nvPr>
        </p:nvSpPr>
        <p:spPr/>
        <p:txBody>
          <a:bodyPr/>
          <a:lstStyle/>
          <a:p>
            <a:fld id="{261FB9F5-4D27-4C55-A630-44E208EFAA53}" type="slidenum">
              <a:rPr lang="en-US" smtClean="0"/>
              <a:pPr/>
              <a:t>17</a:t>
            </a:fld>
            <a:endParaRPr lang="en-US"/>
          </a:p>
        </p:txBody>
      </p:sp>
      <p:graphicFrame>
        <p:nvGraphicFramePr>
          <p:cNvPr id="5" name="Table 5">
            <a:extLst>
              <a:ext uri="{FF2B5EF4-FFF2-40B4-BE49-F238E27FC236}">
                <a16:creationId xmlns:a16="http://schemas.microsoft.com/office/drawing/2014/main" id="{FE332E90-A87A-490D-9D38-B525869FD800}"/>
              </a:ext>
            </a:extLst>
          </p:cNvPr>
          <p:cNvGraphicFramePr>
            <a:graphicFrameLocks noGrp="1"/>
          </p:cNvGraphicFramePr>
          <p:nvPr>
            <p:extLst>
              <p:ext uri="{D42A27DB-BD31-4B8C-83A1-F6EECF244321}">
                <p14:modId xmlns:p14="http://schemas.microsoft.com/office/powerpoint/2010/main" val="684143423"/>
              </p:ext>
            </p:extLst>
          </p:nvPr>
        </p:nvGraphicFramePr>
        <p:xfrm>
          <a:off x="1523999" y="3371358"/>
          <a:ext cx="6096000" cy="2148840"/>
        </p:xfrm>
        <a:graphic>
          <a:graphicData uri="http://schemas.openxmlformats.org/drawingml/2006/table">
            <a:tbl>
              <a:tblPr firstRow="1" bandRow="1">
                <a:tableStyleId>{5C22544A-7EE6-4342-B048-85BDC9FD1C3A}</a:tableStyleId>
              </a:tblPr>
              <a:tblGrid>
                <a:gridCol w="2032000">
                  <a:extLst>
                    <a:ext uri="{9D8B030D-6E8A-4147-A177-3AD203B41FA5}">
                      <a16:colId xmlns:a16="http://schemas.microsoft.com/office/drawing/2014/main" val="4058749215"/>
                    </a:ext>
                  </a:extLst>
                </a:gridCol>
                <a:gridCol w="2032000">
                  <a:extLst>
                    <a:ext uri="{9D8B030D-6E8A-4147-A177-3AD203B41FA5}">
                      <a16:colId xmlns:a16="http://schemas.microsoft.com/office/drawing/2014/main" val="427108759"/>
                    </a:ext>
                  </a:extLst>
                </a:gridCol>
                <a:gridCol w="2032000">
                  <a:extLst>
                    <a:ext uri="{9D8B030D-6E8A-4147-A177-3AD203B41FA5}">
                      <a16:colId xmlns:a16="http://schemas.microsoft.com/office/drawing/2014/main" val="440522691"/>
                    </a:ext>
                  </a:extLst>
                </a:gridCol>
              </a:tblGrid>
              <a:tr h="370840">
                <a:tc>
                  <a:txBody>
                    <a:bodyPr/>
                    <a:lstStyle/>
                    <a:p>
                      <a:r>
                        <a:rPr lang="en-US" sz="1400" dirty="0"/>
                        <a:t>Braden Score</a:t>
                      </a:r>
                    </a:p>
                  </a:txBody>
                  <a:tcPr/>
                </a:tc>
                <a:tc>
                  <a:txBody>
                    <a:bodyPr/>
                    <a:lstStyle/>
                    <a:p>
                      <a:r>
                        <a:rPr lang="en-US" sz="1400" dirty="0"/>
                        <a:t>Risk Level</a:t>
                      </a:r>
                    </a:p>
                  </a:txBody>
                  <a:tcPr/>
                </a:tc>
                <a:tc>
                  <a:txBody>
                    <a:bodyPr/>
                    <a:lstStyle/>
                    <a:p>
                      <a:r>
                        <a:rPr lang="en-US" sz="1400" dirty="0"/>
                        <a:t>Prevention Needed?</a:t>
                      </a:r>
                    </a:p>
                  </a:txBody>
                  <a:tcPr/>
                </a:tc>
                <a:extLst>
                  <a:ext uri="{0D108BD9-81ED-4DB2-BD59-A6C34878D82A}">
                    <a16:rowId xmlns:a16="http://schemas.microsoft.com/office/drawing/2014/main" val="3245036592"/>
                  </a:ext>
                </a:extLst>
              </a:tr>
              <a:tr h="370840">
                <a:tc>
                  <a:txBody>
                    <a:bodyPr/>
                    <a:lstStyle/>
                    <a:p>
                      <a:r>
                        <a:rPr lang="en-US" sz="1400" dirty="0"/>
                        <a:t>15-18</a:t>
                      </a:r>
                    </a:p>
                  </a:txBody>
                  <a:tcPr/>
                </a:tc>
                <a:tc>
                  <a:txBody>
                    <a:bodyPr/>
                    <a:lstStyle/>
                    <a:p>
                      <a:r>
                        <a:rPr lang="en-US" sz="1400" dirty="0"/>
                        <a:t>Low risk</a:t>
                      </a:r>
                    </a:p>
                  </a:txBody>
                  <a:tcPr/>
                </a:tc>
                <a:tc>
                  <a:txBody>
                    <a:bodyPr/>
                    <a:lstStyle/>
                    <a:p>
                      <a:r>
                        <a:rPr lang="en-US" sz="1400" dirty="0"/>
                        <a:t>Yes</a:t>
                      </a:r>
                    </a:p>
                  </a:txBody>
                  <a:tcPr/>
                </a:tc>
                <a:extLst>
                  <a:ext uri="{0D108BD9-81ED-4DB2-BD59-A6C34878D82A}">
                    <a16:rowId xmlns:a16="http://schemas.microsoft.com/office/drawing/2014/main" val="421857072"/>
                  </a:ext>
                </a:extLst>
              </a:tr>
              <a:tr h="370840">
                <a:tc>
                  <a:txBody>
                    <a:bodyPr/>
                    <a:lstStyle/>
                    <a:p>
                      <a:r>
                        <a:rPr lang="en-US" sz="1400" dirty="0"/>
                        <a:t>13-14 </a:t>
                      </a:r>
                      <a:r>
                        <a:rPr lang="en-US" sz="1400" dirty="0">
                          <a:sym typeface="Wingdings" panose="05000000000000000000" pitchFamily="2" charset="2"/>
                        </a:rPr>
                        <a:t></a:t>
                      </a:r>
                      <a:endParaRPr 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Moderate Risk</a:t>
                      </a:r>
                    </a:p>
                    <a:p>
                      <a:endParaRPr lang="en-US" sz="1400" dirty="0"/>
                    </a:p>
                  </a:txBody>
                  <a:tcPr/>
                </a:tc>
                <a:tc>
                  <a:txBody>
                    <a:bodyPr/>
                    <a:lstStyle/>
                    <a:p>
                      <a:r>
                        <a:rPr lang="en-US" sz="1400" dirty="0"/>
                        <a:t>Definitely</a:t>
                      </a:r>
                    </a:p>
                  </a:txBody>
                  <a:tcPr/>
                </a:tc>
                <a:extLst>
                  <a:ext uri="{0D108BD9-81ED-4DB2-BD59-A6C34878D82A}">
                    <a16:rowId xmlns:a16="http://schemas.microsoft.com/office/drawing/2014/main" val="2315284311"/>
                  </a:ext>
                </a:extLst>
              </a:tr>
              <a:tr h="379185">
                <a:tc>
                  <a:txBody>
                    <a:bodyPr/>
                    <a:lstStyle/>
                    <a:p>
                      <a:r>
                        <a:rPr lang="en-US" sz="1400" dirty="0"/>
                        <a:t>10-12</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High Risk</a:t>
                      </a:r>
                    </a:p>
                    <a:p>
                      <a:endParaRPr lang="en-US" sz="1400" dirty="0"/>
                    </a:p>
                  </a:txBody>
                  <a:tcPr/>
                </a:tc>
                <a:tc>
                  <a:txBody>
                    <a:bodyPr/>
                    <a:lstStyle/>
                    <a:p>
                      <a:r>
                        <a:rPr lang="en-US" sz="1400" dirty="0"/>
                        <a:t>For Sure!!</a:t>
                      </a:r>
                    </a:p>
                  </a:txBody>
                  <a:tcPr/>
                </a:tc>
                <a:extLst>
                  <a:ext uri="{0D108BD9-81ED-4DB2-BD59-A6C34878D82A}">
                    <a16:rowId xmlns:a16="http://schemas.microsoft.com/office/drawing/2014/main" val="3490356474"/>
                  </a:ext>
                </a:extLst>
              </a:tr>
              <a:tr h="370840">
                <a:tc>
                  <a:txBody>
                    <a:bodyPr/>
                    <a:lstStyle/>
                    <a:p>
                      <a:r>
                        <a:rPr lang="en-US" sz="1400" u="sng" dirty="0"/>
                        <a:t>&lt;</a:t>
                      </a:r>
                      <a:r>
                        <a:rPr lang="en-US" sz="1400" dirty="0"/>
                        <a:t> 9</a:t>
                      </a:r>
                    </a:p>
                  </a:txBody>
                  <a:tcPr/>
                </a:tc>
                <a:tc>
                  <a:txBody>
                    <a:bodyPr/>
                    <a:lstStyle/>
                    <a:p>
                      <a:r>
                        <a:rPr lang="en-US" sz="1400" dirty="0"/>
                        <a:t>Very High Risk</a:t>
                      </a:r>
                    </a:p>
                  </a:txBody>
                  <a:tcPr/>
                </a:tc>
                <a:tc>
                  <a:txBody>
                    <a:bodyPr/>
                    <a:lstStyle/>
                    <a:p>
                      <a:r>
                        <a:rPr lang="en-US" sz="1400" dirty="0"/>
                        <a:t>ABSOLUTELY!!!</a:t>
                      </a:r>
                    </a:p>
                  </a:txBody>
                  <a:tcPr/>
                </a:tc>
                <a:extLst>
                  <a:ext uri="{0D108BD9-81ED-4DB2-BD59-A6C34878D82A}">
                    <a16:rowId xmlns:a16="http://schemas.microsoft.com/office/drawing/2014/main" val="4243227144"/>
                  </a:ext>
                </a:extLst>
              </a:tr>
            </a:tbl>
          </a:graphicData>
        </a:graphic>
      </p:graphicFrame>
      <p:sp>
        <p:nvSpPr>
          <p:cNvPr id="7" name="Content Placeholder 2">
            <a:extLst>
              <a:ext uri="{FF2B5EF4-FFF2-40B4-BE49-F238E27FC236}">
                <a16:creationId xmlns:a16="http://schemas.microsoft.com/office/drawing/2014/main" id="{1D267D08-8751-4C3A-B8A1-94DE28EDF9D7}"/>
              </a:ext>
            </a:extLst>
          </p:cNvPr>
          <p:cNvSpPr txBox="1">
            <a:spLocks/>
          </p:cNvSpPr>
          <p:nvPr/>
        </p:nvSpPr>
        <p:spPr>
          <a:xfrm>
            <a:off x="1733005" y="5595860"/>
            <a:ext cx="5677989" cy="787524"/>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a:lstStyle>
          <a:p>
            <a:pPr marL="68580" indent="0" algn="ctr">
              <a:lnSpc>
                <a:spcPct val="120000"/>
              </a:lnSpc>
              <a:spcBef>
                <a:spcPts val="0"/>
              </a:spcBef>
              <a:buFont typeface="Arial" panose="020B0604020202020204" pitchFamily="34" charset="0"/>
              <a:buNone/>
            </a:pPr>
            <a:r>
              <a:rPr lang="en-US" sz="1600" dirty="0"/>
              <a:t>ALSO, if any one of the 6 sub-scales scores is 2 or less, the patient is particularly at risk in that area. </a:t>
            </a:r>
          </a:p>
        </p:txBody>
      </p:sp>
    </p:spTree>
    <p:extLst>
      <p:ext uri="{BB962C8B-B14F-4D97-AF65-F5344CB8AC3E}">
        <p14:creationId xmlns:p14="http://schemas.microsoft.com/office/powerpoint/2010/main" val="93738176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Braden Case Study</a:t>
            </a:r>
          </a:p>
        </p:txBody>
      </p:sp>
      <p:sp>
        <p:nvSpPr>
          <p:cNvPr id="4" name="Slide Number Placeholder 3"/>
          <p:cNvSpPr>
            <a:spLocks noGrp="1"/>
          </p:cNvSpPr>
          <p:nvPr>
            <p:ph type="sldNum" sz="quarter" idx="12"/>
          </p:nvPr>
        </p:nvSpPr>
        <p:spPr/>
        <p:txBody>
          <a:bodyPr/>
          <a:lstStyle/>
          <a:p>
            <a:fld id="{261FB9F5-4D27-4C55-A630-44E208EFAA53}" type="slidenum">
              <a:rPr lang="en-US" smtClean="0"/>
              <a:pPr/>
              <a:t>18</a:t>
            </a:fld>
            <a:endParaRPr lang="en-US"/>
          </a:p>
        </p:txBody>
      </p:sp>
      <p:sp>
        <p:nvSpPr>
          <p:cNvPr id="5" name="Content Placeholder 2"/>
          <p:cNvSpPr txBox="1">
            <a:spLocks/>
          </p:cNvSpPr>
          <p:nvPr/>
        </p:nvSpPr>
        <p:spPr>
          <a:xfrm>
            <a:off x="2423991" y="3144582"/>
            <a:ext cx="4124854" cy="835236"/>
          </a:xfrm>
          <a:prstGeom prst="rect">
            <a:avLst/>
          </a:prstGeom>
          <a:ln>
            <a:solidFill>
              <a:schemeClr val="tx1"/>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a:lstStyle>
          <a:p>
            <a:pPr marL="82296" indent="0" algn="ctr">
              <a:lnSpc>
                <a:spcPct val="120000"/>
              </a:lnSpc>
              <a:buNone/>
            </a:pPr>
            <a:r>
              <a:rPr lang="en-US" sz="3600" i="1" dirty="0"/>
              <a:t>Let’s practice!</a:t>
            </a:r>
          </a:p>
        </p:txBody>
      </p:sp>
    </p:spTree>
    <p:extLst>
      <p:ext uri="{BB962C8B-B14F-4D97-AF65-F5344CB8AC3E}">
        <p14:creationId xmlns:p14="http://schemas.microsoft.com/office/powerpoint/2010/main" val="8809083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Braden Case Study</a:t>
            </a:r>
          </a:p>
        </p:txBody>
      </p:sp>
      <p:sp>
        <p:nvSpPr>
          <p:cNvPr id="4" name="Slide Number Placeholder 3"/>
          <p:cNvSpPr>
            <a:spLocks noGrp="1"/>
          </p:cNvSpPr>
          <p:nvPr>
            <p:ph type="sldNum" sz="quarter" idx="12"/>
          </p:nvPr>
        </p:nvSpPr>
        <p:spPr/>
        <p:txBody>
          <a:bodyPr/>
          <a:lstStyle/>
          <a:p>
            <a:fld id="{261FB9F5-4D27-4C55-A630-44E208EFAA53}" type="slidenum">
              <a:rPr lang="en-US" smtClean="0"/>
              <a:pPr/>
              <a:t>19</a:t>
            </a:fld>
            <a:endParaRPr lang="en-US"/>
          </a:p>
        </p:txBody>
      </p:sp>
      <p:sp>
        <p:nvSpPr>
          <p:cNvPr id="5" name="Content Placeholder 2"/>
          <p:cNvSpPr txBox="1">
            <a:spLocks/>
          </p:cNvSpPr>
          <p:nvPr/>
        </p:nvSpPr>
        <p:spPr>
          <a:xfrm>
            <a:off x="377477" y="2221473"/>
            <a:ext cx="8389046" cy="4309956"/>
          </a:xfrm>
          <a:prstGeom prst="rect">
            <a:avLst/>
          </a:prstGeom>
          <a:ln>
            <a:solidFill>
              <a:schemeClr val="tx1"/>
            </a:solidFill>
          </a:ln>
        </p:spPr>
        <p:txBody>
          <a:bodyPr vert="horz" lIns="91440" tIns="45720" rIns="91440" bIns="45720" rtlCol="0">
            <a:normAutofit fontScale="850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a:lstStyle>
          <a:p>
            <a:pPr marL="82296" indent="0" algn="ctr">
              <a:lnSpc>
                <a:spcPct val="120000"/>
              </a:lnSpc>
              <a:buNone/>
            </a:pPr>
            <a:r>
              <a:rPr lang="en-US" sz="1700" dirty="0"/>
              <a:t>An elderly patient is found down at home after at least 4 days alone: </a:t>
            </a:r>
          </a:p>
          <a:p>
            <a:pPr marL="368046" indent="-285750">
              <a:lnSpc>
                <a:spcPct val="120000"/>
              </a:lnSpc>
              <a:buFont typeface="Wingdings" panose="05000000000000000000" pitchFamily="2" charset="2"/>
              <a:buChar char="q"/>
            </a:pPr>
            <a:r>
              <a:rPr lang="en-US" sz="1600" dirty="0"/>
              <a:t>He is NPO today (just admitted last night) except for ice chips.  </a:t>
            </a:r>
          </a:p>
          <a:p>
            <a:pPr marL="368046" indent="-285750">
              <a:lnSpc>
                <a:spcPct val="120000"/>
              </a:lnSpc>
              <a:buFont typeface="Wingdings" panose="05000000000000000000" pitchFamily="2" charset="2"/>
              <a:buChar char="q"/>
            </a:pPr>
            <a:r>
              <a:rPr lang="en-US" sz="1600" dirty="0"/>
              <a:t>The patient has four significant deep tissue pressure injuries of the upper back, sacrum, left heel, right heel. </a:t>
            </a:r>
          </a:p>
          <a:p>
            <a:pPr marL="368046" indent="-285750">
              <a:lnSpc>
                <a:spcPct val="120000"/>
              </a:lnSpc>
              <a:buFont typeface="Wingdings" panose="05000000000000000000" pitchFamily="2" charset="2"/>
              <a:buChar char="q"/>
            </a:pPr>
            <a:r>
              <a:rPr lang="en-US" sz="1600" dirty="0"/>
              <a:t>Also present is painful incontinence associated excoriation of the gluteal cleft, peri-rectal, and perineal skin.  </a:t>
            </a:r>
          </a:p>
          <a:p>
            <a:pPr marL="368046" indent="-285750">
              <a:lnSpc>
                <a:spcPct val="120000"/>
              </a:lnSpc>
              <a:buFont typeface="Wingdings" panose="05000000000000000000" pitchFamily="2" charset="2"/>
              <a:buChar char="q"/>
            </a:pPr>
            <a:r>
              <a:rPr lang="en-US" sz="1600" dirty="0"/>
              <a:t>An indwelling urinary catheter is in place, but liquid diarrhea has been occurring 4-6 times over the past shift.</a:t>
            </a:r>
          </a:p>
          <a:p>
            <a:pPr marL="368046" indent="-285750">
              <a:lnSpc>
                <a:spcPct val="120000"/>
              </a:lnSpc>
              <a:buFont typeface="Wingdings" panose="05000000000000000000" pitchFamily="2" charset="2"/>
              <a:buChar char="q"/>
            </a:pPr>
            <a:r>
              <a:rPr lang="en-US" sz="1600" dirty="0"/>
              <a:t>Patient’s right arm and right leg have decreased sensation and increased weakness as compared with the left extremities.</a:t>
            </a:r>
          </a:p>
          <a:p>
            <a:pPr marL="368046" indent="-285750">
              <a:lnSpc>
                <a:spcPct val="120000"/>
              </a:lnSpc>
              <a:buFont typeface="Wingdings" panose="05000000000000000000" pitchFamily="2" charset="2"/>
              <a:buChar char="q"/>
            </a:pPr>
            <a:r>
              <a:rPr lang="en-US" sz="1600" dirty="0"/>
              <a:t>He is fully dependent on the healthcare providers for all significant movement and care.</a:t>
            </a:r>
          </a:p>
          <a:p>
            <a:pPr marL="368046" indent="-285750">
              <a:lnSpc>
                <a:spcPct val="120000"/>
              </a:lnSpc>
              <a:buFont typeface="Wingdings" panose="05000000000000000000" pitchFamily="2" charset="2"/>
              <a:buChar char="q"/>
            </a:pPr>
            <a:r>
              <a:rPr lang="en-US" sz="1600" dirty="0"/>
              <a:t>He has mild expressive aphasia and short-term memory issues.</a:t>
            </a:r>
          </a:p>
          <a:p>
            <a:pPr marL="368046" indent="-285750">
              <a:lnSpc>
                <a:spcPct val="120000"/>
              </a:lnSpc>
              <a:buFont typeface="Wingdings" panose="05000000000000000000" pitchFamily="2" charset="2"/>
              <a:buChar char="q"/>
            </a:pPr>
            <a:r>
              <a:rPr lang="en-US" sz="1600" dirty="0"/>
              <a:t>He is hemodynamically stable and has the core strength to spend time up in a reclining chair.</a:t>
            </a:r>
          </a:p>
        </p:txBody>
      </p:sp>
    </p:spTree>
    <p:extLst>
      <p:ext uri="{BB962C8B-B14F-4D97-AF65-F5344CB8AC3E}">
        <p14:creationId xmlns:p14="http://schemas.microsoft.com/office/powerpoint/2010/main" val="24783497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D412EC-834F-4509-9785-95F7DEA5227C}"/>
              </a:ext>
            </a:extLst>
          </p:cNvPr>
          <p:cNvSpPr>
            <a:spLocks noGrp="1"/>
          </p:cNvSpPr>
          <p:nvPr>
            <p:ph type="ctrTitle"/>
          </p:nvPr>
        </p:nvSpPr>
        <p:spPr>
          <a:xfrm>
            <a:off x="517792" y="1388124"/>
            <a:ext cx="6106237" cy="2466243"/>
          </a:xfrm>
        </p:spPr>
        <p:txBody>
          <a:bodyPr/>
          <a:lstStyle/>
          <a:p>
            <a:r>
              <a:rPr lang="en-US" dirty="0"/>
              <a:t>Skin Assessments</a:t>
            </a:r>
          </a:p>
        </p:txBody>
      </p:sp>
    </p:spTree>
    <p:extLst>
      <p:ext uri="{BB962C8B-B14F-4D97-AF65-F5344CB8AC3E}">
        <p14:creationId xmlns:p14="http://schemas.microsoft.com/office/powerpoint/2010/main" val="376288271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5">
            <a:extLst>
              <a:ext uri="{FF2B5EF4-FFF2-40B4-BE49-F238E27FC236}">
                <a16:creationId xmlns:a16="http://schemas.microsoft.com/office/drawing/2014/main" id="{CCE086FF-9540-4BA2-B995-63E8DE03D65E}"/>
              </a:ext>
            </a:extLst>
          </p:cNvPr>
          <p:cNvGraphicFramePr>
            <a:graphicFrameLocks noGrp="1"/>
          </p:cNvGraphicFramePr>
          <p:nvPr>
            <p:extLst>
              <p:ext uri="{D42A27DB-BD31-4B8C-83A1-F6EECF244321}">
                <p14:modId xmlns:p14="http://schemas.microsoft.com/office/powerpoint/2010/main" val="1599205619"/>
              </p:ext>
            </p:extLst>
          </p:nvPr>
        </p:nvGraphicFramePr>
        <p:xfrm>
          <a:off x="287382" y="4415245"/>
          <a:ext cx="8569235" cy="2292789"/>
        </p:xfrm>
        <a:graphic>
          <a:graphicData uri="http://schemas.openxmlformats.org/drawingml/2006/table">
            <a:tbl>
              <a:tblPr firstRow="1" bandRow="1">
                <a:tableStyleId>{5C22544A-7EE6-4342-B048-85BDC9FD1C3A}</a:tableStyleId>
              </a:tblPr>
              <a:tblGrid>
                <a:gridCol w="979730">
                  <a:extLst>
                    <a:ext uri="{9D8B030D-6E8A-4147-A177-3AD203B41FA5}">
                      <a16:colId xmlns:a16="http://schemas.microsoft.com/office/drawing/2014/main" val="3495253860"/>
                    </a:ext>
                  </a:extLst>
                </a:gridCol>
                <a:gridCol w="1833138">
                  <a:extLst>
                    <a:ext uri="{9D8B030D-6E8A-4147-A177-3AD203B41FA5}">
                      <a16:colId xmlns:a16="http://schemas.microsoft.com/office/drawing/2014/main" val="3719035174"/>
                    </a:ext>
                  </a:extLst>
                </a:gridCol>
                <a:gridCol w="1976846">
                  <a:extLst>
                    <a:ext uri="{9D8B030D-6E8A-4147-A177-3AD203B41FA5}">
                      <a16:colId xmlns:a16="http://schemas.microsoft.com/office/drawing/2014/main" val="3363135919"/>
                    </a:ext>
                  </a:extLst>
                </a:gridCol>
                <a:gridCol w="2185851">
                  <a:extLst>
                    <a:ext uri="{9D8B030D-6E8A-4147-A177-3AD203B41FA5}">
                      <a16:colId xmlns:a16="http://schemas.microsoft.com/office/drawing/2014/main" val="858459162"/>
                    </a:ext>
                  </a:extLst>
                </a:gridCol>
                <a:gridCol w="1593670">
                  <a:extLst>
                    <a:ext uri="{9D8B030D-6E8A-4147-A177-3AD203B41FA5}">
                      <a16:colId xmlns:a16="http://schemas.microsoft.com/office/drawing/2014/main" val="2341016223"/>
                    </a:ext>
                  </a:extLst>
                </a:gridCol>
              </a:tblGrid>
              <a:tr h="372549">
                <a:tc>
                  <a:txBody>
                    <a:bodyPr/>
                    <a:lstStyle/>
                    <a:p>
                      <a:r>
                        <a:rPr lang="en-US" sz="1200" b="0" dirty="0">
                          <a:solidFill>
                            <a:schemeClr val="bg1"/>
                          </a:solidFill>
                        </a:rPr>
                        <a:t>Scale</a:t>
                      </a:r>
                    </a:p>
                  </a:txBody>
                  <a:tcPr>
                    <a:solidFill>
                      <a:schemeClr val="accent6">
                        <a:lumMod val="20000"/>
                        <a:lumOff val="80000"/>
                      </a:schemeClr>
                    </a:solidFill>
                  </a:tcPr>
                </a:tc>
                <a:tc>
                  <a:txBody>
                    <a:bodyPr/>
                    <a:lstStyle/>
                    <a:p>
                      <a:r>
                        <a:rPr lang="en-US" sz="1200" b="0" dirty="0">
                          <a:solidFill>
                            <a:schemeClr val="bg1"/>
                          </a:solidFill>
                        </a:rPr>
                        <a:t>1</a:t>
                      </a:r>
                    </a:p>
                  </a:txBody>
                  <a:tcPr>
                    <a:solidFill>
                      <a:schemeClr val="accent6">
                        <a:lumMod val="20000"/>
                        <a:lumOff val="80000"/>
                      </a:schemeClr>
                    </a:solidFill>
                  </a:tcPr>
                </a:tc>
                <a:tc>
                  <a:txBody>
                    <a:bodyPr/>
                    <a:lstStyle/>
                    <a:p>
                      <a:r>
                        <a:rPr lang="en-US" sz="1200" b="0" dirty="0">
                          <a:solidFill>
                            <a:schemeClr val="bg1"/>
                          </a:solidFill>
                        </a:rPr>
                        <a:t>2</a:t>
                      </a:r>
                    </a:p>
                  </a:txBody>
                  <a:tcPr>
                    <a:solidFill>
                      <a:schemeClr val="accent6">
                        <a:lumMod val="20000"/>
                        <a:lumOff val="80000"/>
                      </a:schemeClr>
                    </a:solidFill>
                  </a:tcPr>
                </a:tc>
                <a:tc>
                  <a:txBody>
                    <a:bodyPr/>
                    <a:lstStyle/>
                    <a:p>
                      <a:r>
                        <a:rPr lang="en-US" sz="1200" b="0" dirty="0">
                          <a:solidFill>
                            <a:schemeClr val="bg1"/>
                          </a:solidFill>
                        </a:rPr>
                        <a:t>3</a:t>
                      </a:r>
                    </a:p>
                  </a:txBody>
                  <a:tcPr>
                    <a:solidFill>
                      <a:schemeClr val="accent6">
                        <a:lumMod val="20000"/>
                        <a:lumOff val="80000"/>
                      </a:schemeClr>
                    </a:solidFill>
                  </a:tcPr>
                </a:tc>
                <a:tc>
                  <a:txBody>
                    <a:bodyPr/>
                    <a:lstStyle/>
                    <a:p>
                      <a:r>
                        <a:rPr lang="en-US" sz="1200" b="0" dirty="0">
                          <a:solidFill>
                            <a:schemeClr val="bg1"/>
                          </a:solidFill>
                        </a:rPr>
                        <a:t>4</a:t>
                      </a:r>
                    </a:p>
                  </a:txBody>
                  <a:tcPr>
                    <a:solidFill>
                      <a:schemeClr val="accent6">
                        <a:lumMod val="20000"/>
                        <a:lumOff val="80000"/>
                      </a:schemeClr>
                    </a:solidFill>
                  </a:tcPr>
                </a:tc>
                <a:extLst>
                  <a:ext uri="{0D108BD9-81ED-4DB2-BD59-A6C34878D82A}">
                    <a16:rowId xmlns:a16="http://schemas.microsoft.com/office/drawing/2014/main" val="2131786592"/>
                  </a:ext>
                </a:extLst>
              </a:tr>
              <a:tr h="602811">
                <a:tc>
                  <a:txBody>
                    <a:bodyPr/>
                    <a:lstStyle/>
                    <a:p>
                      <a:r>
                        <a:rPr lang="en-US" sz="1200" b="1" dirty="0"/>
                        <a:t>Sensory Perception</a:t>
                      </a:r>
                    </a:p>
                  </a:txBody>
                  <a:tcPr/>
                </a:tc>
                <a:tc>
                  <a:txBody>
                    <a:bodyPr/>
                    <a:lstStyle/>
                    <a:p>
                      <a:r>
                        <a:rPr lang="en-US" sz="1200" b="1" dirty="0"/>
                        <a:t>1. Completely Limited </a:t>
                      </a:r>
                      <a:r>
                        <a:rPr lang="en-US" sz="1200" b="0" dirty="0"/>
                        <a:t>Unresponsive (does not moan, flinch, or grasp) to painful stimuli, due to diminished level of consciousness or sedation. OR limited ability to feel pain over most of body</a:t>
                      </a:r>
                    </a:p>
                  </a:txBody>
                  <a:tcPr/>
                </a:tc>
                <a:tc>
                  <a:txBody>
                    <a:bodyPr/>
                    <a:lstStyle/>
                    <a:p>
                      <a:r>
                        <a:rPr lang="en-US" sz="1200" b="1" dirty="0"/>
                        <a:t>2. Very Limited</a:t>
                      </a:r>
                      <a:r>
                        <a:rPr lang="en-US" sz="1200" b="0" dirty="0"/>
                        <a:t> </a:t>
                      </a:r>
                      <a:br>
                        <a:rPr lang="en-US" sz="1200" b="0" dirty="0"/>
                      </a:br>
                      <a:r>
                        <a:rPr lang="en-US" sz="1200" b="0" dirty="0"/>
                        <a:t>Responds only to painful stimuli. Cannot communicate discomfort except by moaning or restlessness OR has a sensory impairment which limits the ability to feel pain or discomfort over 1/2 of body. </a:t>
                      </a:r>
                    </a:p>
                  </a:txBody>
                  <a:tcPr/>
                </a:tc>
                <a:tc>
                  <a:txBody>
                    <a:bodyPr/>
                    <a:lstStyle/>
                    <a:p>
                      <a:r>
                        <a:rPr lang="en-US" sz="1200" b="1" dirty="0"/>
                        <a:t>3. Slightly Limited</a:t>
                      </a:r>
                      <a:r>
                        <a:rPr lang="en-US" sz="1200" b="0" dirty="0"/>
                        <a:t> </a:t>
                      </a:r>
                      <a:br>
                        <a:rPr lang="en-US" sz="1200" b="0" dirty="0"/>
                      </a:br>
                      <a:r>
                        <a:rPr lang="en-US" sz="1200" b="0" dirty="0"/>
                        <a:t>Responds to verbal commands, but cannot always communicate discomfort or the need to be turned. OR has some sensory impairment which limits ability to feel pain or discomfort in 1 or 2 extremities. </a:t>
                      </a:r>
                    </a:p>
                  </a:txBody>
                  <a:tcPr/>
                </a:tc>
                <a:tc>
                  <a:txBody>
                    <a:bodyPr/>
                    <a:lstStyle/>
                    <a:p>
                      <a:r>
                        <a:rPr lang="en-US" sz="1200" b="0" dirty="0"/>
                        <a:t>4. </a:t>
                      </a:r>
                      <a:r>
                        <a:rPr lang="en-US" sz="1200" b="1" dirty="0"/>
                        <a:t>No Impairment </a:t>
                      </a:r>
                      <a:r>
                        <a:rPr lang="en-US" sz="1200" b="0" dirty="0"/>
                        <a:t>Responds to verbal commands. Has no sensory deficit which would limit ability to feel or voice pain or discomfort.. </a:t>
                      </a:r>
                    </a:p>
                  </a:txBody>
                  <a:tcPr/>
                </a:tc>
                <a:extLst>
                  <a:ext uri="{0D108BD9-81ED-4DB2-BD59-A6C34878D82A}">
                    <a16:rowId xmlns:a16="http://schemas.microsoft.com/office/drawing/2014/main" val="3094009489"/>
                  </a:ext>
                </a:extLst>
              </a:tr>
            </a:tbl>
          </a:graphicData>
        </a:graphic>
      </p:graphicFrame>
      <p:sp>
        <p:nvSpPr>
          <p:cNvPr id="4" name="Title 5">
            <a:extLst>
              <a:ext uri="{FF2B5EF4-FFF2-40B4-BE49-F238E27FC236}">
                <a16:creationId xmlns:a16="http://schemas.microsoft.com/office/drawing/2014/main" id="{880D2A52-B2E6-4790-AAE8-40B1734698A2}"/>
              </a:ext>
            </a:extLst>
          </p:cNvPr>
          <p:cNvSpPr txBox="1">
            <a:spLocks/>
          </p:cNvSpPr>
          <p:nvPr/>
        </p:nvSpPr>
        <p:spPr>
          <a:xfrm>
            <a:off x="435802" y="822897"/>
            <a:ext cx="6896534" cy="108093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600" kern="1200">
                <a:solidFill>
                  <a:schemeClr val="tx1"/>
                </a:solidFill>
                <a:latin typeface="+mj-lt"/>
                <a:ea typeface="+mj-ea"/>
                <a:cs typeface="+mj-cs"/>
              </a:defRPr>
            </a:lvl1pPr>
          </a:lstStyle>
          <a:p>
            <a:r>
              <a:rPr lang="en-US"/>
              <a:t>Braden Case Study</a:t>
            </a:r>
            <a:endParaRPr lang="en-US" dirty="0"/>
          </a:p>
        </p:txBody>
      </p:sp>
      <p:sp>
        <p:nvSpPr>
          <p:cNvPr id="8" name="TextBox 7">
            <a:extLst>
              <a:ext uri="{FF2B5EF4-FFF2-40B4-BE49-F238E27FC236}">
                <a16:creationId xmlns:a16="http://schemas.microsoft.com/office/drawing/2014/main" id="{3CBC7A55-A1B7-496D-A23B-6A4FA2024E2D}"/>
              </a:ext>
            </a:extLst>
          </p:cNvPr>
          <p:cNvSpPr txBox="1"/>
          <p:nvPr/>
        </p:nvSpPr>
        <p:spPr>
          <a:xfrm>
            <a:off x="809896" y="2261255"/>
            <a:ext cx="7524206" cy="369332"/>
          </a:xfrm>
          <a:prstGeom prst="rect">
            <a:avLst/>
          </a:prstGeom>
          <a:noFill/>
          <a:ln>
            <a:solidFill>
              <a:schemeClr val="bg1"/>
            </a:solidFill>
          </a:ln>
        </p:spPr>
        <p:txBody>
          <a:bodyPr wrap="square" rtlCol="0">
            <a:spAutoFit/>
          </a:bodyPr>
          <a:lstStyle/>
          <a:p>
            <a:pPr algn="ctr"/>
            <a:r>
              <a:rPr lang="en-US" dirty="0"/>
              <a:t>What score would you choose for “Sensory Perception”?</a:t>
            </a:r>
          </a:p>
        </p:txBody>
      </p:sp>
      <p:sp>
        <p:nvSpPr>
          <p:cNvPr id="10" name="Content Placeholder 2">
            <a:extLst>
              <a:ext uri="{FF2B5EF4-FFF2-40B4-BE49-F238E27FC236}">
                <a16:creationId xmlns:a16="http://schemas.microsoft.com/office/drawing/2014/main" id="{A5F4F09B-85A1-4452-AAB3-1029B9400ADE}"/>
              </a:ext>
            </a:extLst>
          </p:cNvPr>
          <p:cNvSpPr txBox="1">
            <a:spLocks/>
          </p:cNvSpPr>
          <p:nvPr/>
        </p:nvSpPr>
        <p:spPr>
          <a:xfrm>
            <a:off x="377476" y="2921464"/>
            <a:ext cx="8389046" cy="1211383"/>
          </a:xfrm>
          <a:prstGeom prst="rect">
            <a:avLst/>
          </a:prstGeom>
          <a:ln>
            <a:solidFill>
              <a:schemeClr val="tx1"/>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a:lstStyle>
          <a:p>
            <a:pPr marL="82296" indent="0" algn="ctr">
              <a:lnSpc>
                <a:spcPct val="100000"/>
              </a:lnSpc>
              <a:spcBef>
                <a:spcPts val="0"/>
              </a:spcBef>
              <a:buNone/>
            </a:pPr>
            <a:r>
              <a:rPr lang="en-US" sz="1400" dirty="0"/>
              <a:t>An elderly patient is found down at home after at least 4 days alone: </a:t>
            </a:r>
          </a:p>
          <a:p>
            <a:pPr marL="368046" indent="-285750">
              <a:lnSpc>
                <a:spcPct val="100000"/>
              </a:lnSpc>
              <a:spcBef>
                <a:spcPts val="0"/>
              </a:spcBef>
              <a:buFont typeface="Wingdings" panose="05000000000000000000" pitchFamily="2" charset="2"/>
              <a:buChar char="q"/>
            </a:pPr>
            <a:r>
              <a:rPr lang="en-US" sz="1400" dirty="0"/>
              <a:t>Patient’s right arm and right leg have decreased sensation and increased weakness as compared with the left extremities.</a:t>
            </a:r>
          </a:p>
          <a:p>
            <a:pPr marL="368046" indent="-285750">
              <a:lnSpc>
                <a:spcPct val="100000"/>
              </a:lnSpc>
              <a:spcBef>
                <a:spcPts val="0"/>
              </a:spcBef>
              <a:buFont typeface="Wingdings" panose="05000000000000000000" pitchFamily="2" charset="2"/>
              <a:buChar char="q"/>
            </a:pPr>
            <a:r>
              <a:rPr lang="en-US" sz="1400" dirty="0"/>
              <a:t>He is fully dependent on the healthcare providers for all significant movement and care.</a:t>
            </a:r>
          </a:p>
          <a:p>
            <a:pPr marL="368046" indent="-285750">
              <a:lnSpc>
                <a:spcPct val="100000"/>
              </a:lnSpc>
              <a:spcBef>
                <a:spcPts val="0"/>
              </a:spcBef>
              <a:buFont typeface="Wingdings" panose="05000000000000000000" pitchFamily="2" charset="2"/>
              <a:buChar char="q"/>
            </a:pPr>
            <a:r>
              <a:rPr lang="en-US" sz="1400" dirty="0"/>
              <a:t>He has mild expressive aphasia and short-term memory issues.</a:t>
            </a:r>
          </a:p>
        </p:txBody>
      </p:sp>
    </p:spTree>
    <p:extLst>
      <p:ext uri="{BB962C8B-B14F-4D97-AF65-F5344CB8AC3E}">
        <p14:creationId xmlns:p14="http://schemas.microsoft.com/office/powerpoint/2010/main" val="78458097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5">
            <a:extLst>
              <a:ext uri="{FF2B5EF4-FFF2-40B4-BE49-F238E27FC236}">
                <a16:creationId xmlns:a16="http://schemas.microsoft.com/office/drawing/2014/main" id="{CCE086FF-9540-4BA2-B995-63E8DE03D65E}"/>
              </a:ext>
            </a:extLst>
          </p:cNvPr>
          <p:cNvGraphicFramePr>
            <a:graphicFrameLocks noGrp="1"/>
          </p:cNvGraphicFramePr>
          <p:nvPr>
            <p:extLst>
              <p:ext uri="{D42A27DB-BD31-4B8C-83A1-F6EECF244321}">
                <p14:modId xmlns:p14="http://schemas.microsoft.com/office/powerpoint/2010/main" val="1860604050"/>
              </p:ext>
            </p:extLst>
          </p:nvPr>
        </p:nvGraphicFramePr>
        <p:xfrm>
          <a:off x="287381" y="4580708"/>
          <a:ext cx="8569235" cy="1927029"/>
        </p:xfrm>
        <a:graphic>
          <a:graphicData uri="http://schemas.openxmlformats.org/drawingml/2006/table">
            <a:tbl>
              <a:tblPr firstRow="1" bandRow="1">
                <a:tableStyleId>{5C22544A-7EE6-4342-B048-85BDC9FD1C3A}</a:tableStyleId>
              </a:tblPr>
              <a:tblGrid>
                <a:gridCol w="979730">
                  <a:extLst>
                    <a:ext uri="{9D8B030D-6E8A-4147-A177-3AD203B41FA5}">
                      <a16:colId xmlns:a16="http://schemas.microsoft.com/office/drawing/2014/main" val="3495253860"/>
                    </a:ext>
                  </a:extLst>
                </a:gridCol>
                <a:gridCol w="1833138">
                  <a:extLst>
                    <a:ext uri="{9D8B030D-6E8A-4147-A177-3AD203B41FA5}">
                      <a16:colId xmlns:a16="http://schemas.microsoft.com/office/drawing/2014/main" val="3719035174"/>
                    </a:ext>
                  </a:extLst>
                </a:gridCol>
                <a:gridCol w="1976846">
                  <a:extLst>
                    <a:ext uri="{9D8B030D-6E8A-4147-A177-3AD203B41FA5}">
                      <a16:colId xmlns:a16="http://schemas.microsoft.com/office/drawing/2014/main" val="3363135919"/>
                    </a:ext>
                  </a:extLst>
                </a:gridCol>
                <a:gridCol w="2185851">
                  <a:extLst>
                    <a:ext uri="{9D8B030D-6E8A-4147-A177-3AD203B41FA5}">
                      <a16:colId xmlns:a16="http://schemas.microsoft.com/office/drawing/2014/main" val="858459162"/>
                    </a:ext>
                  </a:extLst>
                </a:gridCol>
                <a:gridCol w="1593670">
                  <a:extLst>
                    <a:ext uri="{9D8B030D-6E8A-4147-A177-3AD203B41FA5}">
                      <a16:colId xmlns:a16="http://schemas.microsoft.com/office/drawing/2014/main" val="2341016223"/>
                    </a:ext>
                  </a:extLst>
                </a:gridCol>
              </a:tblGrid>
              <a:tr h="372549">
                <a:tc>
                  <a:txBody>
                    <a:bodyPr/>
                    <a:lstStyle/>
                    <a:p>
                      <a:r>
                        <a:rPr lang="en-US" sz="1200" b="0" dirty="0">
                          <a:solidFill>
                            <a:schemeClr val="bg1"/>
                          </a:solidFill>
                        </a:rPr>
                        <a:t>Scale</a:t>
                      </a:r>
                    </a:p>
                  </a:txBody>
                  <a:tcPr>
                    <a:solidFill>
                      <a:schemeClr val="accent6">
                        <a:lumMod val="20000"/>
                        <a:lumOff val="80000"/>
                      </a:schemeClr>
                    </a:solidFill>
                  </a:tcPr>
                </a:tc>
                <a:tc>
                  <a:txBody>
                    <a:bodyPr/>
                    <a:lstStyle/>
                    <a:p>
                      <a:r>
                        <a:rPr lang="en-US" sz="1200" b="0" dirty="0">
                          <a:solidFill>
                            <a:schemeClr val="bg1"/>
                          </a:solidFill>
                        </a:rPr>
                        <a:t>1</a:t>
                      </a:r>
                    </a:p>
                  </a:txBody>
                  <a:tcPr>
                    <a:solidFill>
                      <a:schemeClr val="accent6">
                        <a:lumMod val="20000"/>
                        <a:lumOff val="80000"/>
                      </a:schemeClr>
                    </a:solidFill>
                  </a:tcPr>
                </a:tc>
                <a:tc>
                  <a:txBody>
                    <a:bodyPr/>
                    <a:lstStyle/>
                    <a:p>
                      <a:r>
                        <a:rPr lang="en-US" sz="1200" b="0" dirty="0">
                          <a:solidFill>
                            <a:schemeClr val="bg1"/>
                          </a:solidFill>
                        </a:rPr>
                        <a:t>2</a:t>
                      </a:r>
                    </a:p>
                  </a:txBody>
                  <a:tcPr>
                    <a:solidFill>
                      <a:schemeClr val="accent6">
                        <a:lumMod val="20000"/>
                        <a:lumOff val="80000"/>
                      </a:schemeClr>
                    </a:solidFill>
                  </a:tcPr>
                </a:tc>
                <a:tc>
                  <a:txBody>
                    <a:bodyPr/>
                    <a:lstStyle/>
                    <a:p>
                      <a:r>
                        <a:rPr lang="en-US" sz="1200" b="0" dirty="0">
                          <a:solidFill>
                            <a:schemeClr val="bg1"/>
                          </a:solidFill>
                        </a:rPr>
                        <a:t>3</a:t>
                      </a:r>
                    </a:p>
                  </a:txBody>
                  <a:tcPr>
                    <a:solidFill>
                      <a:schemeClr val="accent6">
                        <a:lumMod val="20000"/>
                        <a:lumOff val="80000"/>
                      </a:schemeClr>
                    </a:solidFill>
                  </a:tcPr>
                </a:tc>
                <a:tc>
                  <a:txBody>
                    <a:bodyPr/>
                    <a:lstStyle/>
                    <a:p>
                      <a:r>
                        <a:rPr lang="en-US" sz="1200" b="0" dirty="0">
                          <a:solidFill>
                            <a:schemeClr val="bg1"/>
                          </a:solidFill>
                        </a:rPr>
                        <a:t>4</a:t>
                      </a:r>
                    </a:p>
                  </a:txBody>
                  <a:tcPr>
                    <a:solidFill>
                      <a:schemeClr val="accent6">
                        <a:lumMod val="20000"/>
                        <a:lumOff val="80000"/>
                      </a:schemeClr>
                    </a:solidFill>
                  </a:tcPr>
                </a:tc>
                <a:extLst>
                  <a:ext uri="{0D108BD9-81ED-4DB2-BD59-A6C34878D82A}">
                    <a16:rowId xmlns:a16="http://schemas.microsoft.com/office/drawing/2014/main" val="2131786592"/>
                  </a:ext>
                </a:extLst>
              </a:tr>
              <a:tr h="372549">
                <a:tc>
                  <a:txBody>
                    <a:bodyPr/>
                    <a:lstStyle/>
                    <a:p>
                      <a:r>
                        <a:rPr lang="en-US" sz="1200" b="1" dirty="0"/>
                        <a:t>Moisture</a:t>
                      </a:r>
                    </a:p>
                  </a:txBody>
                  <a:tcPr/>
                </a:tc>
                <a:tc>
                  <a:txBody>
                    <a:bodyPr/>
                    <a:lstStyle/>
                    <a:p>
                      <a:r>
                        <a:rPr lang="en-US" sz="1200" b="1" dirty="0"/>
                        <a:t>1. Constantly Moist </a:t>
                      </a:r>
                      <a:br>
                        <a:rPr lang="en-US" sz="1200" b="0" dirty="0"/>
                      </a:br>
                      <a:r>
                        <a:rPr lang="en-US" sz="1200" b="0" dirty="0"/>
                        <a:t>Skin is kept moist almost constantly by perspiration, urine, etc. Dampness is detected every time patient is moved or turned. </a:t>
                      </a:r>
                    </a:p>
                  </a:txBody>
                  <a:tcPr/>
                </a:tc>
                <a:tc>
                  <a:txBody>
                    <a:bodyPr/>
                    <a:lstStyle/>
                    <a:p>
                      <a:r>
                        <a:rPr lang="en-US" sz="1200" b="1" dirty="0"/>
                        <a:t>2. Very Moist</a:t>
                      </a:r>
                      <a:r>
                        <a:rPr lang="en-US" sz="1200" b="0" dirty="0"/>
                        <a:t> </a:t>
                      </a:r>
                      <a:br>
                        <a:rPr lang="en-US" sz="1200" b="0" dirty="0"/>
                      </a:br>
                      <a:r>
                        <a:rPr lang="en-US" sz="1200" b="0" dirty="0"/>
                        <a:t>Skin is often, but not always moist. Linen must be changed at least once a shift. </a:t>
                      </a:r>
                    </a:p>
                  </a:txBody>
                  <a:tcPr/>
                </a:tc>
                <a:tc>
                  <a:txBody>
                    <a:bodyPr/>
                    <a:lstStyle/>
                    <a:p>
                      <a:r>
                        <a:rPr lang="en-US" sz="1200" b="1" dirty="0"/>
                        <a:t>3. Occasionally Moist </a:t>
                      </a:r>
                      <a:br>
                        <a:rPr lang="en-US" sz="1200" b="1" dirty="0"/>
                      </a:br>
                      <a:r>
                        <a:rPr lang="en-US" sz="1200" b="0" dirty="0"/>
                        <a:t>Skin is occasionally moist, requiring an extra linen change approximately once a day. 4. Rarely Moist Skin is usually dry, linen only requires changing at routine intervals. </a:t>
                      </a:r>
                    </a:p>
                  </a:txBody>
                  <a:tcPr/>
                </a:tc>
                <a:tc>
                  <a:txBody>
                    <a:bodyPr/>
                    <a:lstStyle/>
                    <a:p>
                      <a:r>
                        <a:rPr lang="en-US" sz="1200" b="1" dirty="0"/>
                        <a:t>4. Rarely Moist</a:t>
                      </a:r>
                      <a:r>
                        <a:rPr lang="en-US" sz="1200" b="0" dirty="0"/>
                        <a:t> </a:t>
                      </a:r>
                      <a:br>
                        <a:rPr lang="en-US" sz="1200" b="0" dirty="0"/>
                      </a:br>
                      <a:r>
                        <a:rPr lang="en-US" sz="1200" b="0" dirty="0"/>
                        <a:t>Skin is usually dry, linen only requires changing at routine intervals. </a:t>
                      </a:r>
                    </a:p>
                  </a:txBody>
                  <a:tcPr/>
                </a:tc>
                <a:extLst>
                  <a:ext uri="{0D108BD9-81ED-4DB2-BD59-A6C34878D82A}">
                    <a16:rowId xmlns:a16="http://schemas.microsoft.com/office/drawing/2014/main" val="2163426374"/>
                  </a:ext>
                </a:extLst>
              </a:tr>
            </a:tbl>
          </a:graphicData>
        </a:graphic>
      </p:graphicFrame>
      <p:sp>
        <p:nvSpPr>
          <p:cNvPr id="6" name="Title 5">
            <a:extLst>
              <a:ext uri="{FF2B5EF4-FFF2-40B4-BE49-F238E27FC236}">
                <a16:creationId xmlns:a16="http://schemas.microsoft.com/office/drawing/2014/main" id="{B13E49AB-75CF-429B-8FD6-726FE68F634B}"/>
              </a:ext>
            </a:extLst>
          </p:cNvPr>
          <p:cNvSpPr>
            <a:spLocks noGrp="1"/>
          </p:cNvSpPr>
          <p:nvPr>
            <p:ph type="title"/>
          </p:nvPr>
        </p:nvSpPr>
        <p:spPr/>
        <p:txBody>
          <a:bodyPr/>
          <a:lstStyle/>
          <a:p>
            <a:r>
              <a:rPr lang="en-US" dirty="0"/>
              <a:t>Braden Case Study</a:t>
            </a:r>
          </a:p>
        </p:txBody>
      </p:sp>
      <p:sp>
        <p:nvSpPr>
          <p:cNvPr id="7" name="TextBox 6">
            <a:extLst>
              <a:ext uri="{FF2B5EF4-FFF2-40B4-BE49-F238E27FC236}">
                <a16:creationId xmlns:a16="http://schemas.microsoft.com/office/drawing/2014/main" id="{B72452E2-72B2-4CB6-A3F7-96C03AD92742}"/>
              </a:ext>
            </a:extLst>
          </p:cNvPr>
          <p:cNvSpPr txBox="1"/>
          <p:nvPr/>
        </p:nvSpPr>
        <p:spPr>
          <a:xfrm>
            <a:off x="809895" y="2275229"/>
            <a:ext cx="7524206" cy="369332"/>
          </a:xfrm>
          <a:prstGeom prst="rect">
            <a:avLst/>
          </a:prstGeom>
          <a:noFill/>
          <a:ln>
            <a:solidFill>
              <a:schemeClr val="bg1"/>
            </a:solidFill>
          </a:ln>
        </p:spPr>
        <p:txBody>
          <a:bodyPr wrap="square" rtlCol="0">
            <a:spAutoFit/>
          </a:bodyPr>
          <a:lstStyle/>
          <a:p>
            <a:pPr algn="ctr"/>
            <a:r>
              <a:rPr lang="en-US" dirty="0"/>
              <a:t>What score would you choose for “Moisture”?</a:t>
            </a:r>
          </a:p>
        </p:txBody>
      </p:sp>
      <p:sp>
        <p:nvSpPr>
          <p:cNvPr id="9" name="Content Placeholder 2">
            <a:extLst>
              <a:ext uri="{FF2B5EF4-FFF2-40B4-BE49-F238E27FC236}">
                <a16:creationId xmlns:a16="http://schemas.microsoft.com/office/drawing/2014/main" id="{3F861A67-A39F-404B-B819-C67F0C08FDCB}"/>
              </a:ext>
            </a:extLst>
          </p:cNvPr>
          <p:cNvSpPr txBox="1">
            <a:spLocks/>
          </p:cNvSpPr>
          <p:nvPr/>
        </p:nvSpPr>
        <p:spPr>
          <a:xfrm>
            <a:off x="377475" y="2999713"/>
            <a:ext cx="8389046" cy="1253247"/>
          </a:xfrm>
          <a:prstGeom prst="rect">
            <a:avLst/>
          </a:prstGeom>
          <a:ln>
            <a:solidFill>
              <a:schemeClr val="tx1"/>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a:lstStyle>
          <a:p>
            <a:pPr marL="82296" indent="0" algn="ctr">
              <a:lnSpc>
                <a:spcPct val="100000"/>
              </a:lnSpc>
              <a:spcBef>
                <a:spcPts val="0"/>
              </a:spcBef>
              <a:buNone/>
            </a:pPr>
            <a:r>
              <a:rPr lang="en-US" sz="1400" dirty="0"/>
              <a:t>An elderly patient is found down at home after at least 4 days alone: </a:t>
            </a:r>
          </a:p>
          <a:p>
            <a:pPr marL="368046" indent="-285750">
              <a:lnSpc>
                <a:spcPct val="100000"/>
              </a:lnSpc>
              <a:spcBef>
                <a:spcPts val="0"/>
              </a:spcBef>
              <a:buFont typeface="Wingdings" panose="05000000000000000000" pitchFamily="2" charset="2"/>
              <a:buChar char="q"/>
            </a:pPr>
            <a:r>
              <a:rPr lang="en-US" sz="1400" dirty="0"/>
              <a:t>Also present is painful incontinence associated excoriation of the gluteal cleft, perirectal, and perineal skin.  </a:t>
            </a:r>
          </a:p>
          <a:p>
            <a:pPr marL="368046" indent="-285750">
              <a:lnSpc>
                <a:spcPct val="100000"/>
              </a:lnSpc>
              <a:spcBef>
                <a:spcPts val="0"/>
              </a:spcBef>
              <a:buFont typeface="Wingdings" panose="05000000000000000000" pitchFamily="2" charset="2"/>
              <a:buChar char="q"/>
            </a:pPr>
            <a:r>
              <a:rPr lang="en-US" sz="1400" dirty="0"/>
              <a:t>An indwelling urinary catheter is in place, but liquid diarrhea has been occurring 4-6 times over the past shift.</a:t>
            </a:r>
          </a:p>
          <a:p>
            <a:pPr marL="368046" indent="-285750">
              <a:lnSpc>
                <a:spcPct val="100000"/>
              </a:lnSpc>
              <a:spcBef>
                <a:spcPts val="0"/>
              </a:spcBef>
              <a:buFont typeface="Wingdings" panose="05000000000000000000" pitchFamily="2" charset="2"/>
              <a:buChar char="q"/>
            </a:pPr>
            <a:endParaRPr lang="en-US" sz="1600" dirty="0"/>
          </a:p>
        </p:txBody>
      </p:sp>
    </p:spTree>
    <p:extLst>
      <p:ext uri="{BB962C8B-B14F-4D97-AF65-F5344CB8AC3E}">
        <p14:creationId xmlns:p14="http://schemas.microsoft.com/office/powerpoint/2010/main" val="216344869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5">
            <a:extLst>
              <a:ext uri="{FF2B5EF4-FFF2-40B4-BE49-F238E27FC236}">
                <a16:creationId xmlns:a16="http://schemas.microsoft.com/office/drawing/2014/main" id="{CCE086FF-9540-4BA2-B995-63E8DE03D65E}"/>
              </a:ext>
            </a:extLst>
          </p:cNvPr>
          <p:cNvGraphicFramePr>
            <a:graphicFrameLocks noGrp="1"/>
          </p:cNvGraphicFramePr>
          <p:nvPr>
            <p:extLst>
              <p:ext uri="{D42A27DB-BD31-4B8C-83A1-F6EECF244321}">
                <p14:modId xmlns:p14="http://schemas.microsoft.com/office/powerpoint/2010/main" val="2801544823"/>
              </p:ext>
            </p:extLst>
          </p:nvPr>
        </p:nvGraphicFramePr>
        <p:xfrm>
          <a:off x="287382" y="4511039"/>
          <a:ext cx="8569235" cy="1561269"/>
        </p:xfrm>
        <a:graphic>
          <a:graphicData uri="http://schemas.openxmlformats.org/drawingml/2006/table">
            <a:tbl>
              <a:tblPr firstRow="1" bandRow="1">
                <a:tableStyleId>{5C22544A-7EE6-4342-B048-85BDC9FD1C3A}</a:tableStyleId>
              </a:tblPr>
              <a:tblGrid>
                <a:gridCol w="979730">
                  <a:extLst>
                    <a:ext uri="{9D8B030D-6E8A-4147-A177-3AD203B41FA5}">
                      <a16:colId xmlns:a16="http://schemas.microsoft.com/office/drawing/2014/main" val="3495253860"/>
                    </a:ext>
                  </a:extLst>
                </a:gridCol>
                <a:gridCol w="1380294">
                  <a:extLst>
                    <a:ext uri="{9D8B030D-6E8A-4147-A177-3AD203B41FA5}">
                      <a16:colId xmlns:a16="http://schemas.microsoft.com/office/drawing/2014/main" val="3719035174"/>
                    </a:ext>
                  </a:extLst>
                </a:gridCol>
                <a:gridCol w="2159725">
                  <a:extLst>
                    <a:ext uri="{9D8B030D-6E8A-4147-A177-3AD203B41FA5}">
                      <a16:colId xmlns:a16="http://schemas.microsoft.com/office/drawing/2014/main" val="3363135919"/>
                    </a:ext>
                  </a:extLst>
                </a:gridCol>
                <a:gridCol w="2342606">
                  <a:extLst>
                    <a:ext uri="{9D8B030D-6E8A-4147-A177-3AD203B41FA5}">
                      <a16:colId xmlns:a16="http://schemas.microsoft.com/office/drawing/2014/main" val="858459162"/>
                    </a:ext>
                  </a:extLst>
                </a:gridCol>
                <a:gridCol w="1706880">
                  <a:extLst>
                    <a:ext uri="{9D8B030D-6E8A-4147-A177-3AD203B41FA5}">
                      <a16:colId xmlns:a16="http://schemas.microsoft.com/office/drawing/2014/main" val="2341016223"/>
                    </a:ext>
                  </a:extLst>
                </a:gridCol>
              </a:tblGrid>
              <a:tr h="372549">
                <a:tc>
                  <a:txBody>
                    <a:bodyPr/>
                    <a:lstStyle/>
                    <a:p>
                      <a:r>
                        <a:rPr lang="en-US" sz="1200" b="0" dirty="0">
                          <a:solidFill>
                            <a:schemeClr val="bg1"/>
                          </a:solidFill>
                        </a:rPr>
                        <a:t>Scale</a:t>
                      </a:r>
                    </a:p>
                  </a:txBody>
                  <a:tcPr>
                    <a:solidFill>
                      <a:schemeClr val="accent6">
                        <a:lumMod val="20000"/>
                        <a:lumOff val="80000"/>
                      </a:schemeClr>
                    </a:solidFill>
                  </a:tcPr>
                </a:tc>
                <a:tc>
                  <a:txBody>
                    <a:bodyPr/>
                    <a:lstStyle/>
                    <a:p>
                      <a:r>
                        <a:rPr lang="en-US" sz="1200" b="0" dirty="0">
                          <a:solidFill>
                            <a:schemeClr val="bg1"/>
                          </a:solidFill>
                        </a:rPr>
                        <a:t>1</a:t>
                      </a:r>
                    </a:p>
                  </a:txBody>
                  <a:tcPr>
                    <a:solidFill>
                      <a:schemeClr val="accent6">
                        <a:lumMod val="20000"/>
                        <a:lumOff val="80000"/>
                      </a:schemeClr>
                    </a:solidFill>
                  </a:tcPr>
                </a:tc>
                <a:tc>
                  <a:txBody>
                    <a:bodyPr/>
                    <a:lstStyle/>
                    <a:p>
                      <a:r>
                        <a:rPr lang="en-US" sz="1200" b="0" dirty="0">
                          <a:solidFill>
                            <a:schemeClr val="bg1"/>
                          </a:solidFill>
                        </a:rPr>
                        <a:t>2</a:t>
                      </a:r>
                    </a:p>
                  </a:txBody>
                  <a:tcPr>
                    <a:solidFill>
                      <a:schemeClr val="accent6">
                        <a:lumMod val="20000"/>
                        <a:lumOff val="80000"/>
                      </a:schemeClr>
                    </a:solidFill>
                  </a:tcPr>
                </a:tc>
                <a:tc>
                  <a:txBody>
                    <a:bodyPr/>
                    <a:lstStyle/>
                    <a:p>
                      <a:r>
                        <a:rPr lang="en-US" sz="1200" b="0" dirty="0">
                          <a:solidFill>
                            <a:schemeClr val="bg1"/>
                          </a:solidFill>
                        </a:rPr>
                        <a:t>3</a:t>
                      </a:r>
                    </a:p>
                  </a:txBody>
                  <a:tcPr>
                    <a:solidFill>
                      <a:schemeClr val="accent6">
                        <a:lumMod val="20000"/>
                        <a:lumOff val="80000"/>
                      </a:schemeClr>
                    </a:solidFill>
                  </a:tcPr>
                </a:tc>
                <a:tc>
                  <a:txBody>
                    <a:bodyPr/>
                    <a:lstStyle/>
                    <a:p>
                      <a:r>
                        <a:rPr lang="en-US" sz="1200" b="0" dirty="0">
                          <a:solidFill>
                            <a:schemeClr val="bg1"/>
                          </a:solidFill>
                        </a:rPr>
                        <a:t>4</a:t>
                      </a:r>
                    </a:p>
                  </a:txBody>
                  <a:tcPr>
                    <a:solidFill>
                      <a:schemeClr val="accent6">
                        <a:lumMod val="20000"/>
                        <a:lumOff val="80000"/>
                      </a:schemeClr>
                    </a:solidFill>
                  </a:tcPr>
                </a:tc>
                <a:extLst>
                  <a:ext uri="{0D108BD9-81ED-4DB2-BD59-A6C34878D82A}">
                    <a16:rowId xmlns:a16="http://schemas.microsoft.com/office/drawing/2014/main" val="2131786592"/>
                  </a:ext>
                </a:extLst>
              </a:tr>
              <a:tr h="378824">
                <a:tc>
                  <a:txBody>
                    <a:bodyPr/>
                    <a:lstStyle/>
                    <a:p>
                      <a:r>
                        <a:rPr lang="en-US" sz="1200" b="1" dirty="0"/>
                        <a:t>Activity</a:t>
                      </a:r>
                    </a:p>
                  </a:txBody>
                  <a:tcPr/>
                </a:tc>
                <a:tc>
                  <a:txBody>
                    <a:bodyPr/>
                    <a:lstStyle/>
                    <a:p>
                      <a:r>
                        <a:rPr lang="en-US" sz="1200" b="0" dirty="0"/>
                        <a:t>1. </a:t>
                      </a:r>
                      <a:r>
                        <a:rPr lang="en-US" sz="1200" b="1" dirty="0"/>
                        <a:t>Bedfast</a:t>
                      </a:r>
                      <a:r>
                        <a:rPr lang="en-US" sz="1200" b="0" dirty="0"/>
                        <a:t> </a:t>
                      </a:r>
                      <a:br>
                        <a:rPr lang="en-US" sz="1200" b="0" dirty="0"/>
                      </a:br>
                      <a:r>
                        <a:rPr lang="en-US" sz="1200" b="0" dirty="0"/>
                        <a:t>Confined to bed. </a:t>
                      </a:r>
                    </a:p>
                  </a:txBody>
                  <a:tcPr/>
                </a:tc>
                <a:tc>
                  <a:txBody>
                    <a:bodyPr/>
                    <a:lstStyle/>
                    <a:p>
                      <a:r>
                        <a:rPr lang="en-US" sz="1200" b="0" dirty="0"/>
                        <a:t>2. </a:t>
                      </a:r>
                      <a:r>
                        <a:rPr lang="en-US" sz="1200" b="1" dirty="0"/>
                        <a:t>Chairfast</a:t>
                      </a:r>
                      <a:r>
                        <a:rPr lang="en-US" sz="1200" b="0" dirty="0"/>
                        <a:t> </a:t>
                      </a:r>
                      <a:br>
                        <a:rPr lang="en-US" sz="1200" b="0" dirty="0"/>
                      </a:br>
                      <a:r>
                        <a:rPr lang="en-US" sz="1200" b="0" dirty="0"/>
                        <a:t>Ability to walk severely limited or non-existent. Cannot bear own weight and/or must be assisted into chair or wheelchair. </a:t>
                      </a:r>
                    </a:p>
                  </a:txBody>
                  <a:tcPr/>
                </a:tc>
                <a:tc>
                  <a:txBody>
                    <a:bodyPr/>
                    <a:lstStyle/>
                    <a:p>
                      <a:r>
                        <a:rPr lang="en-US" sz="1200" b="0" dirty="0"/>
                        <a:t>3. </a:t>
                      </a:r>
                      <a:r>
                        <a:rPr lang="en-US" sz="1200" b="1" dirty="0"/>
                        <a:t>Walks Occasionally </a:t>
                      </a:r>
                      <a:br>
                        <a:rPr lang="en-US" sz="1200" b="1" dirty="0"/>
                      </a:br>
                      <a:r>
                        <a:rPr lang="en-US" sz="1200" b="0" dirty="0"/>
                        <a:t>Walks occasionally during day, but for very short distances, with or without assistance. Spends majority of each shift in bed or chair </a:t>
                      </a:r>
                    </a:p>
                  </a:txBody>
                  <a:tcPr/>
                </a:tc>
                <a:tc>
                  <a:txBody>
                    <a:bodyPr/>
                    <a:lstStyle/>
                    <a:p>
                      <a:r>
                        <a:rPr lang="en-US" sz="1200" b="0" dirty="0"/>
                        <a:t>4. </a:t>
                      </a:r>
                      <a:r>
                        <a:rPr lang="en-US" sz="1200" b="1" dirty="0"/>
                        <a:t>Walks Frequently </a:t>
                      </a:r>
                      <a:br>
                        <a:rPr lang="en-US" sz="1200" b="1" dirty="0"/>
                      </a:br>
                      <a:r>
                        <a:rPr lang="en-US" sz="1200" b="0" dirty="0"/>
                        <a:t>Walks outside room at least twice a day and inside room at least once every two hours during waking hours</a:t>
                      </a:r>
                    </a:p>
                  </a:txBody>
                  <a:tcPr/>
                </a:tc>
                <a:extLst>
                  <a:ext uri="{0D108BD9-81ED-4DB2-BD59-A6C34878D82A}">
                    <a16:rowId xmlns:a16="http://schemas.microsoft.com/office/drawing/2014/main" val="1800283376"/>
                  </a:ext>
                </a:extLst>
              </a:tr>
            </a:tbl>
          </a:graphicData>
        </a:graphic>
      </p:graphicFrame>
      <p:sp>
        <p:nvSpPr>
          <p:cNvPr id="6" name="Title 5">
            <a:extLst>
              <a:ext uri="{FF2B5EF4-FFF2-40B4-BE49-F238E27FC236}">
                <a16:creationId xmlns:a16="http://schemas.microsoft.com/office/drawing/2014/main" id="{D84EBA78-DE14-4233-9F46-85B0D40789A4}"/>
              </a:ext>
            </a:extLst>
          </p:cNvPr>
          <p:cNvSpPr>
            <a:spLocks noGrp="1"/>
          </p:cNvSpPr>
          <p:nvPr>
            <p:ph type="title"/>
          </p:nvPr>
        </p:nvSpPr>
        <p:spPr>
          <a:xfrm>
            <a:off x="531639" y="753228"/>
            <a:ext cx="6896534" cy="1080938"/>
          </a:xfrm>
        </p:spPr>
        <p:txBody>
          <a:bodyPr/>
          <a:lstStyle/>
          <a:p>
            <a:r>
              <a:rPr lang="en-US" dirty="0"/>
              <a:t>Braden Case Study</a:t>
            </a:r>
          </a:p>
        </p:txBody>
      </p:sp>
      <p:sp>
        <p:nvSpPr>
          <p:cNvPr id="8" name="TextBox 7">
            <a:extLst>
              <a:ext uri="{FF2B5EF4-FFF2-40B4-BE49-F238E27FC236}">
                <a16:creationId xmlns:a16="http://schemas.microsoft.com/office/drawing/2014/main" id="{BDECCEB1-EDCC-4924-B081-D7D936E71461}"/>
              </a:ext>
            </a:extLst>
          </p:cNvPr>
          <p:cNvSpPr txBox="1"/>
          <p:nvPr/>
        </p:nvSpPr>
        <p:spPr>
          <a:xfrm>
            <a:off x="809896" y="2352942"/>
            <a:ext cx="7524206" cy="369332"/>
          </a:xfrm>
          <a:prstGeom prst="rect">
            <a:avLst/>
          </a:prstGeom>
          <a:noFill/>
          <a:ln>
            <a:solidFill>
              <a:schemeClr val="bg1"/>
            </a:solidFill>
          </a:ln>
        </p:spPr>
        <p:txBody>
          <a:bodyPr wrap="square" rtlCol="0">
            <a:spAutoFit/>
          </a:bodyPr>
          <a:lstStyle/>
          <a:p>
            <a:pPr algn="ctr"/>
            <a:r>
              <a:rPr lang="en-US" dirty="0"/>
              <a:t>What score would you choose for “Activity”?</a:t>
            </a:r>
          </a:p>
        </p:txBody>
      </p:sp>
      <p:sp>
        <p:nvSpPr>
          <p:cNvPr id="9" name="Content Placeholder 2">
            <a:extLst>
              <a:ext uri="{FF2B5EF4-FFF2-40B4-BE49-F238E27FC236}">
                <a16:creationId xmlns:a16="http://schemas.microsoft.com/office/drawing/2014/main" id="{48D2B2A7-A0F2-47FE-B06B-1588ABD3CF38}"/>
              </a:ext>
            </a:extLst>
          </p:cNvPr>
          <p:cNvSpPr txBox="1">
            <a:spLocks/>
          </p:cNvSpPr>
          <p:nvPr/>
        </p:nvSpPr>
        <p:spPr>
          <a:xfrm>
            <a:off x="377477" y="3018085"/>
            <a:ext cx="8389046" cy="1270664"/>
          </a:xfrm>
          <a:prstGeom prst="rect">
            <a:avLst/>
          </a:prstGeom>
          <a:ln>
            <a:solidFill>
              <a:schemeClr val="tx1"/>
            </a:solidFill>
          </a:ln>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a:lstStyle>
          <a:p>
            <a:pPr marL="82296" indent="0" algn="ctr">
              <a:lnSpc>
                <a:spcPct val="100000"/>
              </a:lnSpc>
              <a:spcBef>
                <a:spcPts val="0"/>
              </a:spcBef>
              <a:buNone/>
            </a:pPr>
            <a:r>
              <a:rPr lang="en-US" sz="1400" dirty="0"/>
              <a:t>An elderly patient is found down at home after at least 4 days alone: </a:t>
            </a:r>
          </a:p>
          <a:p>
            <a:pPr marL="368046" indent="-285750">
              <a:lnSpc>
                <a:spcPct val="100000"/>
              </a:lnSpc>
              <a:spcBef>
                <a:spcPts val="0"/>
              </a:spcBef>
              <a:buFont typeface="Wingdings" panose="05000000000000000000" pitchFamily="2" charset="2"/>
              <a:buChar char="q"/>
            </a:pPr>
            <a:r>
              <a:rPr lang="en-US" sz="1400" dirty="0"/>
              <a:t>Patient’s right arm and right leg have decreased sensation and increased weakness as compared with the left extremities.</a:t>
            </a:r>
          </a:p>
          <a:p>
            <a:pPr marL="368046" indent="-285750">
              <a:lnSpc>
                <a:spcPct val="100000"/>
              </a:lnSpc>
              <a:spcBef>
                <a:spcPts val="0"/>
              </a:spcBef>
              <a:buFont typeface="Wingdings" panose="05000000000000000000" pitchFamily="2" charset="2"/>
              <a:buChar char="q"/>
            </a:pPr>
            <a:r>
              <a:rPr lang="en-US" sz="1400" dirty="0"/>
              <a:t>He is fully dependent on the healthcare providers for all significant movement and care.</a:t>
            </a:r>
          </a:p>
          <a:p>
            <a:pPr marL="368046" indent="-285750">
              <a:lnSpc>
                <a:spcPct val="100000"/>
              </a:lnSpc>
              <a:spcBef>
                <a:spcPts val="0"/>
              </a:spcBef>
              <a:buFont typeface="Wingdings" panose="05000000000000000000" pitchFamily="2" charset="2"/>
              <a:buChar char="q"/>
            </a:pPr>
            <a:r>
              <a:rPr lang="en-US" sz="1400" dirty="0"/>
              <a:t>He has mild expressive aphasia and short-term memory issues.</a:t>
            </a:r>
          </a:p>
          <a:p>
            <a:pPr marL="368046" indent="-285750">
              <a:lnSpc>
                <a:spcPct val="100000"/>
              </a:lnSpc>
              <a:spcBef>
                <a:spcPts val="0"/>
              </a:spcBef>
              <a:buFont typeface="Wingdings" panose="05000000000000000000" pitchFamily="2" charset="2"/>
              <a:buChar char="q"/>
            </a:pPr>
            <a:r>
              <a:rPr lang="en-US" sz="1400" dirty="0"/>
              <a:t>He is hemodynamically stable and has the core strength to spend time up in a reclining chair.</a:t>
            </a:r>
          </a:p>
          <a:p>
            <a:pPr marL="368046" indent="-285750">
              <a:lnSpc>
                <a:spcPct val="100000"/>
              </a:lnSpc>
              <a:spcBef>
                <a:spcPts val="0"/>
              </a:spcBef>
              <a:buFont typeface="Wingdings" panose="05000000000000000000" pitchFamily="2" charset="2"/>
              <a:buChar char="q"/>
            </a:pPr>
            <a:endParaRPr lang="en-US" sz="1400" dirty="0"/>
          </a:p>
        </p:txBody>
      </p:sp>
    </p:spTree>
    <p:extLst>
      <p:ext uri="{BB962C8B-B14F-4D97-AF65-F5344CB8AC3E}">
        <p14:creationId xmlns:p14="http://schemas.microsoft.com/office/powerpoint/2010/main" val="407715726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Table 5">
            <a:extLst>
              <a:ext uri="{FF2B5EF4-FFF2-40B4-BE49-F238E27FC236}">
                <a16:creationId xmlns:a16="http://schemas.microsoft.com/office/drawing/2014/main" id="{C721A0DD-884A-4A2D-83AE-82C01AE0645E}"/>
              </a:ext>
            </a:extLst>
          </p:cNvPr>
          <p:cNvGraphicFramePr>
            <a:graphicFrameLocks noGrp="1"/>
          </p:cNvGraphicFramePr>
          <p:nvPr>
            <p:extLst>
              <p:ext uri="{D42A27DB-BD31-4B8C-83A1-F6EECF244321}">
                <p14:modId xmlns:p14="http://schemas.microsoft.com/office/powerpoint/2010/main" val="3538007204"/>
              </p:ext>
            </p:extLst>
          </p:nvPr>
        </p:nvGraphicFramePr>
        <p:xfrm>
          <a:off x="252547" y="4752485"/>
          <a:ext cx="8638903" cy="1645920"/>
        </p:xfrm>
        <a:graphic>
          <a:graphicData uri="http://schemas.openxmlformats.org/drawingml/2006/table">
            <a:tbl>
              <a:tblPr firstRow="1" bandRow="1">
                <a:tableStyleId>{5C22544A-7EE6-4342-B048-85BDC9FD1C3A}</a:tableStyleId>
              </a:tblPr>
              <a:tblGrid>
                <a:gridCol w="836023">
                  <a:extLst>
                    <a:ext uri="{9D8B030D-6E8A-4147-A177-3AD203B41FA5}">
                      <a16:colId xmlns:a16="http://schemas.microsoft.com/office/drawing/2014/main" val="3495253860"/>
                    </a:ext>
                  </a:extLst>
                </a:gridCol>
                <a:gridCol w="2249948">
                  <a:extLst>
                    <a:ext uri="{9D8B030D-6E8A-4147-A177-3AD203B41FA5}">
                      <a16:colId xmlns:a16="http://schemas.microsoft.com/office/drawing/2014/main" val="3719035174"/>
                    </a:ext>
                  </a:extLst>
                </a:gridCol>
                <a:gridCol w="2078212">
                  <a:extLst>
                    <a:ext uri="{9D8B030D-6E8A-4147-A177-3AD203B41FA5}">
                      <a16:colId xmlns:a16="http://schemas.microsoft.com/office/drawing/2014/main" val="3363135919"/>
                    </a:ext>
                  </a:extLst>
                </a:gridCol>
                <a:gridCol w="1924595">
                  <a:extLst>
                    <a:ext uri="{9D8B030D-6E8A-4147-A177-3AD203B41FA5}">
                      <a16:colId xmlns:a16="http://schemas.microsoft.com/office/drawing/2014/main" val="858459162"/>
                    </a:ext>
                  </a:extLst>
                </a:gridCol>
                <a:gridCol w="1550125">
                  <a:extLst>
                    <a:ext uri="{9D8B030D-6E8A-4147-A177-3AD203B41FA5}">
                      <a16:colId xmlns:a16="http://schemas.microsoft.com/office/drawing/2014/main" val="2341016223"/>
                    </a:ext>
                  </a:extLst>
                </a:gridCol>
              </a:tblGrid>
              <a:tr h="217714">
                <a:tc>
                  <a:txBody>
                    <a:bodyPr/>
                    <a:lstStyle/>
                    <a:p>
                      <a:r>
                        <a:rPr lang="en-US" sz="1200" b="0" dirty="0">
                          <a:solidFill>
                            <a:schemeClr val="bg1"/>
                          </a:solidFill>
                        </a:rPr>
                        <a:t>Scale</a:t>
                      </a:r>
                    </a:p>
                  </a:txBody>
                  <a:tcPr>
                    <a:solidFill>
                      <a:schemeClr val="accent6">
                        <a:lumMod val="20000"/>
                        <a:lumOff val="80000"/>
                      </a:schemeClr>
                    </a:solidFill>
                  </a:tcPr>
                </a:tc>
                <a:tc>
                  <a:txBody>
                    <a:bodyPr/>
                    <a:lstStyle/>
                    <a:p>
                      <a:r>
                        <a:rPr lang="en-US" sz="1200" b="0" dirty="0">
                          <a:solidFill>
                            <a:schemeClr val="bg1"/>
                          </a:solidFill>
                        </a:rPr>
                        <a:t>1</a:t>
                      </a:r>
                    </a:p>
                  </a:txBody>
                  <a:tcPr>
                    <a:solidFill>
                      <a:schemeClr val="accent6">
                        <a:lumMod val="20000"/>
                        <a:lumOff val="80000"/>
                      </a:schemeClr>
                    </a:solidFill>
                  </a:tcPr>
                </a:tc>
                <a:tc>
                  <a:txBody>
                    <a:bodyPr/>
                    <a:lstStyle/>
                    <a:p>
                      <a:r>
                        <a:rPr lang="en-US" sz="1200" b="0" dirty="0">
                          <a:solidFill>
                            <a:schemeClr val="bg1"/>
                          </a:solidFill>
                        </a:rPr>
                        <a:t>2</a:t>
                      </a:r>
                    </a:p>
                  </a:txBody>
                  <a:tcPr>
                    <a:solidFill>
                      <a:schemeClr val="accent6">
                        <a:lumMod val="20000"/>
                        <a:lumOff val="80000"/>
                      </a:schemeClr>
                    </a:solidFill>
                  </a:tcPr>
                </a:tc>
                <a:tc>
                  <a:txBody>
                    <a:bodyPr/>
                    <a:lstStyle/>
                    <a:p>
                      <a:r>
                        <a:rPr lang="en-US" sz="1200" b="0" dirty="0">
                          <a:solidFill>
                            <a:schemeClr val="bg1"/>
                          </a:solidFill>
                        </a:rPr>
                        <a:t>3</a:t>
                      </a:r>
                    </a:p>
                  </a:txBody>
                  <a:tcPr>
                    <a:solidFill>
                      <a:schemeClr val="accent6">
                        <a:lumMod val="20000"/>
                        <a:lumOff val="80000"/>
                      </a:schemeClr>
                    </a:solidFill>
                  </a:tcPr>
                </a:tc>
                <a:tc>
                  <a:txBody>
                    <a:bodyPr/>
                    <a:lstStyle/>
                    <a:p>
                      <a:r>
                        <a:rPr lang="en-US" sz="1200" b="0" dirty="0">
                          <a:solidFill>
                            <a:schemeClr val="bg1"/>
                          </a:solidFill>
                        </a:rPr>
                        <a:t>4</a:t>
                      </a:r>
                    </a:p>
                  </a:txBody>
                  <a:tcPr>
                    <a:solidFill>
                      <a:schemeClr val="accent6">
                        <a:lumMod val="20000"/>
                        <a:lumOff val="80000"/>
                      </a:schemeClr>
                    </a:solidFill>
                  </a:tcPr>
                </a:tc>
                <a:extLst>
                  <a:ext uri="{0D108BD9-81ED-4DB2-BD59-A6C34878D82A}">
                    <a16:rowId xmlns:a16="http://schemas.microsoft.com/office/drawing/2014/main" val="2131786592"/>
                  </a:ext>
                </a:extLst>
              </a:tr>
              <a:tr h="372549">
                <a:tc>
                  <a:txBody>
                    <a:bodyPr/>
                    <a:lstStyle/>
                    <a:p>
                      <a:r>
                        <a:rPr lang="en-US" sz="1200" b="1" dirty="0"/>
                        <a:t>Mobility</a:t>
                      </a:r>
                    </a:p>
                  </a:txBody>
                  <a:tcPr/>
                </a:tc>
                <a:tc>
                  <a:txBody>
                    <a:bodyPr/>
                    <a:lstStyle/>
                    <a:p>
                      <a:r>
                        <a:rPr lang="en-US" sz="1200" b="1" dirty="0"/>
                        <a:t>1. Completely Immobile</a:t>
                      </a:r>
                      <a:r>
                        <a:rPr lang="en-US" sz="1200" dirty="0"/>
                        <a:t> </a:t>
                      </a:r>
                      <a:br>
                        <a:rPr lang="en-US" sz="1200" dirty="0"/>
                      </a:br>
                      <a:r>
                        <a:rPr lang="en-US" sz="1200" dirty="0"/>
                        <a:t>Does not make even slight changes in body or extremity position without assistance</a:t>
                      </a:r>
                    </a:p>
                  </a:txBody>
                  <a:tcPr/>
                </a:tc>
                <a:tc>
                  <a:txBody>
                    <a:bodyPr/>
                    <a:lstStyle/>
                    <a:p>
                      <a:r>
                        <a:rPr lang="en-US" sz="1200" b="1" dirty="0"/>
                        <a:t>2. Very Limited</a:t>
                      </a:r>
                      <a:r>
                        <a:rPr lang="en-US" sz="1200" dirty="0"/>
                        <a:t> </a:t>
                      </a:r>
                      <a:br>
                        <a:rPr lang="en-US" sz="1200" dirty="0"/>
                      </a:br>
                      <a:r>
                        <a:rPr lang="en-US" sz="1200" dirty="0"/>
                        <a:t>Makes occasional slight changes in body or extremity position but unable to make frequent or significant changes independently. </a:t>
                      </a:r>
                    </a:p>
                  </a:txBody>
                  <a:tcPr/>
                </a:tc>
                <a:tc>
                  <a:txBody>
                    <a:bodyPr/>
                    <a:lstStyle/>
                    <a:p>
                      <a:r>
                        <a:rPr lang="en-US" sz="1200" b="1" dirty="0"/>
                        <a:t>3. Slightly Limited</a:t>
                      </a:r>
                      <a:r>
                        <a:rPr lang="en-US" sz="1200" dirty="0"/>
                        <a:t> </a:t>
                      </a:r>
                      <a:br>
                        <a:rPr lang="en-US" sz="1200" dirty="0"/>
                      </a:br>
                      <a:r>
                        <a:rPr lang="en-US" sz="1200" dirty="0"/>
                        <a:t>Makes frequent though slight changes in body or extremity position independently. </a:t>
                      </a:r>
                    </a:p>
                  </a:txBody>
                  <a:tcPr/>
                </a:tc>
                <a:tc>
                  <a:txBody>
                    <a:bodyPr/>
                    <a:lstStyle/>
                    <a:p>
                      <a:r>
                        <a:rPr lang="en-US" sz="1200" b="1" dirty="0"/>
                        <a:t>4. No Limitation</a:t>
                      </a:r>
                      <a:r>
                        <a:rPr lang="en-US" sz="1200" dirty="0"/>
                        <a:t> Makes major and frequent changes in position without assistance. </a:t>
                      </a:r>
                    </a:p>
                  </a:txBody>
                  <a:tcPr/>
                </a:tc>
                <a:extLst>
                  <a:ext uri="{0D108BD9-81ED-4DB2-BD59-A6C34878D82A}">
                    <a16:rowId xmlns:a16="http://schemas.microsoft.com/office/drawing/2014/main" val="1477107233"/>
                  </a:ext>
                </a:extLst>
              </a:tr>
            </a:tbl>
          </a:graphicData>
        </a:graphic>
      </p:graphicFrame>
      <p:sp>
        <p:nvSpPr>
          <p:cNvPr id="6" name="Title 5">
            <a:extLst>
              <a:ext uri="{FF2B5EF4-FFF2-40B4-BE49-F238E27FC236}">
                <a16:creationId xmlns:a16="http://schemas.microsoft.com/office/drawing/2014/main" id="{E0E0F82B-C63F-4BB8-BFE1-23E7D0CF10E9}"/>
              </a:ext>
            </a:extLst>
          </p:cNvPr>
          <p:cNvSpPr>
            <a:spLocks noGrp="1"/>
          </p:cNvSpPr>
          <p:nvPr>
            <p:ph type="title"/>
          </p:nvPr>
        </p:nvSpPr>
        <p:spPr>
          <a:xfrm>
            <a:off x="531639" y="753228"/>
            <a:ext cx="6896534" cy="1080938"/>
          </a:xfrm>
        </p:spPr>
        <p:txBody>
          <a:bodyPr/>
          <a:lstStyle/>
          <a:p>
            <a:r>
              <a:rPr lang="en-US" dirty="0"/>
              <a:t>Braden Case Study</a:t>
            </a:r>
          </a:p>
        </p:txBody>
      </p:sp>
      <p:sp>
        <p:nvSpPr>
          <p:cNvPr id="7" name="TextBox 6">
            <a:extLst>
              <a:ext uri="{FF2B5EF4-FFF2-40B4-BE49-F238E27FC236}">
                <a16:creationId xmlns:a16="http://schemas.microsoft.com/office/drawing/2014/main" id="{FF98FFA4-9F2B-4DD8-8B58-59BF86DD912E}"/>
              </a:ext>
            </a:extLst>
          </p:cNvPr>
          <p:cNvSpPr txBox="1"/>
          <p:nvPr/>
        </p:nvSpPr>
        <p:spPr>
          <a:xfrm>
            <a:off x="809895" y="2568513"/>
            <a:ext cx="7524206" cy="369332"/>
          </a:xfrm>
          <a:prstGeom prst="rect">
            <a:avLst/>
          </a:prstGeom>
          <a:noFill/>
          <a:ln>
            <a:solidFill>
              <a:schemeClr val="bg1"/>
            </a:solidFill>
          </a:ln>
        </p:spPr>
        <p:txBody>
          <a:bodyPr wrap="square" rtlCol="0">
            <a:spAutoFit/>
          </a:bodyPr>
          <a:lstStyle/>
          <a:p>
            <a:pPr algn="ctr"/>
            <a:r>
              <a:rPr lang="en-US" dirty="0"/>
              <a:t>What score would you choose for “Mobility”?</a:t>
            </a:r>
          </a:p>
        </p:txBody>
      </p:sp>
      <p:sp>
        <p:nvSpPr>
          <p:cNvPr id="9" name="Content Placeholder 2">
            <a:extLst>
              <a:ext uri="{FF2B5EF4-FFF2-40B4-BE49-F238E27FC236}">
                <a16:creationId xmlns:a16="http://schemas.microsoft.com/office/drawing/2014/main" id="{9E037350-4954-4ED5-823B-9E4FCEC0BD66}"/>
              </a:ext>
            </a:extLst>
          </p:cNvPr>
          <p:cNvSpPr txBox="1">
            <a:spLocks/>
          </p:cNvSpPr>
          <p:nvPr/>
        </p:nvSpPr>
        <p:spPr>
          <a:xfrm>
            <a:off x="377476" y="3227202"/>
            <a:ext cx="8389046" cy="1270664"/>
          </a:xfrm>
          <a:prstGeom prst="rect">
            <a:avLst/>
          </a:prstGeom>
          <a:ln>
            <a:solidFill>
              <a:schemeClr val="tx1"/>
            </a:solidFill>
          </a:ln>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a:lstStyle>
          <a:p>
            <a:pPr marL="82296" indent="0" algn="ctr">
              <a:lnSpc>
                <a:spcPct val="100000"/>
              </a:lnSpc>
              <a:spcBef>
                <a:spcPts val="0"/>
              </a:spcBef>
              <a:buNone/>
            </a:pPr>
            <a:r>
              <a:rPr lang="en-US" sz="1400" dirty="0"/>
              <a:t>An elderly patient is found down at home after at least 4 days alone: </a:t>
            </a:r>
          </a:p>
          <a:p>
            <a:pPr marL="368046" indent="-285750">
              <a:lnSpc>
                <a:spcPct val="100000"/>
              </a:lnSpc>
              <a:spcBef>
                <a:spcPts val="0"/>
              </a:spcBef>
              <a:buFont typeface="Wingdings" panose="05000000000000000000" pitchFamily="2" charset="2"/>
              <a:buChar char="q"/>
            </a:pPr>
            <a:r>
              <a:rPr lang="en-US" sz="1400" dirty="0"/>
              <a:t>Patient’s right arm and right leg have decreased sensation and increased weakness as compared with the left extremities.</a:t>
            </a:r>
          </a:p>
          <a:p>
            <a:pPr marL="368046" indent="-285750">
              <a:lnSpc>
                <a:spcPct val="100000"/>
              </a:lnSpc>
              <a:spcBef>
                <a:spcPts val="0"/>
              </a:spcBef>
              <a:buFont typeface="Wingdings" panose="05000000000000000000" pitchFamily="2" charset="2"/>
              <a:buChar char="q"/>
            </a:pPr>
            <a:r>
              <a:rPr lang="en-US" sz="1400" dirty="0"/>
              <a:t>He is fully dependent on the healthcare providers for all significant movement and care.</a:t>
            </a:r>
          </a:p>
          <a:p>
            <a:pPr marL="368046" indent="-285750">
              <a:lnSpc>
                <a:spcPct val="100000"/>
              </a:lnSpc>
              <a:spcBef>
                <a:spcPts val="0"/>
              </a:spcBef>
              <a:buFont typeface="Wingdings" panose="05000000000000000000" pitchFamily="2" charset="2"/>
              <a:buChar char="q"/>
            </a:pPr>
            <a:r>
              <a:rPr lang="en-US" sz="1400" dirty="0"/>
              <a:t>He has mild expressive aphasia and short-term memory issues.</a:t>
            </a:r>
          </a:p>
          <a:p>
            <a:pPr marL="368046" indent="-285750">
              <a:lnSpc>
                <a:spcPct val="100000"/>
              </a:lnSpc>
              <a:spcBef>
                <a:spcPts val="0"/>
              </a:spcBef>
              <a:buFont typeface="Wingdings" panose="05000000000000000000" pitchFamily="2" charset="2"/>
              <a:buChar char="q"/>
            </a:pPr>
            <a:r>
              <a:rPr lang="en-US" sz="1400" dirty="0"/>
              <a:t>He is hemodynamically stable and has the core strength to spend time up in a reclining chair.</a:t>
            </a:r>
          </a:p>
          <a:p>
            <a:pPr marL="368046" indent="-285750">
              <a:lnSpc>
                <a:spcPct val="100000"/>
              </a:lnSpc>
              <a:spcBef>
                <a:spcPts val="0"/>
              </a:spcBef>
              <a:buFont typeface="Wingdings" panose="05000000000000000000" pitchFamily="2" charset="2"/>
              <a:buChar char="q"/>
            </a:pPr>
            <a:endParaRPr lang="en-US" sz="1400" dirty="0"/>
          </a:p>
        </p:txBody>
      </p:sp>
    </p:spTree>
    <p:extLst>
      <p:ext uri="{BB962C8B-B14F-4D97-AF65-F5344CB8AC3E}">
        <p14:creationId xmlns:p14="http://schemas.microsoft.com/office/powerpoint/2010/main" val="98845302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Table 5">
            <a:extLst>
              <a:ext uri="{FF2B5EF4-FFF2-40B4-BE49-F238E27FC236}">
                <a16:creationId xmlns:a16="http://schemas.microsoft.com/office/drawing/2014/main" id="{C721A0DD-884A-4A2D-83AE-82C01AE0645E}"/>
              </a:ext>
            </a:extLst>
          </p:cNvPr>
          <p:cNvGraphicFramePr>
            <a:graphicFrameLocks noGrp="1"/>
          </p:cNvGraphicFramePr>
          <p:nvPr>
            <p:extLst>
              <p:ext uri="{D42A27DB-BD31-4B8C-83A1-F6EECF244321}">
                <p14:modId xmlns:p14="http://schemas.microsoft.com/office/powerpoint/2010/main" val="1425637054"/>
              </p:ext>
            </p:extLst>
          </p:nvPr>
        </p:nvGraphicFramePr>
        <p:xfrm>
          <a:off x="252545" y="3830645"/>
          <a:ext cx="8638903" cy="2743200"/>
        </p:xfrm>
        <a:graphic>
          <a:graphicData uri="http://schemas.openxmlformats.org/drawingml/2006/table">
            <a:tbl>
              <a:tblPr firstRow="1" bandRow="1">
                <a:tableStyleId>{5C22544A-7EE6-4342-B048-85BDC9FD1C3A}</a:tableStyleId>
              </a:tblPr>
              <a:tblGrid>
                <a:gridCol w="836023">
                  <a:extLst>
                    <a:ext uri="{9D8B030D-6E8A-4147-A177-3AD203B41FA5}">
                      <a16:colId xmlns:a16="http://schemas.microsoft.com/office/drawing/2014/main" val="3495253860"/>
                    </a:ext>
                  </a:extLst>
                </a:gridCol>
                <a:gridCol w="2249948">
                  <a:extLst>
                    <a:ext uri="{9D8B030D-6E8A-4147-A177-3AD203B41FA5}">
                      <a16:colId xmlns:a16="http://schemas.microsoft.com/office/drawing/2014/main" val="3719035174"/>
                    </a:ext>
                  </a:extLst>
                </a:gridCol>
                <a:gridCol w="2078212">
                  <a:extLst>
                    <a:ext uri="{9D8B030D-6E8A-4147-A177-3AD203B41FA5}">
                      <a16:colId xmlns:a16="http://schemas.microsoft.com/office/drawing/2014/main" val="3363135919"/>
                    </a:ext>
                  </a:extLst>
                </a:gridCol>
                <a:gridCol w="1924595">
                  <a:extLst>
                    <a:ext uri="{9D8B030D-6E8A-4147-A177-3AD203B41FA5}">
                      <a16:colId xmlns:a16="http://schemas.microsoft.com/office/drawing/2014/main" val="858459162"/>
                    </a:ext>
                  </a:extLst>
                </a:gridCol>
                <a:gridCol w="1550125">
                  <a:extLst>
                    <a:ext uri="{9D8B030D-6E8A-4147-A177-3AD203B41FA5}">
                      <a16:colId xmlns:a16="http://schemas.microsoft.com/office/drawing/2014/main" val="2341016223"/>
                    </a:ext>
                  </a:extLst>
                </a:gridCol>
              </a:tblGrid>
              <a:tr h="217714">
                <a:tc>
                  <a:txBody>
                    <a:bodyPr/>
                    <a:lstStyle/>
                    <a:p>
                      <a:r>
                        <a:rPr lang="en-US" sz="1200" b="0" dirty="0">
                          <a:solidFill>
                            <a:schemeClr val="bg1"/>
                          </a:solidFill>
                        </a:rPr>
                        <a:t>Scale</a:t>
                      </a:r>
                    </a:p>
                  </a:txBody>
                  <a:tcPr>
                    <a:solidFill>
                      <a:schemeClr val="accent6">
                        <a:lumMod val="20000"/>
                        <a:lumOff val="80000"/>
                      </a:schemeClr>
                    </a:solidFill>
                  </a:tcPr>
                </a:tc>
                <a:tc>
                  <a:txBody>
                    <a:bodyPr/>
                    <a:lstStyle/>
                    <a:p>
                      <a:r>
                        <a:rPr lang="en-US" sz="1200" b="0" dirty="0">
                          <a:solidFill>
                            <a:schemeClr val="bg1"/>
                          </a:solidFill>
                        </a:rPr>
                        <a:t>1</a:t>
                      </a:r>
                    </a:p>
                  </a:txBody>
                  <a:tcPr>
                    <a:solidFill>
                      <a:schemeClr val="accent6">
                        <a:lumMod val="20000"/>
                        <a:lumOff val="80000"/>
                      </a:schemeClr>
                    </a:solidFill>
                  </a:tcPr>
                </a:tc>
                <a:tc>
                  <a:txBody>
                    <a:bodyPr/>
                    <a:lstStyle/>
                    <a:p>
                      <a:r>
                        <a:rPr lang="en-US" sz="1200" b="0" dirty="0">
                          <a:solidFill>
                            <a:schemeClr val="bg1"/>
                          </a:solidFill>
                        </a:rPr>
                        <a:t>2</a:t>
                      </a:r>
                    </a:p>
                  </a:txBody>
                  <a:tcPr>
                    <a:solidFill>
                      <a:schemeClr val="accent6">
                        <a:lumMod val="20000"/>
                        <a:lumOff val="80000"/>
                      </a:schemeClr>
                    </a:solidFill>
                  </a:tcPr>
                </a:tc>
                <a:tc>
                  <a:txBody>
                    <a:bodyPr/>
                    <a:lstStyle/>
                    <a:p>
                      <a:r>
                        <a:rPr lang="en-US" sz="1200" b="0" dirty="0">
                          <a:solidFill>
                            <a:schemeClr val="bg1"/>
                          </a:solidFill>
                        </a:rPr>
                        <a:t>3</a:t>
                      </a:r>
                    </a:p>
                  </a:txBody>
                  <a:tcPr>
                    <a:solidFill>
                      <a:schemeClr val="accent6">
                        <a:lumMod val="20000"/>
                        <a:lumOff val="80000"/>
                      </a:schemeClr>
                    </a:solidFill>
                  </a:tcPr>
                </a:tc>
                <a:tc>
                  <a:txBody>
                    <a:bodyPr/>
                    <a:lstStyle/>
                    <a:p>
                      <a:r>
                        <a:rPr lang="en-US" sz="1200" b="0" dirty="0">
                          <a:solidFill>
                            <a:schemeClr val="bg1"/>
                          </a:solidFill>
                        </a:rPr>
                        <a:t>4</a:t>
                      </a:r>
                    </a:p>
                  </a:txBody>
                  <a:tcPr>
                    <a:solidFill>
                      <a:schemeClr val="accent6">
                        <a:lumMod val="20000"/>
                        <a:lumOff val="80000"/>
                      </a:schemeClr>
                    </a:solidFill>
                  </a:tcPr>
                </a:tc>
                <a:extLst>
                  <a:ext uri="{0D108BD9-81ED-4DB2-BD59-A6C34878D82A}">
                    <a16:rowId xmlns:a16="http://schemas.microsoft.com/office/drawing/2014/main" val="2131786592"/>
                  </a:ext>
                </a:extLst>
              </a:tr>
              <a:tr h="372549">
                <a:tc>
                  <a:txBody>
                    <a:bodyPr/>
                    <a:lstStyle/>
                    <a:p>
                      <a:r>
                        <a:rPr lang="en-US" sz="1200" b="1" dirty="0"/>
                        <a:t>Nutrition</a:t>
                      </a:r>
                    </a:p>
                  </a:txBody>
                  <a:tcPr/>
                </a:tc>
                <a:tc>
                  <a:txBody>
                    <a:bodyPr/>
                    <a:lstStyle/>
                    <a:p>
                      <a:r>
                        <a:rPr lang="en-US" sz="1200" b="1" dirty="0"/>
                        <a:t>1. Very Poor</a:t>
                      </a:r>
                      <a:r>
                        <a:rPr lang="en-US" sz="1200" dirty="0"/>
                        <a:t> </a:t>
                      </a:r>
                      <a:br>
                        <a:rPr lang="en-US" sz="1200" dirty="0"/>
                      </a:br>
                      <a:r>
                        <a:rPr lang="en-US" sz="1200" dirty="0"/>
                        <a:t>Never eats a complete meal. Rarely eats more than a 1/3 of any food offered. Eats 2 servings or less of protein (meat or dairy products) per day. Takes fluids poorly. Does not take a liquid dietary supplement OR is NPO and/or maintained on clear liquids or IV=s for more than 5 days. </a:t>
                      </a:r>
                    </a:p>
                  </a:txBody>
                  <a:tcPr/>
                </a:tc>
                <a:tc>
                  <a:txBody>
                    <a:bodyPr/>
                    <a:lstStyle/>
                    <a:p>
                      <a:r>
                        <a:rPr lang="en-US" sz="1200" b="1" dirty="0"/>
                        <a:t>2. Probably Inadequate </a:t>
                      </a:r>
                      <a:r>
                        <a:rPr lang="en-US" sz="1200" dirty="0"/>
                        <a:t>Rarely eats a complete meal and generally eats only about 2 of any food offered. Protein intake includes only 3 servings of meat or dairy products per day. Occasionally will take a dietary supplement. OR receives less than optimum amount of liquid diet or tube feeding</a:t>
                      </a:r>
                    </a:p>
                  </a:txBody>
                  <a:tcPr/>
                </a:tc>
                <a:tc>
                  <a:txBody>
                    <a:bodyPr/>
                    <a:lstStyle/>
                    <a:p>
                      <a:r>
                        <a:rPr lang="en-US" sz="1200" b="1" dirty="0"/>
                        <a:t>3. Adequate </a:t>
                      </a:r>
                      <a:br>
                        <a:rPr lang="en-US" sz="1200" b="1" dirty="0"/>
                      </a:br>
                      <a:r>
                        <a:rPr lang="en-US" sz="1200" dirty="0"/>
                        <a:t>Eats over half of most meals. Eats a total of 4 servings of protein (meat, dairy products per day. Occasionally will refuse a meal, but will usually take a supplement when offered OR is on a tube feeding or TPN regimen which probably meets most of nutritional needs</a:t>
                      </a:r>
                    </a:p>
                  </a:txBody>
                  <a:tcPr/>
                </a:tc>
                <a:tc>
                  <a:txBody>
                    <a:bodyPr/>
                    <a:lstStyle/>
                    <a:p>
                      <a:r>
                        <a:rPr lang="en-US" sz="1200" b="1" dirty="0"/>
                        <a:t>4. Excellent </a:t>
                      </a:r>
                      <a:br>
                        <a:rPr lang="en-US" sz="1200" b="1" dirty="0"/>
                      </a:br>
                      <a:r>
                        <a:rPr lang="en-US" sz="1200" dirty="0"/>
                        <a:t>Eats most of every meal. Never refuses a meal. Usually eats a total of 4 or more servings of meat and dairy products. Occasionally eats between meals. Does not require supplementation.</a:t>
                      </a:r>
                    </a:p>
                  </a:txBody>
                  <a:tcPr/>
                </a:tc>
                <a:extLst>
                  <a:ext uri="{0D108BD9-81ED-4DB2-BD59-A6C34878D82A}">
                    <a16:rowId xmlns:a16="http://schemas.microsoft.com/office/drawing/2014/main" val="2635082965"/>
                  </a:ext>
                </a:extLst>
              </a:tr>
            </a:tbl>
          </a:graphicData>
        </a:graphic>
      </p:graphicFrame>
      <p:sp>
        <p:nvSpPr>
          <p:cNvPr id="6" name="Title 5">
            <a:extLst>
              <a:ext uri="{FF2B5EF4-FFF2-40B4-BE49-F238E27FC236}">
                <a16:creationId xmlns:a16="http://schemas.microsoft.com/office/drawing/2014/main" id="{5B8590D2-7E45-4EF5-8EA1-9F3174D5CDC4}"/>
              </a:ext>
            </a:extLst>
          </p:cNvPr>
          <p:cNvSpPr>
            <a:spLocks noGrp="1"/>
          </p:cNvSpPr>
          <p:nvPr>
            <p:ph type="title"/>
          </p:nvPr>
        </p:nvSpPr>
        <p:spPr>
          <a:xfrm>
            <a:off x="531639" y="753228"/>
            <a:ext cx="6896534" cy="1080938"/>
          </a:xfrm>
        </p:spPr>
        <p:txBody>
          <a:bodyPr/>
          <a:lstStyle/>
          <a:p>
            <a:r>
              <a:rPr lang="en-US" dirty="0"/>
              <a:t>Braden Case Study</a:t>
            </a:r>
          </a:p>
        </p:txBody>
      </p:sp>
      <p:sp>
        <p:nvSpPr>
          <p:cNvPr id="7" name="Content Placeholder 2">
            <a:extLst>
              <a:ext uri="{FF2B5EF4-FFF2-40B4-BE49-F238E27FC236}">
                <a16:creationId xmlns:a16="http://schemas.microsoft.com/office/drawing/2014/main" id="{76EA42E9-0975-4B53-8EB6-03560C82E99F}"/>
              </a:ext>
            </a:extLst>
          </p:cNvPr>
          <p:cNvSpPr txBox="1">
            <a:spLocks/>
          </p:cNvSpPr>
          <p:nvPr/>
        </p:nvSpPr>
        <p:spPr>
          <a:xfrm>
            <a:off x="377474" y="2892258"/>
            <a:ext cx="8389046" cy="650888"/>
          </a:xfrm>
          <a:prstGeom prst="rect">
            <a:avLst/>
          </a:prstGeom>
          <a:ln>
            <a:solidFill>
              <a:schemeClr val="tx1"/>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a:lstStyle>
          <a:p>
            <a:pPr marL="82296" indent="0" algn="ctr">
              <a:lnSpc>
                <a:spcPct val="100000"/>
              </a:lnSpc>
              <a:spcBef>
                <a:spcPts val="0"/>
              </a:spcBef>
              <a:buNone/>
            </a:pPr>
            <a:r>
              <a:rPr lang="en-US" sz="1400" dirty="0"/>
              <a:t>An elderly patient is found down at home after at least 4 days alone: </a:t>
            </a:r>
          </a:p>
          <a:p>
            <a:pPr marL="368046" indent="-285750">
              <a:lnSpc>
                <a:spcPct val="100000"/>
              </a:lnSpc>
              <a:spcBef>
                <a:spcPts val="0"/>
              </a:spcBef>
              <a:buFont typeface="Wingdings" panose="05000000000000000000" pitchFamily="2" charset="2"/>
              <a:buChar char="q"/>
            </a:pPr>
            <a:r>
              <a:rPr lang="en-US" sz="1400" dirty="0"/>
              <a:t>He is NPO today (just admitted last night) except for ice chips.  </a:t>
            </a:r>
          </a:p>
        </p:txBody>
      </p:sp>
      <p:sp>
        <p:nvSpPr>
          <p:cNvPr id="9" name="TextBox 8">
            <a:extLst>
              <a:ext uri="{FF2B5EF4-FFF2-40B4-BE49-F238E27FC236}">
                <a16:creationId xmlns:a16="http://schemas.microsoft.com/office/drawing/2014/main" id="{16F9F860-1347-4254-85DD-F1B4C42AFA33}"/>
              </a:ext>
            </a:extLst>
          </p:cNvPr>
          <p:cNvSpPr txBox="1"/>
          <p:nvPr/>
        </p:nvSpPr>
        <p:spPr>
          <a:xfrm>
            <a:off x="809894" y="2235427"/>
            <a:ext cx="7524206" cy="369332"/>
          </a:xfrm>
          <a:prstGeom prst="rect">
            <a:avLst/>
          </a:prstGeom>
          <a:noFill/>
          <a:ln>
            <a:solidFill>
              <a:schemeClr val="bg1"/>
            </a:solidFill>
          </a:ln>
        </p:spPr>
        <p:txBody>
          <a:bodyPr wrap="square" rtlCol="0">
            <a:spAutoFit/>
          </a:bodyPr>
          <a:lstStyle/>
          <a:p>
            <a:pPr algn="ctr"/>
            <a:r>
              <a:rPr lang="en-US" dirty="0"/>
              <a:t>What score would you choose for “Nutrition”?</a:t>
            </a:r>
          </a:p>
        </p:txBody>
      </p:sp>
    </p:spTree>
    <p:extLst>
      <p:ext uri="{BB962C8B-B14F-4D97-AF65-F5344CB8AC3E}">
        <p14:creationId xmlns:p14="http://schemas.microsoft.com/office/powerpoint/2010/main" val="404181830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Table 5">
            <a:extLst>
              <a:ext uri="{FF2B5EF4-FFF2-40B4-BE49-F238E27FC236}">
                <a16:creationId xmlns:a16="http://schemas.microsoft.com/office/drawing/2014/main" id="{C721A0DD-884A-4A2D-83AE-82C01AE0645E}"/>
              </a:ext>
            </a:extLst>
          </p:cNvPr>
          <p:cNvGraphicFramePr>
            <a:graphicFrameLocks noGrp="1"/>
          </p:cNvGraphicFramePr>
          <p:nvPr>
            <p:extLst>
              <p:ext uri="{D42A27DB-BD31-4B8C-83A1-F6EECF244321}">
                <p14:modId xmlns:p14="http://schemas.microsoft.com/office/powerpoint/2010/main" val="492511429"/>
              </p:ext>
            </p:extLst>
          </p:nvPr>
        </p:nvGraphicFramePr>
        <p:xfrm>
          <a:off x="315010" y="4358360"/>
          <a:ext cx="8513975" cy="2194560"/>
        </p:xfrm>
        <a:graphic>
          <a:graphicData uri="http://schemas.openxmlformats.org/drawingml/2006/table">
            <a:tbl>
              <a:tblPr firstRow="1" bandRow="1">
                <a:tableStyleId>{5C22544A-7EE6-4342-B048-85BDC9FD1C3A}</a:tableStyleId>
              </a:tblPr>
              <a:tblGrid>
                <a:gridCol w="862152">
                  <a:extLst>
                    <a:ext uri="{9D8B030D-6E8A-4147-A177-3AD203B41FA5}">
                      <a16:colId xmlns:a16="http://schemas.microsoft.com/office/drawing/2014/main" val="3495253860"/>
                    </a:ext>
                  </a:extLst>
                </a:gridCol>
                <a:gridCol w="2882537">
                  <a:extLst>
                    <a:ext uri="{9D8B030D-6E8A-4147-A177-3AD203B41FA5}">
                      <a16:colId xmlns:a16="http://schemas.microsoft.com/office/drawing/2014/main" val="3719035174"/>
                    </a:ext>
                  </a:extLst>
                </a:gridCol>
                <a:gridCol w="2629989">
                  <a:extLst>
                    <a:ext uri="{9D8B030D-6E8A-4147-A177-3AD203B41FA5}">
                      <a16:colId xmlns:a16="http://schemas.microsoft.com/office/drawing/2014/main" val="3363135919"/>
                    </a:ext>
                  </a:extLst>
                </a:gridCol>
                <a:gridCol w="2139297">
                  <a:extLst>
                    <a:ext uri="{9D8B030D-6E8A-4147-A177-3AD203B41FA5}">
                      <a16:colId xmlns:a16="http://schemas.microsoft.com/office/drawing/2014/main" val="858459162"/>
                    </a:ext>
                  </a:extLst>
                </a:gridCol>
              </a:tblGrid>
              <a:tr h="217714">
                <a:tc>
                  <a:txBody>
                    <a:bodyPr/>
                    <a:lstStyle/>
                    <a:p>
                      <a:r>
                        <a:rPr lang="en-US" sz="1200" b="0" dirty="0">
                          <a:solidFill>
                            <a:schemeClr val="bg1"/>
                          </a:solidFill>
                        </a:rPr>
                        <a:t>Scale</a:t>
                      </a:r>
                    </a:p>
                  </a:txBody>
                  <a:tcPr>
                    <a:solidFill>
                      <a:schemeClr val="accent6">
                        <a:lumMod val="20000"/>
                        <a:lumOff val="80000"/>
                      </a:schemeClr>
                    </a:solidFill>
                  </a:tcPr>
                </a:tc>
                <a:tc>
                  <a:txBody>
                    <a:bodyPr/>
                    <a:lstStyle/>
                    <a:p>
                      <a:r>
                        <a:rPr lang="en-US" sz="1200" b="0" dirty="0">
                          <a:solidFill>
                            <a:schemeClr val="bg1"/>
                          </a:solidFill>
                        </a:rPr>
                        <a:t>1</a:t>
                      </a:r>
                    </a:p>
                  </a:txBody>
                  <a:tcPr>
                    <a:solidFill>
                      <a:schemeClr val="accent6">
                        <a:lumMod val="20000"/>
                        <a:lumOff val="80000"/>
                      </a:schemeClr>
                    </a:solidFill>
                  </a:tcPr>
                </a:tc>
                <a:tc>
                  <a:txBody>
                    <a:bodyPr/>
                    <a:lstStyle/>
                    <a:p>
                      <a:r>
                        <a:rPr lang="en-US" sz="1200" b="0" dirty="0">
                          <a:solidFill>
                            <a:schemeClr val="bg1"/>
                          </a:solidFill>
                        </a:rPr>
                        <a:t>2</a:t>
                      </a:r>
                    </a:p>
                  </a:txBody>
                  <a:tcPr>
                    <a:solidFill>
                      <a:schemeClr val="accent6">
                        <a:lumMod val="20000"/>
                        <a:lumOff val="80000"/>
                      </a:schemeClr>
                    </a:solidFill>
                  </a:tcPr>
                </a:tc>
                <a:tc>
                  <a:txBody>
                    <a:bodyPr/>
                    <a:lstStyle/>
                    <a:p>
                      <a:r>
                        <a:rPr lang="en-US" sz="1200" b="0" dirty="0">
                          <a:solidFill>
                            <a:schemeClr val="bg1"/>
                          </a:solidFill>
                        </a:rPr>
                        <a:t>3</a:t>
                      </a:r>
                    </a:p>
                  </a:txBody>
                  <a:tcPr>
                    <a:solidFill>
                      <a:schemeClr val="accent6">
                        <a:lumMod val="20000"/>
                        <a:lumOff val="80000"/>
                      </a:schemeClr>
                    </a:solidFill>
                  </a:tcPr>
                </a:tc>
                <a:extLst>
                  <a:ext uri="{0D108BD9-81ED-4DB2-BD59-A6C34878D82A}">
                    <a16:rowId xmlns:a16="http://schemas.microsoft.com/office/drawing/2014/main" val="2131786592"/>
                  </a:ext>
                </a:extLst>
              </a:tr>
              <a:tr h="372549">
                <a:tc>
                  <a:txBody>
                    <a:bodyPr/>
                    <a:lstStyle/>
                    <a:p>
                      <a:r>
                        <a:rPr lang="en-US" sz="1200" b="1" dirty="0"/>
                        <a:t>Friction &amp; Shear</a:t>
                      </a:r>
                    </a:p>
                  </a:txBody>
                  <a:tcPr/>
                </a:tc>
                <a:tc>
                  <a:txBody>
                    <a:bodyPr/>
                    <a:lstStyle/>
                    <a:p>
                      <a:r>
                        <a:rPr lang="en-US" sz="1200" b="1" dirty="0"/>
                        <a:t>1. Problem </a:t>
                      </a:r>
                      <a:br>
                        <a:rPr lang="en-US" sz="1200" b="1" dirty="0"/>
                      </a:br>
                      <a:r>
                        <a:rPr lang="en-US" sz="1200" dirty="0"/>
                        <a:t>Requires moderate to maximum assistance in moving. Complete lifting without sliding against sheets is impossible. Frequently slides down in bed or chair, requiring frequent repositioning with maximum assistance. Spasticity, contractures or agitation leads to almost constant friction</a:t>
                      </a:r>
                    </a:p>
                  </a:txBody>
                  <a:tcPr/>
                </a:tc>
                <a:tc>
                  <a:txBody>
                    <a:bodyPr/>
                    <a:lstStyle/>
                    <a:p>
                      <a:r>
                        <a:rPr lang="en-US" sz="1200" b="1" dirty="0"/>
                        <a:t>2. Potential Problem</a:t>
                      </a:r>
                      <a:r>
                        <a:rPr lang="en-US" sz="1200" dirty="0"/>
                        <a:t> </a:t>
                      </a:r>
                      <a:br>
                        <a:rPr lang="en-US" sz="1200" dirty="0"/>
                      </a:br>
                      <a:r>
                        <a:rPr lang="en-US" sz="1200" dirty="0"/>
                        <a:t>Moves feebly or requires minimum assistance. During a move skin probably slides to some extent against sheets, chair, restraints or other devices. Maintains relatively good position in chair or bed most of the time but occasionally slides down. </a:t>
                      </a:r>
                    </a:p>
                  </a:txBody>
                  <a:tcPr/>
                </a:tc>
                <a:tc>
                  <a:txBody>
                    <a:bodyPr/>
                    <a:lstStyle/>
                    <a:p>
                      <a:r>
                        <a:rPr lang="en-US" sz="1200" b="1" dirty="0"/>
                        <a:t>3. No Apparent Problem</a:t>
                      </a:r>
                      <a:r>
                        <a:rPr lang="en-US" sz="1200" dirty="0"/>
                        <a:t> </a:t>
                      </a:r>
                      <a:br>
                        <a:rPr lang="en-US" sz="1200" dirty="0"/>
                      </a:br>
                      <a:r>
                        <a:rPr lang="en-US" sz="1200" dirty="0"/>
                        <a:t>Moves in bed and in chair independently and has sufficient muscle strength to lift up completely during move. Maintains good position in bed or chair. </a:t>
                      </a:r>
                    </a:p>
                  </a:txBody>
                  <a:tcPr/>
                </a:tc>
                <a:extLst>
                  <a:ext uri="{0D108BD9-81ED-4DB2-BD59-A6C34878D82A}">
                    <a16:rowId xmlns:a16="http://schemas.microsoft.com/office/drawing/2014/main" val="4066043410"/>
                  </a:ext>
                </a:extLst>
              </a:tr>
            </a:tbl>
          </a:graphicData>
        </a:graphic>
      </p:graphicFrame>
      <p:sp>
        <p:nvSpPr>
          <p:cNvPr id="6" name="Title 5">
            <a:extLst>
              <a:ext uri="{FF2B5EF4-FFF2-40B4-BE49-F238E27FC236}">
                <a16:creationId xmlns:a16="http://schemas.microsoft.com/office/drawing/2014/main" id="{F9B26BCD-86BD-44D9-8A0C-21B39245041C}"/>
              </a:ext>
            </a:extLst>
          </p:cNvPr>
          <p:cNvSpPr>
            <a:spLocks noGrp="1"/>
          </p:cNvSpPr>
          <p:nvPr>
            <p:ph type="title"/>
          </p:nvPr>
        </p:nvSpPr>
        <p:spPr>
          <a:xfrm>
            <a:off x="531639" y="753228"/>
            <a:ext cx="6896534" cy="1080938"/>
          </a:xfrm>
        </p:spPr>
        <p:txBody>
          <a:bodyPr/>
          <a:lstStyle/>
          <a:p>
            <a:r>
              <a:rPr lang="en-US" dirty="0"/>
              <a:t>Braden Case Study</a:t>
            </a:r>
          </a:p>
        </p:txBody>
      </p:sp>
      <p:sp>
        <p:nvSpPr>
          <p:cNvPr id="7" name="Content Placeholder 2">
            <a:extLst>
              <a:ext uri="{FF2B5EF4-FFF2-40B4-BE49-F238E27FC236}">
                <a16:creationId xmlns:a16="http://schemas.microsoft.com/office/drawing/2014/main" id="{E39CBAA3-DD5D-4DA1-BB70-F373A92C32AE}"/>
              </a:ext>
            </a:extLst>
          </p:cNvPr>
          <p:cNvSpPr txBox="1">
            <a:spLocks/>
          </p:cNvSpPr>
          <p:nvPr/>
        </p:nvSpPr>
        <p:spPr>
          <a:xfrm>
            <a:off x="377477" y="2845272"/>
            <a:ext cx="8389046" cy="1384267"/>
          </a:xfrm>
          <a:prstGeom prst="rect">
            <a:avLst/>
          </a:prstGeom>
          <a:ln>
            <a:solidFill>
              <a:schemeClr val="tx1"/>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a:lstStyle>
          <a:p>
            <a:pPr marL="82296" indent="0" algn="ctr">
              <a:lnSpc>
                <a:spcPct val="100000"/>
              </a:lnSpc>
              <a:spcBef>
                <a:spcPts val="0"/>
              </a:spcBef>
              <a:buNone/>
            </a:pPr>
            <a:r>
              <a:rPr lang="en-US" sz="1400" dirty="0"/>
              <a:t>An elderly patient is found down at home after at least 4 days alone: </a:t>
            </a:r>
          </a:p>
          <a:p>
            <a:pPr marL="368046" indent="-285750">
              <a:lnSpc>
                <a:spcPct val="100000"/>
              </a:lnSpc>
              <a:spcBef>
                <a:spcPts val="0"/>
              </a:spcBef>
              <a:buFont typeface="Wingdings" panose="05000000000000000000" pitchFamily="2" charset="2"/>
              <a:buChar char="q"/>
            </a:pPr>
            <a:r>
              <a:rPr lang="en-US" sz="1400" dirty="0"/>
              <a:t>Patient’s right arm and right leg have decreased sensation and increased weakness as compared with the left extremities.</a:t>
            </a:r>
          </a:p>
          <a:p>
            <a:pPr marL="368046" indent="-285750">
              <a:lnSpc>
                <a:spcPct val="100000"/>
              </a:lnSpc>
              <a:spcBef>
                <a:spcPts val="0"/>
              </a:spcBef>
              <a:buFont typeface="Wingdings" panose="05000000000000000000" pitchFamily="2" charset="2"/>
              <a:buChar char="q"/>
            </a:pPr>
            <a:r>
              <a:rPr lang="en-US" sz="1400" dirty="0"/>
              <a:t>He is fully dependent on the healthcare providers for all significant movement and care.</a:t>
            </a:r>
          </a:p>
          <a:p>
            <a:pPr marL="368046" indent="-285750">
              <a:lnSpc>
                <a:spcPct val="100000"/>
              </a:lnSpc>
              <a:spcBef>
                <a:spcPts val="0"/>
              </a:spcBef>
              <a:buFont typeface="Wingdings" panose="05000000000000000000" pitchFamily="2" charset="2"/>
              <a:buChar char="q"/>
            </a:pPr>
            <a:r>
              <a:rPr lang="en-US" sz="1400" dirty="0"/>
              <a:t>He has mild expressive aphasia and short-term memory issues.</a:t>
            </a:r>
          </a:p>
          <a:p>
            <a:pPr marL="368046" indent="-285750">
              <a:lnSpc>
                <a:spcPct val="100000"/>
              </a:lnSpc>
              <a:spcBef>
                <a:spcPts val="0"/>
              </a:spcBef>
              <a:buFont typeface="Wingdings" panose="05000000000000000000" pitchFamily="2" charset="2"/>
              <a:buChar char="q"/>
            </a:pPr>
            <a:r>
              <a:rPr lang="en-US" sz="1400" dirty="0"/>
              <a:t>He is hemodynamically stable and has the core strength to spend time up in a reclining chair.</a:t>
            </a:r>
          </a:p>
        </p:txBody>
      </p:sp>
      <p:sp>
        <p:nvSpPr>
          <p:cNvPr id="9" name="TextBox 8">
            <a:extLst>
              <a:ext uri="{FF2B5EF4-FFF2-40B4-BE49-F238E27FC236}">
                <a16:creationId xmlns:a16="http://schemas.microsoft.com/office/drawing/2014/main" id="{D611B687-600C-4718-8503-8FCA0D45CA7C}"/>
              </a:ext>
            </a:extLst>
          </p:cNvPr>
          <p:cNvSpPr txBox="1"/>
          <p:nvPr/>
        </p:nvSpPr>
        <p:spPr>
          <a:xfrm>
            <a:off x="809894" y="2285788"/>
            <a:ext cx="7524206" cy="369332"/>
          </a:xfrm>
          <a:prstGeom prst="rect">
            <a:avLst/>
          </a:prstGeom>
          <a:noFill/>
          <a:ln>
            <a:solidFill>
              <a:schemeClr val="bg1"/>
            </a:solidFill>
          </a:ln>
        </p:spPr>
        <p:txBody>
          <a:bodyPr wrap="square" rtlCol="0">
            <a:spAutoFit/>
          </a:bodyPr>
          <a:lstStyle/>
          <a:p>
            <a:pPr algn="ctr"/>
            <a:r>
              <a:rPr lang="en-US" dirty="0"/>
              <a:t>What score would you choose for “Friction &amp; Shear”?</a:t>
            </a:r>
          </a:p>
        </p:txBody>
      </p:sp>
    </p:spTree>
    <p:extLst>
      <p:ext uri="{BB962C8B-B14F-4D97-AF65-F5344CB8AC3E}">
        <p14:creationId xmlns:p14="http://schemas.microsoft.com/office/powerpoint/2010/main" val="66023422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5">
            <a:extLst>
              <a:ext uri="{FF2B5EF4-FFF2-40B4-BE49-F238E27FC236}">
                <a16:creationId xmlns:a16="http://schemas.microsoft.com/office/drawing/2014/main" id="{CCE086FF-9540-4BA2-B995-63E8DE03D65E}"/>
              </a:ext>
            </a:extLst>
          </p:cNvPr>
          <p:cNvGraphicFramePr>
            <a:graphicFrameLocks noGrp="1"/>
          </p:cNvGraphicFramePr>
          <p:nvPr>
            <p:extLst>
              <p:ext uri="{D42A27DB-BD31-4B8C-83A1-F6EECF244321}">
                <p14:modId xmlns:p14="http://schemas.microsoft.com/office/powerpoint/2010/main" val="3510547003"/>
              </p:ext>
            </p:extLst>
          </p:nvPr>
        </p:nvGraphicFramePr>
        <p:xfrm>
          <a:off x="287383" y="2804756"/>
          <a:ext cx="8569235" cy="2292789"/>
        </p:xfrm>
        <a:graphic>
          <a:graphicData uri="http://schemas.openxmlformats.org/drawingml/2006/table">
            <a:tbl>
              <a:tblPr firstRow="1" bandRow="1">
                <a:tableStyleId>{5C22544A-7EE6-4342-B048-85BDC9FD1C3A}</a:tableStyleId>
              </a:tblPr>
              <a:tblGrid>
                <a:gridCol w="979730">
                  <a:extLst>
                    <a:ext uri="{9D8B030D-6E8A-4147-A177-3AD203B41FA5}">
                      <a16:colId xmlns:a16="http://schemas.microsoft.com/office/drawing/2014/main" val="3495253860"/>
                    </a:ext>
                  </a:extLst>
                </a:gridCol>
                <a:gridCol w="1833138">
                  <a:extLst>
                    <a:ext uri="{9D8B030D-6E8A-4147-A177-3AD203B41FA5}">
                      <a16:colId xmlns:a16="http://schemas.microsoft.com/office/drawing/2014/main" val="3719035174"/>
                    </a:ext>
                  </a:extLst>
                </a:gridCol>
                <a:gridCol w="1976846">
                  <a:extLst>
                    <a:ext uri="{9D8B030D-6E8A-4147-A177-3AD203B41FA5}">
                      <a16:colId xmlns:a16="http://schemas.microsoft.com/office/drawing/2014/main" val="3363135919"/>
                    </a:ext>
                  </a:extLst>
                </a:gridCol>
                <a:gridCol w="2185851">
                  <a:extLst>
                    <a:ext uri="{9D8B030D-6E8A-4147-A177-3AD203B41FA5}">
                      <a16:colId xmlns:a16="http://schemas.microsoft.com/office/drawing/2014/main" val="858459162"/>
                    </a:ext>
                  </a:extLst>
                </a:gridCol>
                <a:gridCol w="1593670">
                  <a:extLst>
                    <a:ext uri="{9D8B030D-6E8A-4147-A177-3AD203B41FA5}">
                      <a16:colId xmlns:a16="http://schemas.microsoft.com/office/drawing/2014/main" val="2341016223"/>
                    </a:ext>
                  </a:extLst>
                </a:gridCol>
              </a:tblGrid>
              <a:tr h="372549">
                <a:tc>
                  <a:txBody>
                    <a:bodyPr/>
                    <a:lstStyle/>
                    <a:p>
                      <a:r>
                        <a:rPr lang="en-US" sz="1200" b="0" dirty="0">
                          <a:solidFill>
                            <a:schemeClr val="bg1"/>
                          </a:solidFill>
                        </a:rPr>
                        <a:t>Scale</a:t>
                      </a:r>
                    </a:p>
                  </a:txBody>
                  <a:tcPr>
                    <a:solidFill>
                      <a:schemeClr val="accent6">
                        <a:lumMod val="20000"/>
                        <a:lumOff val="80000"/>
                      </a:schemeClr>
                    </a:solidFill>
                  </a:tcPr>
                </a:tc>
                <a:tc>
                  <a:txBody>
                    <a:bodyPr/>
                    <a:lstStyle/>
                    <a:p>
                      <a:r>
                        <a:rPr lang="en-US" sz="1200" b="0" dirty="0">
                          <a:solidFill>
                            <a:schemeClr val="bg1"/>
                          </a:solidFill>
                        </a:rPr>
                        <a:t>1</a:t>
                      </a:r>
                    </a:p>
                  </a:txBody>
                  <a:tcPr>
                    <a:solidFill>
                      <a:schemeClr val="accent6">
                        <a:lumMod val="20000"/>
                        <a:lumOff val="80000"/>
                      </a:schemeClr>
                    </a:solidFill>
                  </a:tcPr>
                </a:tc>
                <a:tc>
                  <a:txBody>
                    <a:bodyPr/>
                    <a:lstStyle/>
                    <a:p>
                      <a:r>
                        <a:rPr lang="en-US" sz="1200" b="0" dirty="0">
                          <a:solidFill>
                            <a:schemeClr val="bg1"/>
                          </a:solidFill>
                        </a:rPr>
                        <a:t>2</a:t>
                      </a:r>
                    </a:p>
                  </a:txBody>
                  <a:tcPr>
                    <a:solidFill>
                      <a:schemeClr val="accent6">
                        <a:lumMod val="20000"/>
                        <a:lumOff val="80000"/>
                      </a:schemeClr>
                    </a:solidFill>
                  </a:tcPr>
                </a:tc>
                <a:tc>
                  <a:txBody>
                    <a:bodyPr/>
                    <a:lstStyle/>
                    <a:p>
                      <a:r>
                        <a:rPr lang="en-US" sz="1200" b="0" dirty="0">
                          <a:solidFill>
                            <a:schemeClr val="bg1"/>
                          </a:solidFill>
                        </a:rPr>
                        <a:t>3</a:t>
                      </a:r>
                    </a:p>
                  </a:txBody>
                  <a:tcPr>
                    <a:solidFill>
                      <a:schemeClr val="accent6">
                        <a:lumMod val="20000"/>
                        <a:lumOff val="80000"/>
                      </a:schemeClr>
                    </a:solidFill>
                  </a:tcPr>
                </a:tc>
                <a:tc>
                  <a:txBody>
                    <a:bodyPr/>
                    <a:lstStyle/>
                    <a:p>
                      <a:r>
                        <a:rPr lang="en-US" sz="1200" b="0" dirty="0">
                          <a:solidFill>
                            <a:schemeClr val="bg1"/>
                          </a:solidFill>
                        </a:rPr>
                        <a:t>4</a:t>
                      </a:r>
                    </a:p>
                  </a:txBody>
                  <a:tcPr>
                    <a:solidFill>
                      <a:schemeClr val="accent6">
                        <a:lumMod val="20000"/>
                        <a:lumOff val="80000"/>
                      </a:schemeClr>
                    </a:solidFill>
                  </a:tcPr>
                </a:tc>
                <a:extLst>
                  <a:ext uri="{0D108BD9-81ED-4DB2-BD59-A6C34878D82A}">
                    <a16:rowId xmlns:a16="http://schemas.microsoft.com/office/drawing/2014/main" val="2131786592"/>
                  </a:ext>
                </a:extLst>
              </a:tr>
              <a:tr h="602811">
                <a:tc>
                  <a:txBody>
                    <a:bodyPr/>
                    <a:lstStyle/>
                    <a:p>
                      <a:r>
                        <a:rPr lang="en-US" sz="1200" b="1" dirty="0"/>
                        <a:t>Sensory Perception</a:t>
                      </a:r>
                    </a:p>
                  </a:txBody>
                  <a:tcPr/>
                </a:tc>
                <a:tc>
                  <a:txBody>
                    <a:bodyPr/>
                    <a:lstStyle/>
                    <a:p>
                      <a:r>
                        <a:rPr lang="en-US" sz="1200" b="1" dirty="0"/>
                        <a:t>1. Completely Limited </a:t>
                      </a:r>
                      <a:r>
                        <a:rPr lang="en-US" sz="1200" b="0" dirty="0"/>
                        <a:t>Unresponsive (does not moan, flinch, or grasp) to painful stimuli, due to diminished level of consciousness or sedation. OR limited ability to feel pain over most of body</a:t>
                      </a:r>
                    </a:p>
                  </a:txBody>
                  <a:tcPr/>
                </a:tc>
                <a:tc>
                  <a:txBody>
                    <a:bodyPr/>
                    <a:lstStyle/>
                    <a:p>
                      <a:r>
                        <a:rPr lang="en-US" sz="1200" b="1" dirty="0"/>
                        <a:t>2. Very Limited</a:t>
                      </a:r>
                      <a:r>
                        <a:rPr lang="en-US" sz="1200" b="0" dirty="0"/>
                        <a:t> </a:t>
                      </a:r>
                      <a:br>
                        <a:rPr lang="en-US" sz="1200" b="0" dirty="0"/>
                      </a:br>
                      <a:r>
                        <a:rPr lang="en-US" sz="1200" b="0" dirty="0"/>
                        <a:t>Responds only to painful stimuli. Cannot communicate discomfort except by moaning or restlessness OR has a sensory impairment which limits the ability to feel pain or discomfort over 1/2 of body. </a:t>
                      </a:r>
                    </a:p>
                  </a:txBody>
                  <a:tcPr/>
                </a:tc>
                <a:tc>
                  <a:txBody>
                    <a:bodyPr/>
                    <a:lstStyle/>
                    <a:p>
                      <a:r>
                        <a:rPr lang="en-US" sz="1200" b="1" dirty="0"/>
                        <a:t>3. Slightly Limited</a:t>
                      </a:r>
                      <a:r>
                        <a:rPr lang="en-US" sz="1200" b="0" dirty="0"/>
                        <a:t> </a:t>
                      </a:r>
                      <a:br>
                        <a:rPr lang="en-US" sz="1200" b="0" dirty="0"/>
                      </a:br>
                      <a:r>
                        <a:rPr lang="en-US" sz="1200" b="0" dirty="0"/>
                        <a:t>Responds to verbal commands, but cannot always communicate discomfort or the need to be turned. OR has some sensory impairment which limits ability to feel pain or discomfort in 1 or 2 extremities. </a:t>
                      </a:r>
                    </a:p>
                  </a:txBody>
                  <a:tcPr/>
                </a:tc>
                <a:tc>
                  <a:txBody>
                    <a:bodyPr/>
                    <a:lstStyle/>
                    <a:p>
                      <a:r>
                        <a:rPr lang="en-US" sz="1200" b="0" dirty="0"/>
                        <a:t>4. </a:t>
                      </a:r>
                      <a:r>
                        <a:rPr lang="en-US" sz="1200" b="1" dirty="0"/>
                        <a:t>No Impairment </a:t>
                      </a:r>
                      <a:r>
                        <a:rPr lang="en-US" sz="1200" b="0" dirty="0"/>
                        <a:t>Responds to verbal commands. Has no sensory deficit which would limit ability to feel or voice pain or discomfort.. </a:t>
                      </a:r>
                    </a:p>
                  </a:txBody>
                  <a:tcPr/>
                </a:tc>
                <a:extLst>
                  <a:ext uri="{0D108BD9-81ED-4DB2-BD59-A6C34878D82A}">
                    <a16:rowId xmlns:a16="http://schemas.microsoft.com/office/drawing/2014/main" val="3094009489"/>
                  </a:ext>
                </a:extLst>
              </a:tr>
            </a:tbl>
          </a:graphicData>
        </a:graphic>
      </p:graphicFrame>
      <p:sp>
        <p:nvSpPr>
          <p:cNvPr id="4" name="Title 5">
            <a:extLst>
              <a:ext uri="{FF2B5EF4-FFF2-40B4-BE49-F238E27FC236}">
                <a16:creationId xmlns:a16="http://schemas.microsoft.com/office/drawing/2014/main" id="{880D2A52-B2E6-4790-AAE8-40B1734698A2}"/>
              </a:ext>
            </a:extLst>
          </p:cNvPr>
          <p:cNvSpPr txBox="1">
            <a:spLocks/>
          </p:cNvSpPr>
          <p:nvPr/>
        </p:nvSpPr>
        <p:spPr>
          <a:xfrm>
            <a:off x="435802" y="822897"/>
            <a:ext cx="6896534" cy="108093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600" kern="1200">
                <a:solidFill>
                  <a:schemeClr val="tx1"/>
                </a:solidFill>
                <a:latin typeface="+mj-lt"/>
                <a:ea typeface="+mj-ea"/>
                <a:cs typeface="+mj-cs"/>
              </a:defRPr>
            </a:lvl1pPr>
          </a:lstStyle>
          <a:p>
            <a:r>
              <a:rPr lang="en-US"/>
              <a:t>Braden Case Study</a:t>
            </a:r>
            <a:endParaRPr lang="en-US" dirty="0"/>
          </a:p>
        </p:txBody>
      </p:sp>
      <p:sp>
        <p:nvSpPr>
          <p:cNvPr id="8" name="TextBox 7">
            <a:extLst>
              <a:ext uri="{FF2B5EF4-FFF2-40B4-BE49-F238E27FC236}">
                <a16:creationId xmlns:a16="http://schemas.microsoft.com/office/drawing/2014/main" id="{3CBC7A55-A1B7-496D-A23B-6A4FA2024E2D}"/>
              </a:ext>
            </a:extLst>
          </p:cNvPr>
          <p:cNvSpPr txBox="1"/>
          <p:nvPr/>
        </p:nvSpPr>
        <p:spPr>
          <a:xfrm>
            <a:off x="809896" y="2261255"/>
            <a:ext cx="7524206" cy="369332"/>
          </a:xfrm>
          <a:prstGeom prst="rect">
            <a:avLst/>
          </a:prstGeom>
          <a:noFill/>
          <a:ln>
            <a:solidFill>
              <a:schemeClr val="bg1"/>
            </a:solidFill>
          </a:ln>
        </p:spPr>
        <p:txBody>
          <a:bodyPr wrap="square" rtlCol="0">
            <a:spAutoFit/>
          </a:bodyPr>
          <a:lstStyle/>
          <a:p>
            <a:pPr algn="ctr"/>
            <a:r>
              <a:rPr lang="en-US" dirty="0"/>
              <a:t>What score did you choose for “Sensory Perception”?</a:t>
            </a:r>
          </a:p>
        </p:txBody>
      </p:sp>
      <p:sp>
        <p:nvSpPr>
          <p:cNvPr id="10" name="Content Placeholder 2">
            <a:extLst>
              <a:ext uri="{FF2B5EF4-FFF2-40B4-BE49-F238E27FC236}">
                <a16:creationId xmlns:a16="http://schemas.microsoft.com/office/drawing/2014/main" id="{A5F4F09B-85A1-4452-AAB3-1029B9400ADE}"/>
              </a:ext>
            </a:extLst>
          </p:cNvPr>
          <p:cNvSpPr txBox="1">
            <a:spLocks/>
          </p:cNvSpPr>
          <p:nvPr/>
        </p:nvSpPr>
        <p:spPr>
          <a:xfrm>
            <a:off x="377476" y="5271714"/>
            <a:ext cx="8389046" cy="1211383"/>
          </a:xfrm>
          <a:prstGeom prst="rect">
            <a:avLst/>
          </a:prstGeom>
          <a:ln>
            <a:solidFill>
              <a:schemeClr val="tx1"/>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a:lstStyle>
          <a:p>
            <a:pPr marL="82296" indent="0" algn="ctr">
              <a:lnSpc>
                <a:spcPct val="100000"/>
              </a:lnSpc>
              <a:spcBef>
                <a:spcPts val="0"/>
              </a:spcBef>
              <a:buNone/>
            </a:pPr>
            <a:r>
              <a:rPr lang="en-US" sz="1400" dirty="0"/>
              <a:t>“Patient’s right arm and right leg have decreased sensation…”.</a:t>
            </a:r>
            <a:br>
              <a:rPr lang="en-US" sz="1400" dirty="0"/>
            </a:br>
            <a:endParaRPr lang="en-US" sz="1400" dirty="0"/>
          </a:p>
          <a:p>
            <a:pPr marL="82296" indent="0" algn="ctr">
              <a:lnSpc>
                <a:spcPct val="100000"/>
              </a:lnSpc>
              <a:spcBef>
                <a:spcPts val="0"/>
              </a:spcBef>
              <a:buNone/>
            </a:pPr>
            <a:r>
              <a:rPr lang="en-US" sz="1400" dirty="0"/>
              <a:t>This patient is not a “4’ because he has impaired sensation in his right leg and right arm.  </a:t>
            </a:r>
          </a:p>
          <a:p>
            <a:pPr marL="82296" indent="0" algn="ctr">
              <a:lnSpc>
                <a:spcPct val="100000"/>
              </a:lnSpc>
              <a:spcBef>
                <a:spcPts val="0"/>
              </a:spcBef>
              <a:buNone/>
            </a:pPr>
            <a:r>
              <a:rPr lang="en-US" sz="1400" dirty="0"/>
              <a:t>He is not a “2” because the limited sensation is in 2 extremities, not half of the body.</a:t>
            </a:r>
          </a:p>
        </p:txBody>
      </p:sp>
      <p:sp>
        <p:nvSpPr>
          <p:cNvPr id="2" name="Oval 1">
            <a:extLst>
              <a:ext uri="{FF2B5EF4-FFF2-40B4-BE49-F238E27FC236}">
                <a16:creationId xmlns:a16="http://schemas.microsoft.com/office/drawing/2014/main" id="{B9F67EF4-7EBE-4B2C-8DEE-ADC1204CAD93}"/>
              </a:ext>
            </a:extLst>
          </p:cNvPr>
          <p:cNvSpPr/>
          <p:nvPr/>
        </p:nvSpPr>
        <p:spPr>
          <a:xfrm rot="5400000">
            <a:off x="4915987" y="2591399"/>
            <a:ext cx="600895" cy="679270"/>
          </a:xfrm>
          <a:prstGeom prst="ellipse">
            <a:avLst/>
          </a:prstGeom>
          <a:noFill/>
          <a:ln w="5715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15134838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5">
            <a:extLst>
              <a:ext uri="{FF2B5EF4-FFF2-40B4-BE49-F238E27FC236}">
                <a16:creationId xmlns:a16="http://schemas.microsoft.com/office/drawing/2014/main" id="{CCE086FF-9540-4BA2-B995-63E8DE03D65E}"/>
              </a:ext>
            </a:extLst>
          </p:cNvPr>
          <p:cNvGraphicFramePr>
            <a:graphicFrameLocks noGrp="1"/>
          </p:cNvGraphicFramePr>
          <p:nvPr>
            <p:extLst>
              <p:ext uri="{D42A27DB-BD31-4B8C-83A1-F6EECF244321}">
                <p14:modId xmlns:p14="http://schemas.microsoft.com/office/powerpoint/2010/main" val="3906429614"/>
              </p:ext>
            </p:extLst>
          </p:nvPr>
        </p:nvGraphicFramePr>
        <p:xfrm>
          <a:off x="287380" y="2775186"/>
          <a:ext cx="8569235" cy="1927029"/>
        </p:xfrm>
        <a:graphic>
          <a:graphicData uri="http://schemas.openxmlformats.org/drawingml/2006/table">
            <a:tbl>
              <a:tblPr firstRow="1" bandRow="1">
                <a:tableStyleId>{5C22544A-7EE6-4342-B048-85BDC9FD1C3A}</a:tableStyleId>
              </a:tblPr>
              <a:tblGrid>
                <a:gridCol w="979730">
                  <a:extLst>
                    <a:ext uri="{9D8B030D-6E8A-4147-A177-3AD203B41FA5}">
                      <a16:colId xmlns:a16="http://schemas.microsoft.com/office/drawing/2014/main" val="3495253860"/>
                    </a:ext>
                  </a:extLst>
                </a:gridCol>
                <a:gridCol w="1833138">
                  <a:extLst>
                    <a:ext uri="{9D8B030D-6E8A-4147-A177-3AD203B41FA5}">
                      <a16:colId xmlns:a16="http://schemas.microsoft.com/office/drawing/2014/main" val="3719035174"/>
                    </a:ext>
                  </a:extLst>
                </a:gridCol>
                <a:gridCol w="1976846">
                  <a:extLst>
                    <a:ext uri="{9D8B030D-6E8A-4147-A177-3AD203B41FA5}">
                      <a16:colId xmlns:a16="http://schemas.microsoft.com/office/drawing/2014/main" val="3363135919"/>
                    </a:ext>
                  </a:extLst>
                </a:gridCol>
                <a:gridCol w="2185851">
                  <a:extLst>
                    <a:ext uri="{9D8B030D-6E8A-4147-A177-3AD203B41FA5}">
                      <a16:colId xmlns:a16="http://schemas.microsoft.com/office/drawing/2014/main" val="858459162"/>
                    </a:ext>
                  </a:extLst>
                </a:gridCol>
                <a:gridCol w="1593670">
                  <a:extLst>
                    <a:ext uri="{9D8B030D-6E8A-4147-A177-3AD203B41FA5}">
                      <a16:colId xmlns:a16="http://schemas.microsoft.com/office/drawing/2014/main" val="2341016223"/>
                    </a:ext>
                  </a:extLst>
                </a:gridCol>
              </a:tblGrid>
              <a:tr h="372549">
                <a:tc>
                  <a:txBody>
                    <a:bodyPr/>
                    <a:lstStyle/>
                    <a:p>
                      <a:r>
                        <a:rPr lang="en-US" sz="1200" b="0" dirty="0">
                          <a:solidFill>
                            <a:schemeClr val="bg1"/>
                          </a:solidFill>
                        </a:rPr>
                        <a:t>Scale</a:t>
                      </a:r>
                    </a:p>
                  </a:txBody>
                  <a:tcPr>
                    <a:solidFill>
                      <a:schemeClr val="accent6">
                        <a:lumMod val="20000"/>
                        <a:lumOff val="80000"/>
                      </a:schemeClr>
                    </a:solidFill>
                  </a:tcPr>
                </a:tc>
                <a:tc>
                  <a:txBody>
                    <a:bodyPr/>
                    <a:lstStyle/>
                    <a:p>
                      <a:r>
                        <a:rPr lang="en-US" sz="1200" b="0" dirty="0">
                          <a:solidFill>
                            <a:schemeClr val="bg1"/>
                          </a:solidFill>
                        </a:rPr>
                        <a:t>1</a:t>
                      </a:r>
                    </a:p>
                  </a:txBody>
                  <a:tcPr>
                    <a:solidFill>
                      <a:schemeClr val="accent6">
                        <a:lumMod val="20000"/>
                        <a:lumOff val="80000"/>
                      </a:schemeClr>
                    </a:solidFill>
                  </a:tcPr>
                </a:tc>
                <a:tc>
                  <a:txBody>
                    <a:bodyPr/>
                    <a:lstStyle/>
                    <a:p>
                      <a:r>
                        <a:rPr lang="en-US" sz="1200" b="0" dirty="0">
                          <a:solidFill>
                            <a:schemeClr val="bg1"/>
                          </a:solidFill>
                        </a:rPr>
                        <a:t>2</a:t>
                      </a:r>
                    </a:p>
                  </a:txBody>
                  <a:tcPr>
                    <a:solidFill>
                      <a:schemeClr val="accent6">
                        <a:lumMod val="20000"/>
                        <a:lumOff val="80000"/>
                      </a:schemeClr>
                    </a:solidFill>
                  </a:tcPr>
                </a:tc>
                <a:tc>
                  <a:txBody>
                    <a:bodyPr/>
                    <a:lstStyle/>
                    <a:p>
                      <a:r>
                        <a:rPr lang="en-US" sz="1200" b="0" dirty="0">
                          <a:solidFill>
                            <a:schemeClr val="bg1"/>
                          </a:solidFill>
                        </a:rPr>
                        <a:t>3</a:t>
                      </a:r>
                    </a:p>
                  </a:txBody>
                  <a:tcPr>
                    <a:solidFill>
                      <a:schemeClr val="accent6">
                        <a:lumMod val="20000"/>
                        <a:lumOff val="80000"/>
                      </a:schemeClr>
                    </a:solidFill>
                  </a:tcPr>
                </a:tc>
                <a:tc>
                  <a:txBody>
                    <a:bodyPr/>
                    <a:lstStyle/>
                    <a:p>
                      <a:r>
                        <a:rPr lang="en-US" sz="1200" b="0" dirty="0">
                          <a:solidFill>
                            <a:schemeClr val="bg1"/>
                          </a:solidFill>
                        </a:rPr>
                        <a:t>4</a:t>
                      </a:r>
                    </a:p>
                  </a:txBody>
                  <a:tcPr>
                    <a:solidFill>
                      <a:schemeClr val="accent6">
                        <a:lumMod val="20000"/>
                        <a:lumOff val="80000"/>
                      </a:schemeClr>
                    </a:solidFill>
                  </a:tcPr>
                </a:tc>
                <a:extLst>
                  <a:ext uri="{0D108BD9-81ED-4DB2-BD59-A6C34878D82A}">
                    <a16:rowId xmlns:a16="http://schemas.microsoft.com/office/drawing/2014/main" val="2131786592"/>
                  </a:ext>
                </a:extLst>
              </a:tr>
              <a:tr h="372549">
                <a:tc>
                  <a:txBody>
                    <a:bodyPr/>
                    <a:lstStyle/>
                    <a:p>
                      <a:r>
                        <a:rPr lang="en-US" sz="1200" b="1" dirty="0"/>
                        <a:t>Moisture</a:t>
                      </a:r>
                    </a:p>
                  </a:txBody>
                  <a:tcPr/>
                </a:tc>
                <a:tc>
                  <a:txBody>
                    <a:bodyPr/>
                    <a:lstStyle/>
                    <a:p>
                      <a:r>
                        <a:rPr lang="en-US" sz="1200" b="1" dirty="0"/>
                        <a:t>1. Constantly Moist </a:t>
                      </a:r>
                      <a:br>
                        <a:rPr lang="en-US" sz="1200" b="0" dirty="0"/>
                      </a:br>
                      <a:r>
                        <a:rPr lang="en-US" sz="1200" b="0" dirty="0"/>
                        <a:t>Skin is kept moist almost constantly by perspiration, urine, etc. Dampness is detected every time patient is moved or turned. </a:t>
                      </a:r>
                    </a:p>
                  </a:txBody>
                  <a:tcPr/>
                </a:tc>
                <a:tc>
                  <a:txBody>
                    <a:bodyPr/>
                    <a:lstStyle/>
                    <a:p>
                      <a:r>
                        <a:rPr lang="en-US" sz="1200" b="1" dirty="0"/>
                        <a:t>2. Very Moist</a:t>
                      </a:r>
                      <a:r>
                        <a:rPr lang="en-US" sz="1200" b="0" dirty="0"/>
                        <a:t> </a:t>
                      </a:r>
                      <a:br>
                        <a:rPr lang="en-US" sz="1200" b="0" dirty="0"/>
                      </a:br>
                      <a:r>
                        <a:rPr lang="en-US" sz="1200" b="0" dirty="0"/>
                        <a:t>Skin is often, but not always moist. Linen must be changed at least once a shift. </a:t>
                      </a:r>
                    </a:p>
                  </a:txBody>
                  <a:tcPr/>
                </a:tc>
                <a:tc>
                  <a:txBody>
                    <a:bodyPr/>
                    <a:lstStyle/>
                    <a:p>
                      <a:r>
                        <a:rPr lang="en-US" sz="1200" b="1" dirty="0"/>
                        <a:t>3. Occasionally Moist </a:t>
                      </a:r>
                      <a:br>
                        <a:rPr lang="en-US" sz="1200" b="1" dirty="0"/>
                      </a:br>
                      <a:r>
                        <a:rPr lang="en-US" sz="1200" b="0" dirty="0"/>
                        <a:t>Skin is occasionally moist, requiring an extra linen change approximately once a day. 4. Rarely Moist Skin is usually dry, linen only requires changing at routine intervals. </a:t>
                      </a:r>
                    </a:p>
                  </a:txBody>
                  <a:tcPr/>
                </a:tc>
                <a:tc>
                  <a:txBody>
                    <a:bodyPr/>
                    <a:lstStyle/>
                    <a:p>
                      <a:r>
                        <a:rPr lang="en-US" sz="1200" b="1" dirty="0"/>
                        <a:t>4. Rarely Moist</a:t>
                      </a:r>
                      <a:r>
                        <a:rPr lang="en-US" sz="1200" b="0" dirty="0"/>
                        <a:t> </a:t>
                      </a:r>
                      <a:br>
                        <a:rPr lang="en-US" sz="1200" b="0" dirty="0"/>
                      </a:br>
                      <a:r>
                        <a:rPr lang="en-US" sz="1200" b="0" dirty="0"/>
                        <a:t>Skin is usually dry, linen only requires changing at routine intervals. </a:t>
                      </a:r>
                    </a:p>
                  </a:txBody>
                  <a:tcPr/>
                </a:tc>
                <a:extLst>
                  <a:ext uri="{0D108BD9-81ED-4DB2-BD59-A6C34878D82A}">
                    <a16:rowId xmlns:a16="http://schemas.microsoft.com/office/drawing/2014/main" val="2163426374"/>
                  </a:ext>
                </a:extLst>
              </a:tr>
            </a:tbl>
          </a:graphicData>
        </a:graphic>
      </p:graphicFrame>
      <p:sp>
        <p:nvSpPr>
          <p:cNvPr id="6" name="Title 5">
            <a:extLst>
              <a:ext uri="{FF2B5EF4-FFF2-40B4-BE49-F238E27FC236}">
                <a16:creationId xmlns:a16="http://schemas.microsoft.com/office/drawing/2014/main" id="{B13E49AB-75CF-429B-8FD6-726FE68F634B}"/>
              </a:ext>
            </a:extLst>
          </p:cNvPr>
          <p:cNvSpPr>
            <a:spLocks noGrp="1"/>
          </p:cNvSpPr>
          <p:nvPr>
            <p:ph type="title"/>
          </p:nvPr>
        </p:nvSpPr>
        <p:spPr/>
        <p:txBody>
          <a:bodyPr/>
          <a:lstStyle/>
          <a:p>
            <a:r>
              <a:rPr lang="en-US" dirty="0"/>
              <a:t>Braden Case Study</a:t>
            </a:r>
          </a:p>
        </p:txBody>
      </p:sp>
      <p:sp>
        <p:nvSpPr>
          <p:cNvPr id="7" name="TextBox 6">
            <a:extLst>
              <a:ext uri="{FF2B5EF4-FFF2-40B4-BE49-F238E27FC236}">
                <a16:creationId xmlns:a16="http://schemas.microsoft.com/office/drawing/2014/main" id="{B72452E2-72B2-4CB6-A3F7-96C03AD92742}"/>
              </a:ext>
            </a:extLst>
          </p:cNvPr>
          <p:cNvSpPr txBox="1"/>
          <p:nvPr/>
        </p:nvSpPr>
        <p:spPr>
          <a:xfrm>
            <a:off x="809895" y="2275229"/>
            <a:ext cx="7524206" cy="369332"/>
          </a:xfrm>
          <a:prstGeom prst="rect">
            <a:avLst/>
          </a:prstGeom>
          <a:noFill/>
          <a:ln>
            <a:solidFill>
              <a:schemeClr val="bg1"/>
            </a:solidFill>
          </a:ln>
        </p:spPr>
        <p:txBody>
          <a:bodyPr wrap="square" rtlCol="0">
            <a:spAutoFit/>
          </a:bodyPr>
          <a:lstStyle/>
          <a:p>
            <a:pPr algn="ctr"/>
            <a:r>
              <a:rPr lang="en-US" dirty="0"/>
              <a:t>What score did you choose for “Moisture”?</a:t>
            </a:r>
          </a:p>
        </p:txBody>
      </p:sp>
      <p:sp>
        <p:nvSpPr>
          <p:cNvPr id="8" name="Oval 7">
            <a:extLst>
              <a:ext uri="{FF2B5EF4-FFF2-40B4-BE49-F238E27FC236}">
                <a16:creationId xmlns:a16="http://schemas.microsoft.com/office/drawing/2014/main" id="{A242F8DD-590A-4D6B-8C0C-206405D62B79}"/>
              </a:ext>
            </a:extLst>
          </p:cNvPr>
          <p:cNvSpPr/>
          <p:nvPr/>
        </p:nvSpPr>
        <p:spPr>
          <a:xfrm rot="5400000">
            <a:off x="1101631" y="2605373"/>
            <a:ext cx="600895" cy="679270"/>
          </a:xfrm>
          <a:prstGeom prst="ellipse">
            <a:avLst/>
          </a:prstGeom>
          <a:noFill/>
          <a:ln w="5715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Content Placeholder 2">
            <a:extLst>
              <a:ext uri="{FF2B5EF4-FFF2-40B4-BE49-F238E27FC236}">
                <a16:creationId xmlns:a16="http://schemas.microsoft.com/office/drawing/2014/main" id="{A5F4F09B-85A1-4452-AAB3-1029B9400ADE}"/>
              </a:ext>
            </a:extLst>
          </p:cNvPr>
          <p:cNvSpPr txBox="1">
            <a:spLocks/>
          </p:cNvSpPr>
          <p:nvPr/>
        </p:nvSpPr>
        <p:spPr>
          <a:xfrm>
            <a:off x="377474" y="5037543"/>
            <a:ext cx="8389046" cy="1211383"/>
          </a:xfrm>
          <a:prstGeom prst="rect">
            <a:avLst/>
          </a:prstGeom>
          <a:ln>
            <a:solidFill>
              <a:schemeClr val="tx1"/>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a:lstStyle>
          <a:p>
            <a:pPr marL="82296" indent="0" algn="ctr">
              <a:lnSpc>
                <a:spcPct val="100000"/>
              </a:lnSpc>
              <a:spcBef>
                <a:spcPts val="0"/>
              </a:spcBef>
              <a:buNone/>
            </a:pPr>
            <a:r>
              <a:rPr lang="en-US" sz="1400" dirty="0"/>
              <a:t>“An indwelling urinary catheter is in place, but liquid diarrhea has </a:t>
            </a:r>
          </a:p>
          <a:p>
            <a:pPr marL="82296" indent="0" algn="ctr">
              <a:lnSpc>
                <a:spcPct val="100000"/>
              </a:lnSpc>
              <a:spcBef>
                <a:spcPts val="0"/>
              </a:spcBef>
              <a:buNone/>
            </a:pPr>
            <a:r>
              <a:rPr lang="en-US" sz="1400" dirty="0"/>
              <a:t>been occurring 4-6 times over the past shift”.</a:t>
            </a:r>
            <a:br>
              <a:rPr lang="en-US" sz="1400" dirty="0"/>
            </a:br>
            <a:endParaRPr lang="en-US" sz="1400" dirty="0"/>
          </a:p>
          <a:p>
            <a:pPr marL="82296" indent="0" algn="ctr">
              <a:lnSpc>
                <a:spcPct val="100000"/>
              </a:lnSpc>
              <a:spcBef>
                <a:spcPts val="0"/>
              </a:spcBef>
              <a:buNone/>
            </a:pPr>
            <a:r>
              <a:rPr lang="en-US" sz="1400" dirty="0"/>
              <a:t>This patient is not a “3’ because the linens and absorbent pads are being changed more than once a day.  He is not a “2” because the linens and pads are being changed more than once per shift. </a:t>
            </a:r>
          </a:p>
        </p:txBody>
      </p:sp>
    </p:spTree>
    <p:extLst>
      <p:ext uri="{BB962C8B-B14F-4D97-AF65-F5344CB8AC3E}">
        <p14:creationId xmlns:p14="http://schemas.microsoft.com/office/powerpoint/2010/main" val="96145099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5">
            <a:extLst>
              <a:ext uri="{FF2B5EF4-FFF2-40B4-BE49-F238E27FC236}">
                <a16:creationId xmlns:a16="http://schemas.microsoft.com/office/drawing/2014/main" id="{CCE086FF-9540-4BA2-B995-63E8DE03D65E}"/>
              </a:ext>
            </a:extLst>
          </p:cNvPr>
          <p:cNvGraphicFramePr>
            <a:graphicFrameLocks noGrp="1"/>
          </p:cNvGraphicFramePr>
          <p:nvPr>
            <p:extLst>
              <p:ext uri="{D42A27DB-BD31-4B8C-83A1-F6EECF244321}">
                <p14:modId xmlns:p14="http://schemas.microsoft.com/office/powerpoint/2010/main" val="230312511"/>
              </p:ext>
            </p:extLst>
          </p:nvPr>
        </p:nvGraphicFramePr>
        <p:xfrm>
          <a:off x="342467" y="2834019"/>
          <a:ext cx="8569235" cy="1561269"/>
        </p:xfrm>
        <a:graphic>
          <a:graphicData uri="http://schemas.openxmlformats.org/drawingml/2006/table">
            <a:tbl>
              <a:tblPr firstRow="1" bandRow="1">
                <a:tableStyleId>{5C22544A-7EE6-4342-B048-85BDC9FD1C3A}</a:tableStyleId>
              </a:tblPr>
              <a:tblGrid>
                <a:gridCol w="979730">
                  <a:extLst>
                    <a:ext uri="{9D8B030D-6E8A-4147-A177-3AD203B41FA5}">
                      <a16:colId xmlns:a16="http://schemas.microsoft.com/office/drawing/2014/main" val="3495253860"/>
                    </a:ext>
                  </a:extLst>
                </a:gridCol>
                <a:gridCol w="1380294">
                  <a:extLst>
                    <a:ext uri="{9D8B030D-6E8A-4147-A177-3AD203B41FA5}">
                      <a16:colId xmlns:a16="http://schemas.microsoft.com/office/drawing/2014/main" val="3719035174"/>
                    </a:ext>
                  </a:extLst>
                </a:gridCol>
                <a:gridCol w="2159725">
                  <a:extLst>
                    <a:ext uri="{9D8B030D-6E8A-4147-A177-3AD203B41FA5}">
                      <a16:colId xmlns:a16="http://schemas.microsoft.com/office/drawing/2014/main" val="3363135919"/>
                    </a:ext>
                  </a:extLst>
                </a:gridCol>
                <a:gridCol w="2342606">
                  <a:extLst>
                    <a:ext uri="{9D8B030D-6E8A-4147-A177-3AD203B41FA5}">
                      <a16:colId xmlns:a16="http://schemas.microsoft.com/office/drawing/2014/main" val="858459162"/>
                    </a:ext>
                  </a:extLst>
                </a:gridCol>
                <a:gridCol w="1706880">
                  <a:extLst>
                    <a:ext uri="{9D8B030D-6E8A-4147-A177-3AD203B41FA5}">
                      <a16:colId xmlns:a16="http://schemas.microsoft.com/office/drawing/2014/main" val="2341016223"/>
                    </a:ext>
                  </a:extLst>
                </a:gridCol>
              </a:tblGrid>
              <a:tr h="372549">
                <a:tc>
                  <a:txBody>
                    <a:bodyPr/>
                    <a:lstStyle/>
                    <a:p>
                      <a:r>
                        <a:rPr lang="en-US" sz="1200" b="0" dirty="0">
                          <a:solidFill>
                            <a:schemeClr val="bg1"/>
                          </a:solidFill>
                        </a:rPr>
                        <a:t>Scale</a:t>
                      </a:r>
                    </a:p>
                  </a:txBody>
                  <a:tcPr>
                    <a:solidFill>
                      <a:schemeClr val="accent6">
                        <a:lumMod val="20000"/>
                        <a:lumOff val="80000"/>
                      </a:schemeClr>
                    </a:solidFill>
                  </a:tcPr>
                </a:tc>
                <a:tc>
                  <a:txBody>
                    <a:bodyPr/>
                    <a:lstStyle/>
                    <a:p>
                      <a:r>
                        <a:rPr lang="en-US" sz="1200" b="0" dirty="0">
                          <a:solidFill>
                            <a:schemeClr val="bg1"/>
                          </a:solidFill>
                        </a:rPr>
                        <a:t>1</a:t>
                      </a:r>
                    </a:p>
                  </a:txBody>
                  <a:tcPr>
                    <a:solidFill>
                      <a:schemeClr val="accent6">
                        <a:lumMod val="20000"/>
                        <a:lumOff val="80000"/>
                      </a:schemeClr>
                    </a:solidFill>
                  </a:tcPr>
                </a:tc>
                <a:tc>
                  <a:txBody>
                    <a:bodyPr/>
                    <a:lstStyle/>
                    <a:p>
                      <a:r>
                        <a:rPr lang="en-US" sz="1200" b="0" dirty="0">
                          <a:solidFill>
                            <a:schemeClr val="bg1"/>
                          </a:solidFill>
                        </a:rPr>
                        <a:t>2</a:t>
                      </a:r>
                    </a:p>
                  </a:txBody>
                  <a:tcPr>
                    <a:solidFill>
                      <a:schemeClr val="accent6">
                        <a:lumMod val="20000"/>
                        <a:lumOff val="80000"/>
                      </a:schemeClr>
                    </a:solidFill>
                  </a:tcPr>
                </a:tc>
                <a:tc>
                  <a:txBody>
                    <a:bodyPr/>
                    <a:lstStyle/>
                    <a:p>
                      <a:r>
                        <a:rPr lang="en-US" sz="1200" b="0" dirty="0">
                          <a:solidFill>
                            <a:schemeClr val="bg1"/>
                          </a:solidFill>
                        </a:rPr>
                        <a:t>3</a:t>
                      </a:r>
                    </a:p>
                  </a:txBody>
                  <a:tcPr>
                    <a:solidFill>
                      <a:schemeClr val="accent6">
                        <a:lumMod val="20000"/>
                        <a:lumOff val="80000"/>
                      </a:schemeClr>
                    </a:solidFill>
                  </a:tcPr>
                </a:tc>
                <a:tc>
                  <a:txBody>
                    <a:bodyPr/>
                    <a:lstStyle/>
                    <a:p>
                      <a:r>
                        <a:rPr lang="en-US" sz="1200" b="0" dirty="0">
                          <a:solidFill>
                            <a:schemeClr val="bg1"/>
                          </a:solidFill>
                        </a:rPr>
                        <a:t>4</a:t>
                      </a:r>
                    </a:p>
                  </a:txBody>
                  <a:tcPr>
                    <a:solidFill>
                      <a:schemeClr val="accent6">
                        <a:lumMod val="20000"/>
                        <a:lumOff val="80000"/>
                      </a:schemeClr>
                    </a:solidFill>
                  </a:tcPr>
                </a:tc>
                <a:extLst>
                  <a:ext uri="{0D108BD9-81ED-4DB2-BD59-A6C34878D82A}">
                    <a16:rowId xmlns:a16="http://schemas.microsoft.com/office/drawing/2014/main" val="2131786592"/>
                  </a:ext>
                </a:extLst>
              </a:tr>
              <a:tr h="378824">
                <a:tc>
                  <a:txBody>
                    <a:bodyPr/>
                    <a:lstStyle/>
                    <a:p>
                      <a:r>
                        <a:rPr lang="en-US" sz="1200" b="1" dirty="0"/>
                        <a:t>Activity</a:t>
                      </a:r>
                    </a:p>
                  </a:txBody>
                  <a:tcPr/>
                </a:tc>
                <a:tc>
                  <a:txBody>
                    <a:bodyPr/>
                    <a:lstStyle/>
                    <a:p>
                      <a:r>
                        <a:rPr lang="en-US" sz="1200" b="0" dirty="0"/>
                        <a:t>1. </a:t>
                      </a:r>
                      <a:r>
                        <a:rPr lang="en-US" sz="1200" b="1" dirty="0"/>
                        <a:t>Bedfast</a:t>
                      </a:r>
                      <a:r>
                        <a:rPr lang="en-US" sz="1200" b="0" dirty="0"/>
                        <a:t> </a:t>
                      </a:r>
                      <a:br>
                        <a:rPr lang="en-US" sz="1200" b="0" dirty="0"/>
                      </a:br>
                      <a:r>
                        <a:rPr lang="en-US" sz="1200" b="0" dirty="0"/>
                        <a:t>Confined to bed. </a:t>
                      </a:r>
                    </a:p>
                  </a:txBody>
                  <a:tcPr/>
                </a:tc>
                <a:tc>
                  <a:txBody>
                    <a:bodyPr/>
                    <a:lstStyle/>
                    <a:p>
                      <a:r>
                        <a:rPr lang="en-US" sz="1200" b="0" dirty="0"/>
                        <a:t>2. </a:t>
                      </a:r>
                      <a:r>
                        <a:rPr lang="en-US" sz="1200" b="1" dirty="0"/>
                        <a:t>Chairfast</a:t>
                      </a:r>
                      <a:r>
                        <a:rPr lang="en-US" sz="1200" b="0" dirty="0"/>
                        <a:t> </a:t>
                      </a:r>
                      <a:br>
                        <a:rPr lang="en-US" sz="1200" b="0" dirty="0"/>
                      </a:br>
                      <a:r>
                        <a:rPr lang="en-US" sz="1200" b="0" dirty="0"/>
                        <a:t>Ability to walk severely limited or non-existent. Cannot bear own weight and/or must be assisted into chair or wheelchair. </a:t>
                      </a:r>
                    </a:p>
                  </a:txBody>
                  <a:tcPr/>
                </a:tc>
                <a:tc>
                  <a:txBody>
                    <a:bodyPr/>
                    <a:lstStyle/>
                    <a:p>
                      <a:r>
                        <a:rPr lang="en-US" sz="1200" b="0" dirty="0"/>
                        <a:t>3. </a:t>
                      </a:r>
                      <a:r>
                        <a:rPr lang="en-US" sz="1200" b="1" dirty="0"/>
                        <a:t>Walks Occasionally </a:t>
                      </a:r>
                      <a:br>
                        <a:rPr lang="en-US" sz="1200" b="1" dirty="0"/>
                      </a:br>
                      <a:r>
                        <a:rPr lang="en-US" sz="1200" b="0" dirty="0"/>
                        <a:t>Walks occasionally during day, but for very short distances, with or without assistance. Spends majority of each shift in bed or chair </a:t>
                      </a:r>
                    </a:p>
                  </a:txBody>
                  <a:tcPr/>
                </a:tc>
                <a:tc>
                  <a:txBody>
                    <a:bodyPr/>
                    <a:lstStyle/>
                    <a:p>
                      <a:r>
                        <a:rPr lang="en-US" sz="1200" b="0" dirty="0"/>
                        <a:t>4. </a:t>
                      </a:r>
                      <a:r>
                        <a:rPr lang="en-US" sz="1200" b="1" dirty="0"/>
                        <a:t>Walks Frequently </a:t>
                      </a:r>
                      <a:br>
                        <a:rPr lang="en-US" sz="1200" b="1" dirty="0"/>
                      </a:br>
                      <a:r>
                        <a:rPr lang="en-US" sz="1200" b="0" dirty="0"/>
                        <a:t>Walks outside room at least twice a day and inside room at least once every two hours during waking hours</a:t>
                      </a:r>
                    </a:p>
                  </a:txBody>
                  <a:tcPr/>
                </a:tc>
                <a:extLst>
                  <a:ext uri="{0D108BD9-81ED-4DB2-BD59-A6C34878D82A}">
                    <a16:rowId xmlns:a16="http://schemas.microsoft.com/office/drawing/2014/main" val="1800283376"/>
                  </a:ext>
                </a:extLst>
              </a:tr>
            </a:tbl>
          </a:graphicData>
        </a:graphic>
      </p:graphicFrame>
      <p:sp>
        <p:nvSpPr>
          <p:cNvPr id="6" name="Title 5">
            <a:extLst>
              <a:ext uri="{FF2B5EF4-FFF2-40B4-BE49-F238E27FC236}">
                <a16:creationId xmlns:a16="http://schemas.microsoft.com/office/drawing/2014/main" id="{D84EBA78-DE14-4233-9F46-85B0D40789A4}"/>
              </a:ext>
            </a:extLst>
          </p:cNvPr>
          <p:cNvSpPr>
            <a:spLocks noGrp="1"/>
          </p:cNvSpPr>
          <p:nvPr>
            <p:ph type="title"/>
          </p:nvPr>
        </p:nvSpPr>
        <p:spPr>
          <a:xfrm>
            <a:off x="531639" y="753228"/>
            <a:ext cx="6896534" cy="1080938"/>
          </a:xfrm>
        </p:spPr>
        <p:txBody>
          <a:bodyPr/>
          <a:lstStyle/>
          <a:p>
            <a:r>
              <a:rPr lang="en-US" dirty="0"/>
              <a:t>Braden Case Study</a:t>
            </a:r>
          </a:p>
        </p:txBody>
      </p:sp>
      <p:sp>
        <p:nvSpPr>
          <p:cNvPr id="8" name="TextBox 7">
            <a:extLst>
              <a:ext uri="{FF2B5EF4-FFF2-40B4-BE49-F238E27FC236}">
                <a16:creationId xmlns:a16="http://schemas.microsoft.com/office/drawing/2014/main" id="{BDECCEB1-EDCC-4924-B081-D7D936E71461}"/>
              </a:ext>
            </a:extLst>
          </p:cNvPr>
          <p:cNvSpPr txBox="1"/>
          <p:nvPr/>
        </p:nvSpPr>
        <p:spPr>
          <a:xfrm>
            <a:off x="809896" y="2062857"/>
            <a:ext cx="7524206" cy="369332"/>
          </a:xfrm>
          <a:prstGeom prst="rect">
            <a:avLst/>
          </a:prstGeom>
          <a:noFill/>
          <a:ln>
            <a:solidFill>
              <a:schemeClr val="bg1"/>
            </a:solidFill>
          </a:ln>
        </p:spPr>
        <p:txBody>
          <a:bodyPr wrap="square" rtlCol="0">
            <a:spAutoFit/>
          </a:bodyPr>
          <a:lstStyle/>
          <a:p>
            <a:pPr algn="ctr"/>
            <a:r>
              <a:rPr lang="en-US" dirty="0"/>
              <a:t>What score did you choose for “Activity”?</a:t>
            </a:r>
          </a:p>
        </p:txBody>
      </p:sp>
      <p:sp>
        <p:nvSpPr>
          <p:cNvPr id="11" name="Oval 10">
            <a:extLst>
              <a:ext uri="{FF2B5EF4-FFF2-40B4-BE49-F238E27FC236}">
                <a16:creationId xmlns:a16="http://schemas.microsoft.com/office/drawing/2014/main" id="{30FF529B-721B-4156-8D6D-51BAF9F8CC61}"/>
              </a:ext>
            </a:extLst>
          </p:cNvPr>
          <p:cNvSpPr/>
          <p:nvPr/>
        </p:nvSpPr>
        <p:spPr>
          <a:xfrm rot="5400000">
            <a:off x="2523965" y="2621692"/>
            <a:ext cx="600895" cy="679270"/>
          </a:xfrm>
          <a:prstGeom prst="ellipse">
            <a:avLst/>
          </a:prstGeom>
          <a:noFill/>
          <a:ln w="5715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Content Placeholder 2">
            <a:extLst>
              <a:ext uri="{FF2B5EF4-FFF2-40B4-BE49-F238E27FC236}">
                <a16:creationId xmlns:a16="http://schemas.microsoft.com/office/drawing/2014/main" id="{A5F4F09B-85A1-4452-AAB3-1029B9400ADE}"/>
              </a:ext>
            </a:extLst>
          </p:cNvPr>
          <p:cNvSpPr txBox="1">
            <a:spLocks/>
          </p:cNvSpPr>
          <p:nvPr/>
        </p:nvSpPr>
        <p:spPr>
          <a:xfrm>
            <a:off x="432561" y="4789449"/>
            <a:ext cx="8389046" cy="1211383"/>
          </a:xfrm>
          <a:prstGeom prst="rect">
            <a:avLst/>
          </a:prstGeom>
          <a:ln>
            <a:solidFill>
              <a:schemeClr val="tx1"/>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a:lstStyle>
          <a:p>
            <a:pPr marL="82296" indent="0" algn="ctr">
              <a:lnSpc>
                <a:spcPct val="100000"/>
              </a:lnSpc>
              <a:spcBef>
                <a:spcPts val="0"/>
              </a:spcBef>
              <a:buNone/>
            </a:pPr>
            <a:r>
              <a:rPr lang="en-US" sz="1400" dirty="0"/>
              <a:t>“The patient is “fully dependent on the healthcare providers for all significant movement…and is hemodynamically stable and has the core strength to spend time up in a reclining chair.</a:t>
            </a:r>
          </a:p>
          <a:p>
            <a:pPr marL="82296" indent="0" algn="ctr">
              <a:lnSpc>
                <a:spcPct val="100000"/>
              </a:lnSpc>
              <a:spcBef>
                <a:spcPts val="0"/>
              </a:spcBef>
              <a:buNone/>
            </a:pPr>
            <a:endParaRPr lang="en-US" sz="1400" dirty="0"/>
          </a:p>
          <a:p>
            <a:pPr marL="82296" indent="0" algn="ctr">
              <a:lnSpc>
                <a:spcPct val="100000"/>
              </a:lnSpc>
              <a:spcBef>
                <a:spcPts val="0"/>
              </a:spcBef>
              <a:buNone/>
            </a:pPr>
            <a:r>
              <a:rPr lang="en-US" sz="1400" dirty="0"/>
              <a:t>This patient is not a “3’ because he is unable to walk at this time, and he is not a “1” because he is able to get out of bed, he just requires assistance. </a:t>
            </a:r>
          </a:p>
        </p:txBody>
      </p:sp>
    </p:spTree>
    <p:extLst>
      <p:ext uri="{BB962C8B-B14F-4D97-AF65-F5344CB8AC3E}">
        <p14:creationId xmlns:p14="http://schemas.microsoft.com/office/powerpoint/2010/main" val="364119761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Table 5">
            <a:extLst>
              <a:ext uri="{FF2B5EF4-FFF2-40B4-BE49-F238E27FC236}">
                <a16:creationId xmlns:a16="http://schemas.microsoft.com/office/drawing/2014/main" id="{C721A0DD-884A-4A2D-83AE-82C01AE0645E}"/>
              </a:ext>
            </a:extLst>
          </p:cNvPr>
          <p:cNvGraphicFramePr>
            <a:graphicFrameLocks noGrp="1"/>
          </p:cNvGraphicFramePr>
          <p:nvPr>
            <p:extLst>
              <p:ext uri="{D42A27DB-BD31-4B8C-83A1-F6EECF244321}">
                <p14:modId xmlns:p14="http://schemas.microsoft.com/office/powerpoint/2010/main" val="3201788494"/>
              </p:ext>
            </p:extLst>
          </p:nvPr>
        </p:nvGraphicFramePr>
        <p:xfrm>
          <a:off x="259822" y="2880534"/>
          <a:ext cx="8638903" cy="1645920"/>
        </p:xfrm>
        <a:graphic>
          <a:graphicData uri="http://schemas.openxmlformats.org/drawingml/2006/table">
            <a:tbl>
              <a:tblPr firstRow="1" bandRow="1">
                <a:tableStyleId>{5C22544A-7EE6-4342-B048-85BDC9FD1C3A}</a:tableStyleId>
              </a:tblPr>
              <a:tblGrid>
                <a:gridCol w="836023">
                  <a:extLst>
                    <a:ext uri="{9D8B030D-6E8A-4147-A177-3AD203B41FA5}">
                      <a16:colId xmlns:a16="http://schemas.microsoft.com/office/drawing/2014/main" val="3495253860"/>
                    </a:ext>
                  </a:extLst>
                </a:gridCol>
                <a:gridCol w="2249948">
                  <a:extLst>
                    <a:ext uri="{9D8B030D-6E8A-4147-A177-3AD203B41FA5}">
                      <a16:colId xmlns:a16="http://schemas.microsoft.com/office/drawing/2014/main" val="3719035174"/>
                    </a:ext>
                  </a:extLst>
                </a:gridCol>
                <a:gridCol w="2078212">
                  <a:extLst>
                    <a:ext uri="{9D8B030D-6E8A-4147-A177-3AD203B41FA5}">
                      <a16:colId xmlns:a16="http://schemas.microsoft.com/office/drawing/2014/main" val="3363135919"/>
                    </a:ext>
                  </a:extLst>
                </a:gridCol>
                <a:gridCol w="1924595">
                  <a:extLst>
                    <a:ext uri="{9D8B030D-6E8A-4147-A177-3AD203B41FA5}">
                      <a16:colId xmlns:a16="http://schemas.microsoft.com/office/drawing/2014/main" val="858459162"/>
                    </a:ext>
                  </a:extLst>
                </a:gridCol>
                <a:gridCol w="1550125">
                  <a:extLst>
                    <a:ext uri="{9D8B030D-6E8A-4147-A177-3AD203B41FA5}">
                      <a16:colId xmlns:a16="http://schemas.microsoft.com/office/drawing/2014/main" val="2341016223"/>
                    </a:ext>
                  </a:extLst>
                </a:gridCol>
              </a:tblGrid>
              <a:tr h="217714">
                <a:tc>
                  <a:txBody>
                    <a:bodyPr/>
                    <a:lstStyle/>
                    <a:p>
                      <a:r>
                        <a:rPr lang="en-US" sz="1200" b="0" dirty="0">
                          <a:solidFill>
                            <a:schemeClr val="bg1"/>
                          </a:solidFill>
                        </a:rPr>
                        <a:t>Scale</a:t>
                      </a:r>
                    </a:p>
                  </a:txBody>
                  <a:tcPr>
                    <a:solidFill>
                      <a:schemeClr val="accent6">
                        <a:lumMod val="20000"/>
                        <a:lumOff val="80000"/>
                      </a:schemeClr>
                    </a:solidFill>
                  </a:tcPr>
                </a:tc>
                <a:tc>
                  <a:txBody>
                    <a:bodyPr/>
                    <a:lstStyle/>
                    <a:p>
                      <a:r>
                        <a:rPr lang="en-US" sz="1200" b="0" dirty="0">
                          <a:solidFill>
                            <a:schemeClr val="bg1"/>
                          </a:solidFill>
                        </a:rPr>
                        <a:t>1</a:t>
                      </a:r>
                    </a:p>
                  </a:txBody>
                  <a:tcPr>
                    <a:solidFill>
                      <a:schemeClr val="accent6">
                        <a:lumMod val="20000"/>
                        <a:lumOff val="80000"/>
                      </a:schemeClr>
                    </a:solidFill>
                  </a:tcPr>
                </a:tc>
                <a:tc>
                  <a:txBody>
                    <a:bodyPr/>
                    <a:lstStyle/>
                    <a:p>
                      <a:r>
                        <a:rPr lang="en-US" sz="1200" b="0" dirty="0">
                          <a:solidFill>
                            <a:schemeClr val="bg1"/>
                          </a:solidFill>
                        </a:rPr>
                        <a:t>2</a:t>
                      </a:r>
                    </a:p>
                  </a:txBody>
                  <a:tcPr>
                    <a:solidFill>
                      <a:schemeClr val="accent6">
                        <a:lumMod val="20000"/>
                        <a:lumOff val="80000"/>
                      </a:schemeClr>
                    </a:solidFill>
                  </a:tcPr>
                </a:tc>
                <a:tc>
                  <a:txBody>
                    <a:bodyPr/>
                    <a:lstStyle/>
                    <a:p>
                      <a:r>
                        <a:rPr lang="en-US" sz="1200" b="0" dirty="0">
                          <a:solidFill>
                            <a:schemeClr val="bg1"/>
                          </a:solidFill>
                        </a:rPr>
                        <a:t>3</a:t>
                      </a:r>
                    </a:p>
                  </a:txBody>
                  <a:tcPr>
                    <a:solidFill>
                      <a:schemeClr val="accent6">
                        <a:lumMod val="20000"/>
                        <a:lumOff val="80000"/>
                      </a:schemeClr>
                    </a:solidFill>
                  </a:tcPr>
                </a:tc>
                <a:tc>
                  <a:txBody>
                    <a:bodyPr/>
                    <a:lstStyle/>
                    <a:p>
                      <a:r>
                        <a:rPr lang="en-US" sz="1200" b="0" dirty="0">
                          <a:solidFill>
                            <a:schemeClr val="bg1"/>
                          </a:solidFill>
                        </a:rPr>
                        <a:t>4</a:t>
                      </a:r>
                    </a:p>
                  </a:txBody>
                  <a:tcPr>
                    <a:solidFill>
                      <a:schemeClr val="accent6">
                        <a:lumMod val="20000"/>
                        <a:lumOff val="80000"/>
                      </a:schemeClr>
                    </a:solidFill>
                  </a:tcPr>
                </a:tc>
                <a:extLst>
                  <a:ext uri="{0D108BD9-81ED-4DB2-BD59-A6C34878D82A}">
                    <a16:rowId xmlns:a16="http://schemas.microsoft.com/office/drawing/2014/main" val="2131786592"/>
                  </a:ext>
                </a:extLst>
              </a:tr>
              <a:tr h="372549">
                <a:tc>
                  <a:txBody>
                    <a:bodyPr/>
                    <a:lstStyle/>
                    <a:p>
                      <a:r>
                        <a:rPr lang="en-US" sz="1200" b="1" dirty="0"/>
                        <a:t>Mobility</a:t>
                      </a:r>
                    </a:p>
                  </a:txBody>
                  <a:tcPr/>
                </a:tc>
                <a:tc>
                  <a:txBody>
                    <a:bodyPr/>
                    <a:lstStyle/>
                    <a:p>
                      <a:r>
                        <a:rPr lang="en-US" sz="1200" b="1" dirty="0"/>
                        <a:t>1. Completely Immobile</a:t>
                      </a:r>
                      <a:r>
                        <a:rPr lang="en-US" sz="1200" dirty="0"/>
                        <a:t> </a:t>
                      </a:r>
                      <a:br>
                        <a:rPr lang="en-US" sz="1200" dirty="0"/>
                      </a:br>
                      <a:r>
                        <a:rPr lang="en-US" sz="1200" dirty="0"/>
                        <a:t>Does not make even slight changes in body or extremity position without assistance</a:t>
                      </a:r>
                    </a:p>
                  </a:txBody>
                  <a:tcPr/>
                </a:tc>
                <a:tc>
                  <a:txBody>
                    <a:bodyPr/>
                    <a:lstStyle/>
                    <a:p>
                      <a:r>
                        <a:rPr lang="en-US" sz="1200" b="1" dirty="0"/>
                        <a:t>2. Very Limited</a:t>
                      </a:r>
                      <a:r>
                        <a:rPr lang="en-US" sz="1200" dirty="0"/>
                        <a:t> </a:t>
                      </a:r>
                      <a:br>
                        <a:rPr lang="en-US" sz="1200" dirty="0"/>
                      </a:br>
                      <a:r>
                        <a:rPr lang="en-US" sz="1200" dirty="0"/>
                        <a:t>Makes occasional slight changes in body or extremity position but unable to make frequent or significant changes independently. </a:t>
                      </a:r>
                    </a:p>
                  </a:txBody>
                  <a:tcPr/>
                </a:tc>
                <a:tc>
                  <a:txBody>
                    <a:bodyPr/>
                    <a:lstStyle/>
                    <a:p>
                      <a:r>
                        <a:rPr lang="en-US" sz="1200" b="1" dirty="0"/>
                        <a:t>3. Slightly Limited</a:t>
                      </a:r>
                      <a:r>
                        <a:rPr lang="en-US" sz="1200" dirty="0"/>
                        <a:t> </a:t>
                      </a:r>
                      <a:br>
                        <a:rPr lang="en-US" sz="1200" dirty="0"/>
                      </a:br>
                      <a:r>
                        <a:rPr lang="en-US" sz="1200" dirty="0"/>
                        <a:t>Makes frequent though slight changes in body or extremity position independently. </a:t>
                      </a:r>
                    </a:p>
                  </a:txBody>
                  <a:tcPr/>
                </a:tc>
                <a:tc>
                  <a:txBody>
                    <a:bodyPr/>
                    <a:lstStyle/>
                    <a:p>
                      <a:r>
                        <a:rPr lang="en-US" sz="1200" b="1" dirty="0"/>
                        <a:t>4. No Limitation</a:t>
                      </a:r>
                      <a:r>
                        <a:rPr lang="en-US" sz="1200" dirty="0"/>
                        <a:t> Makes major and frequent changes in position without assistance. </a:t>
                      </a:r>
                    </a:p>
                  </a:txBody>
                  <a:tcPr/>
                </a:tc>
                <a:extLst>
                  <a:ext uri="{0D108BD9-81ED-4DB2-BD59-A6C34878D82A}">
                    <a16:rowId xmlns:a16="http://schemas.microsoft.com/office/drawing/2014/main" val="1477107233"/>
                  </a:ext>
                </a:extLst>
              </a:tr>
            </a:tbl>
          </a:graphicData>
        </a:graphic>
      </p:graphicFrame>
      <p:sp>
        <p:nvSpPr>
          <p:cNvPr id="6" name="Title 5">
            <a:extLst>
              <a:ext uri="{FF2B5EF4-FFF2-40B4-BE49-F238E27FC236}">
                <a16:creationId xmlns:a16="http://schemas.microsoft.com/office/drawing/2014/main" id="{E0E0F82B-C63F-4BB8-BFE1-23E7D0CF10E9}"/>
              </a:ext>
            </a:extLst>
          </p:cNvPr>
          <p:cNvSpPr>
            <a:spLocks noGrp="1"/>
          </p:cNvSpPr>
          <p:nvPr>
            <p:ph type="title"/>
          </p:nvPr>
        </p:nvSpPr>
        <p:spPr>
          <a:xfrm>
            <a:off x="531639" y="753228"/>
            <a:ext cx="6896534" cy="1080938"/>
          </a:xfrm>
        </p:spPr>
        <p:txBody>
          <a:bodyPr/>
          <a:lstStyle/>
          <a:p>
            <a:r>
              <a:rPr lang="en-US" dirty="0"/>
              <a:t>Braden Case Study</a:t>
            </a:r>
          </a:p>
        </p:txBody>
      </p:sp>
      <p:sp>
        <p:nvSpPr>
          <p:cNvPr id="7" name="TextBox 6">
            <a:extLst>
              <a:ext uri="{FF2B5EF4-FFF2-40B4-BE49-F238E27FC236}">
                <a16:creationId xmlns:a16="http://schemas.microsoft.com/office/drawing/2014/main" id="{FF98FFA4-9F2B-4DD8-8B58-59BF86DD912E}"/>
              </a:ext>
            </a:extLst>
          </p:cNvPr>
          <p:cNvSpPr txBox="1"/>
          <p:nvPr/>
        </p:nvSpPr>
        <p:spPr>
          <a:xfrm>
            <a:off x="820914" y="2172684"/>
            <a:ext cx="7524206" cy="369332"/>
          </a:xfrm>
          <a:prstGeom prst="rect">
            <a:avLst/>
          </a:prstGeom>
          <a:noFill/>
          <a:ln>
            <a:solidFill>
              <a:schemeClr val="bg1"/>
            </a:solidFill>
          </a:ln>
        </p:spPr>
        <p:txBody>
          <a:bodyPr wrap="square" rtlCol="0">
            <a:spAutoFit/>
          </a:bodyPr>
          <a:lstStyle/>
          <a:p>
            <a:pPr algn="ctr"/>
            <a:r>
              <a:rPr lang="en-US" dirty="0"/>
              <a:t>What score did you choose for “Mobility”?</a:t>
            </a:r>
          </a:p>
        </p:txBody>
      </p:sp>
      <p:sp>
        <p:nvSpPr>
          <p:cNvPr id="10" name="Oval 9">
            <a:extLst>
              <a:ext uri="{FF2B5EF4-FFF2-40B4-BE49-F238E27FC236}">
                <a16:creationId xmlns:a16="http://schemas.microsoft.com/office/drawing/2014/main" id="{3A7A6494-D252-46A8-A5BD-FF22EB7ACC2A}"/>
              </a:ext>
            </a:extLst>
          </p:cNvPr>
          <p:cNvSpPr/>
          <p:nvPr/>
        </p:nvSpPr>
        <p:spPr>
          <a:xfrm rot="5400000">
            <a:off x="3172839" y="2722852"/>
            <a:ext cx="600895" cy="679270"/>
          </a:xfrm>
          <a:prstGeom prst="ellipse">
            <a:avLst/>
          </a:prstGeom>
          <a:noFill/>
          <a:ln w="5715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Content Placeholder 2">
            <a:extLst>
              <a:ext uri="{FF2B5EF4-FFF2-40B4-BE49-F238E27FC236}">
                <a16:creationId xmlns:a16="http://schemas.microsoft.com/office/drawing/2014/main" id="{5224D4BE-0DBF-4CE6-8D1A-EF3507956FF9}"/>
              </a:ext>
            </a:extLst>
          </p:cNvPr>
          <p:cNvSpPr txBox="1">
            <a:spLocks/>
          </p:cNvSpPr>
          <p:nvPr/>
        </p:nvSpPr>
        <p:spPr>
          <a:xfrm>
            <a:off x="388494" y="4784260"/>
            <a:ext cx="8389046" cy="1616539"/>
          </a:xfrm>
          <a:prstGeom prst="rect">
            <a:avLst/>
          </a:prstGeom>
          <a:ln>
            <a:solidFill>
              <a:schemeClr val="tx1"/>
            </a:solidFill>
          </a:ln>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a:lstStyle>
          <a:p>
            <a:pPr marL="82296" indent="0" algn="ctr">
              <a:lnSpc>
                <a:spcPct val="100000"/>
              </a:lnSpc>
              <a:spcBef>
                <a:spcPts val="0"/>
              </a:spcBef>
              <a:buNone/>
            </a:pPr>
            <a:r>
              <a:rPr lang="en-US" sz="1400" dirty="0"/>
              <a:t>“The patient’s right arm and right leg have increased weakness, he is fully dependent for all significant movement and care, has mild expressive aphasia and short-term memory issues”.</a:t>
            </a:r>
          </a:p>
          <a:p>
            <a:pPr marL="82296" indent="0" algn="ctr">
              <a:lnSpc>
                <a:spcPct val="100000"/>
              </a:lnSpc>
              <a:spcBef>
                <a:spcPts val="0"/>
              </a:spcBef>
              <a:buNone/>
            </a:pPr>
            <a:endParaRPr lang="en-US" sz="1400" dirty="0"/>
          </a:p>
          <a:p>
            <a:pPr marL="82296" indent="0" algn="ctr">
              <a:lnSpc>
                <a:spcPct val="100000"/>
              </a:lnSpc>
              <a:spcBef>
                <a:spcPts val="0"/>
              </a:spcBef>
              <a:buNone/>
            </a:pPr>
            <a:r>
              <a:rPr lang="en-US" sz="1400" dirty="0"/>
              <a:t>This patient is not a “3” because he is not able to make significant body movements on his own.  He is not a “1” because he does shift and move, but just not enough to make a difference in preventing skin breakdown.  His memory and aphasia issues also mean the patient will not remember to reposition as needed either.</a:t>
            </a:r>
          </a:p>
        </p:txBody>
      </p:sp>
    </p:spTree>
    <p:extLst>
      <p:ext uri="{BB962C8B-B14F-4D97-AF65-F5344CB8AC3E}">
        <p14:creationId xmlns:p14="http://schemas.microsoft.com/office/powerpoint/2010/main" val="1901178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8821" y="2142799"/>
            <a:ext cx="8153400" cy="4533441"/>
          </a:xfrm>
        </p:spPr>
        <p:txBody>
          <a:bodyPr>
            <a:normAutofit/>
          </a:bodyPr>
          <a:lstStyle/>
          <a:p>
            <a:pPr>
              <a:buNone/>
            </a:pPr>
            <a:r>
              <a:rPr lang="en-US" dirty="0"/>
              <a:t>Skin is….</a:t>
            </a:r>
          </a:p>
          <a:p>
            <a:pPr marL="457200" indent="-346075"/>
            <a:r>
              <a:rPr lang="en-US" dirty="0"/>
              <a:t>The </a:t>
            </a:r>
            <a:r>
              <a:rPr lang="en-US" i="1" dirty="0"/>
              <a:t>largest</a:t>
            </a:r>
            <a:r>
              <a:rPr lang="en-US" dirty="0"/>
              <a:t> organ of the body</a:t>
            </a:r>
          </a:p>
          <a:p>
            <a:pPr marL="457200" indent="-346075"/>
            <a:r>
              <a:rPr lang="en-US" dirty="0"/>
              <a:t>Responsible for</a:t>
            </a:r>
          </a:p>
          <a:p>
            <a:pPr marL="850900" lvl="1" indent="-393700"/>
            <a:r>
              <a:rPr lang="en-US" dirty="0"/>
              <a:t>Physical protection from external factors (i.e. chemical, mechanical, U.V., moisture, pathogens)</a:t>
            </a:r>
          </a:p>
          <a:p>
            <a:pPr marL="850900" lvl="1" indent="-393700"/>
            <a:r>
              <a:rPr lang="en-US" dirty="0"/>
              <a:t>Immune protection</a:t>
            </a:r>
          </a:p>
          <a:p>
            <a:pPr marL="850900" lvl="1" indent="-393700"/>
            <a:r>
              <a:rPr lang="en-US" dirty="0"/>
              <a:t>Thermoregulation</a:t>
            </a:r>
          </a:p>
          <a:p>
            <a:pPr marL="850900" lvl="1" indent="-393700"/>
            <a:r>
              <a:rPr lang="en-US" dirty="0"/>
              <a:t>Sensation</a:t>
            </a:r>
          </a:p>
          <a:p>
            <a:pPr marL="850900" lvl="1" indent="-393700"/>
            <a:r>
              <a:rPr lang="en-US" dirty="0"/>
              <a:t>Metabolism</a:t>
            </a:r>
          </a:p>
          <a:p>
            <a:pPr marL="850900" lvl="1" indent="-393700"/>
            <a:r>
              <a:rPr lang="en-US" dirty="0"/>
              <a:t>Communication</a:t>
            </a:r>
          </a:p>
          <a:p>
            <a:pPr marL="850900" lvl="1" indent="-393700"/>
            <a:r>
              <a:rPr lang="en-US" dirty="0"/>
              <a:t>Hydration preservation</a:t>
            </a:r>
          </a:p>
        </p:txBody>
      </p:sp>
      <p:sp>
        <p:nvSpPr>
          <p:cNvPr id="5" name="Title 1"/>
          <p:cNvSpPr>
            <a:spLocks noGrp="1"/>
          </p:cNvSpPr>
          <p:nvPr>
            <p:ph type="title"/>
          </p:nvPr>
        </p:nvSpPr>
        <p:spPr>
          <a:xfrm>
            <a:off x="197837" y="701017"/>
            <a:ext cx="7227532" cy="1143000"/>
          </a:xfrm>
        </p:spPr>
        <p:txBody>
          <a:bodyPr>
            <a:normAutofit fontScale="90000"/>
          </a:bodyPr>
          <a:lstStyle/>
          <a:p>
            <a:r>
              <a:rPr lang="en-US" sz="4200" dirty="0"/>
              <a:t>An Organ Deserving of Respect</a:t>
            </a:r>
          </a:p>
        </p:txBody>
      </p:sp>
      <p:sp>
        <p:nvSpPr>
          <p:cNvPr id="2" name="Slide Number Placeholder 1"/>
          <p:cNvSpPr>
            <a:spLocks noGrp="1"/>
          </p:cNvSpPr>
          <p:nvPr>
            <p:ph type="sldNum" sz="quarter" idx="12"/>
          </p:nvPr>
        </p:nvSpPr>
        <p:spPr/>
        <p:txBody>
          <a:bodyPr/>
          <a:lstStyle/>
          <a:p>
            <a:fld id="{261FB9F5-4D27-4C55-A630-44E208EFAA53}" type="slidenum">
              <a:rPr lang="en-US" smtClean="0"/>
              <a:pPr/>
              <a:t>3</a:t>
            </a:fld>
            <a:endParaRPr lang="en-US"/>
          </a:p>
        </p:txBody>
      </p:sp>
    </p:spTree>
    <p:extLst>
      <p:ext uri="{BB962C8B-B14F-4D97-AF65-F5344CB8AC3E}">
        <p14:creationId xmlns:p14="http://schemas.microsoft.com/office/powerpoint/2010/main" val="22683814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Table 5">
            <a:extLst>
              <a:ext uri="{FF2B5EF4-FFF2-40B4-BE49-F238E27FC236}">
                <a16:creationId xmlns:a16="http://schemas.microsoft.com/office/drawing/2014/main" id="{C721A0DD-884A-4A2D-83AE-82C01AE0645E}"/>
              </a:ext>
            </a:extLst>
          </p:cNvPr>
          <p:cNvGraphicFramePr>
            <a:graphicFrameLocks noGrp="1"/>
          </p:cNvGraphicFramePr>
          <p:nvPr>
            <p:extLst>
              <p:ext uri="{D42A27DB-BD31-4B8C-83A1-F6EECF244321}">
                <p14:modId xmlns:p14="http://schemas.microsoft.com/office/powerpoint/2010/main" val="56096892"/>
              </p:ext>
            </p:extLst>
          </p:nvPr>
        </p:nvGraphicFramePr>
        <p:xfrm>
          <a:off x="252544" y="2876634"/>
          <a:ext cx="8638903" cy="2560320"/>
        </p:xfrm>
        <a:graphic>
          <a:graphicData uri="http://schemas.openxmlformats.org/drawingml/2006/table">
            <a:tbl>
              <a:tblPr firstRow="1" bandRow="1">
                <a:tableStyleId>{5C22544A-7EE6-4342-B048-85BDC9FD1C3A}</a:tableStyleId>
              </a:tblPr>
              <a:tblGrid>
                <a:gridCol w="836023">
                  <a:extLst>
                    <a:ext uri="{9D8B030D-6E8A-4147-A177-3AD203B41FA5}">
                      <a16:colId xmlns:a16="http://schemas.microsoft.com/office/drawing/2014/main" val="3495253860"/>
                    </a:ext>
                  </a:extLst>
                </a:gridCol>
                <a:gridCol w="2249948">
                  <a:extLst>
                    <a:ext uri="{9D8B030D-6E8A-4147-A177-3AD203B41FA5}">
                      <a16:colId xmlns:a16="http://schemas.microsoft.com/office/drawing/2014/main" val="3719035174"/>
                    </a:ext>
                  </a:extLst>
                </a:gridCol>
                <a:gridCol w="2078212">
                  <a:extLst>
                    <a:ext uri="{9D8B030D-6E8A-4147-A177-3AD203B41FA5}">
                      <a16:colId xmlns:a16="http://schemas.microsoft.com/office/drawing/2014/main" val="3363135919"/>
                    </a:ext>
                  </a:extLst>
                </a:gridCol>
                <a:gridCol w="1924595">
                  <a:extLst>
                    <a:ext uri="{9D8B030D-6E8A-4147-A177-3AD203B41FA5}">
                      <a16:colId xmlns:a16="http://schemas.microsoft.com/office/drawing/2014/main" val="858459162"/>
                    </a:ext>
                  </a:extLst>
                </a:gridCol>
                <a:gridCol w="1550125">
                  <a:extLst>
                    <a:ext uri="{9D8B030D-6E8A-4147-A177-3AD203B41FA5}">
                      <a16:colId xmlns:a16="http://schemas.microsoft.com/office/drawing/2014/main" val="2341016223"/>
                    </a:ext>
                  </a:extLst>
                </a:gridCol>
              </a:tblGrid>
              <a:tr h="217714">
                <a:tc>
                  <a:txBody>
                    <a:bodyPr/>
                    <a:lstStyle/>
                    <a:p>
                      <a:r>
                        <a:rPr lang="en-US" sz="1200" b="0" dirty="0">
                          <a:solidFill>
                            <a:schemeClr val="bg1"/>
                          </a:solidFill>
                        </a:rPr>
                        <a:t>Scale</a:t>
                      </a:r>
                    </a:p>
                  </a:txBody>
                  <a:tcPr>
                    <a:solidFill>
                      <a:schemeClr val="accent6">
                        <a:lumMod val="20000"/>
                        <a:lumOff val="80000"/>
                      </a:schemeClr>
                    </a:solidFill>
                  </a:tcPr>
                </a:tc>
                <a:tc>
                  <a:txBody>
                    <a:bodyPr/>
                    <a:lstStyle/>
                    <a:p>
                      <a:r>
                        <a:rPr lang="en-US" sz="1200" b="0" dirty="0">
                          <a:solidFill>
                            <a:schemeClr val="bg1"/>
                          </a:solidFill>
                        </a:rPr>
                        <a:t>1</a:t>
                      </a:r>
                    </a:p>
                  </a:txBody>
                  <a:tcPr>
                    <a:solidFill>
                      <a:schemeClr val="accent6">
                        <a:lumMod val="20000"/>
                        <a:lumOff val="80000"/>
                      </a:schemeClr>
                    </a:solidFill>
                  </a:tcPr>
                </a:tc>
                <a:tc>
                  <a:txBody>
                    <a:bodyPr/>
                    <a:lstStyle/>
                    <a:p>
                      <a:r>
                        <a:rPr lang="en-US" sz="1200" b="0" dirty="0">
                          <a:solidFill>
                            <a:schemeClr val="bg1"/>
                          </a:solidFill>
                        </a:rPr>
                        <a:t>2</a:t>
                      </a:r>
                    </a:p>
                  </a:txBody>
                  <a:tcPr>
                    <a:solidFill>
                      <a:schemeClr val="accent6">
                        <a:lumMod val="20000"/>
                        <a:lumOff val="80000"/>
                      </a:schemeClr>
                    </a:solidFill>
                  </a:tcPr>
                </a:tc>
                <a:tc>
                  <a:txBody>
                    <a:bodyPr/>
                    <a:lstStyle/>
                    <a:p>
                      <a:r>
                        <a:rPr lang="en-US" sz="1200" b="0" dirty="0">
                          <a:solidFill>
                            <a:schemeClr val="bg1"/>
                          </a:solidFill>
                        </a:rPr>
                        <a:t>3</a:t>
                      </a:r>
                    </a:p>
                  </a:txBody>
                  <a:tcPr>
                    <a:solidFill>
                      <a:schemeClr val="accent6">
                        <a:lumMod val="20000"/>
                        <a:lumOff val="80000"/>
                      </a:schemeClr>
                    </a:solidFill>
                  </a:tcPr>
                </a:tc>
                <a:tc>
                  <a:txBody>
                    <a:bodyPr/>
                    <a:lstStyle/>
                    <a:p>
                      <a:r>
                        <a:rPr lang="en-US" sz="1200" b="0" dirty="0">
                          <a:solidFill>
                            <a:schemeClr val="bg1"/>
                          </a:solidFill>
                        </a:rPr>
                        <a:t>4</a:t>
                      </a:r>
                    </a:p>
                  </a:txBody>
                  <a:tcPr>
                    <a:solidFill>
                      <a:schemeClr val="accent6">
                        <a:lumMod val="20000"/>
                        <a:lumOff val="80000"/>
                      </a:schemeClr>
                    </a:solidFill>
                  </a:tcPr>
                </a:tc>
                <a:extLst>
                  <a:ext uri="{0D108BD9-81ED-4DB2-BD59-A6C34878D82A}">
                    <a16:rowId xmlns:a16="http://schemas.microsoft.com/office/drawing/2014/main" val="2131786592"/>
                  </a:ext>
                </a:extLst>
              </a:tr>
              <a:tr h="372549">
                <a:tc>
                  <a:txBody>
                    <a:bodyPr/>
                    <a:lstStyle/>
                    <a:p>
                      <a:r>
                        <a:rPr lang="en-US" sz="1200" b="1" dirty="0"/>
                        <a:t>Nutrition</a:t>
                      </a:r>
                    </a:p>
                  </a:txBody>
                  <a:tcPr/>
                </a:tc>
                <a:tc>
                  <a:txBody>
                    <a:bodyPr/>
                    <a:lstStyle/>
                    <a:p>
                      <a:r>
                        <a:rPr lang="en-US" sz="1200" b="1" dirty="0"/>
                        <a:t>1. Very Poor</a:t>
                      </a:r>
                      <a:r>
                        <a:rPr lang="en-US" sz="1200" dirty="0"/>
                        <a:t> </a:t>
                      </a:r>
                      <a:br>
                        <a:rPr lang="en-US" sz="1200" dirty="0"/>
                      </a:br>
                      <a:r>
                        <a:rPr lang="en-US" sz="1200" dirty="0"/>
                        <a:t>Never eats a complete meal. Rarely eats more than a 1/3 of any food offered. Eats 2 servings or less of protein (meat or dairy products) per day. Takes fluids poorly. Does not take a liquid dietary supplement OR is NPO and/or maintained on clear liquids or IV=s for more than 5 days. </a:t>
                      </a:r>
                    </a:p>
                  </a:txBody>
                  <a:tcPr/>
                </a:tc>
                <a:tc>
                  <a:txBody>
                    <a:bodyPr/>
                    <a:lstStyle/>
                    <a:p>
                      <a:r>
                        <a:rPr lang="en-US" sz="1200" b="1" dirty="0"/>
                        <a:t>2. Probably Inadequate </a:t>
                      </a:r>
                      <a:r>
                        <a:rPr lang="en-US" sz="1200" dirty="0"/>
                        <a:t>Rarely eats a complete meal and generally eats only about 2 of any food offered. Protein intake includes only 3 servings of meat or dairy products per day. Occasionally will take a dietary supplement. OR receives less than optimum amount of liquid diet or tube feeding</a:t>
                      </a:r>
                    </a:p>
                  </a:txBody>
                  <a:tcPr/>
                </a:tc>
                <a:tc>
                  <a:txBody>
                    <a:bodyPr/>
                    <a:lstStyle/>
                    <a:p>
                      <a:r>
                        <a:rPr lang="en-US" sz="1200" b="1" dirty="0"/>
                        <a:t>3. Adequate </a:t>
                      </a:r>
                      <a:r>
                        <a:rPr lang="en-US" sz="1200" dirty="0"/>
                        <a:t>Eats over half of most meals. Eats a total of 4 servings of protein (meat, dairy products per day. Occasionally will refuse a meal, but will usually take a supplement when offered OR is on a tube feeding or TPN regimen which probably meets most of nutritional needs</a:t>
                      </a:r>
                    </a:p>
                  </a:txBody>
                  <a:tcPr/>
                </a:tc>
                <a:tc>
                  <a:txBody>
                    <a:bodyPr/>
                    <a:lstStyle/>
                    <a:p>
                      <a:r>
                        <a:rPr lang="en-US" sz="1200" b="1" dirty="0"/>
                        <a:t>4. Excellent </a:t>
                      </a:r>
                      <a:r>
                        <a:rPr lang="en-US" sz="1200" dirty="0"/>
                        <a:t>Eats most of every meal. Never refuses a meal. Usually eats a total of 4 or more servings of meat and dairy products. Occasionally eats between meals. Does not require supplementation.</a:t>
                      </a:r>
                    </a:p>
                  </a:txBody>
                  <a:tcPr/>
                </a:tc>
                <a:extLst>
                  <a:ext uri="{0D108BD9-81ED-4DB2-BD59-A6C34878D82A}">
                    <a16:rowId xmlns:a16="http://schemas.microsoft.com/office/drawing/2014/main" val="2635082965"/>
                  </a:ext>
                </a:extLst>
              </a:tr>
            </a:tbl>
          </a:graphicData>
        </a:graphic>
      </p:graphicFrame>
      <p:sp>
        <p:nvSpPr>
          <p:cNvPr id="6" name="Title 5">
            <a:extLst>
              <a:ext uri="{FF2B5EF4-FFF2-40B4-BE49-F238E27FC236}">
                <a16:creationId xmlns:a16="http://schemas.microsoft.com/office/drawing/2014/main" id="{5B8590D2-7E45-4EF5-8EA1-9F3174D5CDC4}"/>
              </a:ext>
            </a:extLst>
          </p:cNvPr>
          <p:cNvSpPr>
            <a:spLocks noGrp="1"/>
          </p:cNvSpPr>
          <p:nvPr>
            <p:ph type="title"/>
          </p:nvPr>
        </p:nvSpPr>
        <p:spPr>
          <a:xfrm>
            <a:off x="531639" y="753228"/>
            <a:ext cx="6896534" cy="1080938"/>
          </a:xfrm>
        </p:spPr>
        <p:txBody>
          <a:bodyPr/>
          <a:lstStyle/>
          <a:p>
            <a:r>
              <a:rPr lang="en-US" dirty="0"/>
              <a:t>Braden Case Study</a:t>
            </a:r>
          </a:p>
        </p:txBody>
      </p:sp>
      <p:sp>
        <p:nvSpPr>
          <p:cNvPr id="7" name="Content Placeholder 2">
            <a:extLst>
              <a:ext uri="{FF2B5EF4-FFF2-40B4-BE49-F238E27FC236}">
                <a16:creationId xmlns:a16="http://schemas.microsoft.com/office/drawing/2014/main" id="{76EA42E9-0975-4B53-8EB6-03560C82E99F}"/>
              </a:ext>
            </a:extLst>
          </p:cNvPr>
          <p:cNvSpPr txBox="1">
            <a:spLocks/>
          </p:cNvSpPr>
          <p:nvPr/>
        </p:nvSpPr>
        <p:spPr>
          <a:xfrm>
            <a:off x="1132549" y="5773522"/>
            <a:ext cx="6878892" cy="650888"/>
          </a:xfrm>
          <a:prstGeom prst="rect">
            <a:avLst/>
          </a:prstGeom>
          <a:ln>
            <a:solidFill>
              <a:schemeClr val="tx1"/>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a:lstStyle>
          <a:p>
            <a:pPr marL="82296" indent="0" algn="ctr">
              <a:lnSpc>
                <a:spcPct val="100000"/>
              </a:lnSpc>
              <a:spcBef>
                <a:spcPts val="0"/>
              </a:spcBef>
              <a:buNone/>
            </a:pPr>
            <a:r>
              <a:rPr lang="en-US" sz="1400" dirty="0"/>
              <a:t>This patient is clearly a “1” in nutrition because he has not eaten in 5 days.</a:t>
            </a:r>
          </a:p>
        </p:txBody>
      </p:sp>
      <p:sp>
        <p:nvSpPr>
          <p:cNvPr id="9" name="TextBox 8">
            <a:extLst>
              <a:ext uri="{FF2B5EF4-FFF2-40B4-BE49-F238E27FC236}">
                <a16:creationId xmlns:a16="http://schemas.microsoft.com/office/drawing/2014/main" id="{16F9F860-1347-4254-85DD-F1B4C42AFA33}"/>
              </a:ext>
            </a:extLst>
          </p:cNvPr>
          <p:cNvSpPr txBox="1"/>
          <p:nvPr/>
        </p:nvSpPr>
        <p:spPr>
          <a:xfrm>
            <a:off x="809893" y="2170734"/>
            <a:ext cx="7524206" cy="369332"/>
          </a:xfrm>
          <a:prstGeom prst="rect">
            <a:avLst/>
          </a:prstGeom>
          <a:noFill/>
          <a:ln>
            <a:solidFill>
              <a:schemeClr val="bg1"/>
            </a:solidFill>
          </a:ln>
        </p:spPr>
        <p:txBody>
          <a:bodyPr wrap="square" rtlCol="0">
            <a:spAutoFit/>
          </a:bodyPr>
          <a:lstStyle/>
          <a:p>
            <a:pPr algn="ctr"/>
            <a:r>
              <a:rPr lang="en-US" dirty="0"/>
              <a:t>What score did you choose for “Nutrition”?</a:t>
            </a:r>
          </a:p>
        </p:txBody>
      </p:sp>
      <p:sp>
        <p:nvSpPr>
          <p:cNvPr id="10" name="Oval 9">
            <a:extLst>
              <a:ext uri="{FF2B5EF4-FFF2-40B4-BE49-F238E27FC236}">
                <a16:creationId xmlns:a16="http://schemas.microsoft.com/office/drawing/2014/main" id="{CC829EAF-541F-48D5-B78C-B5B9BAAB3DC0}"/>
              </a:ext>
            </a:extLst>
          </p:cNvPr>
          <p:cNvSpPr/>
          <p:nvPr/>
        </p:nvSpPr>
        <p:spPr>
          <a:xfrm rot="5400000">
            <a:off x="927457" y="2679127"/>
            <a:ext cx="600895" cy="679270"/>
          </a:xfrm>
          <a:prstGeom prst="ellipse">
            <a:avLst/>
          </a:prstGeom>
          <a:noFill/>
          <a:ln w="5715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59744022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Table 5">
            <a:extLst>
              <a:ext uri="{FF2B5EF4-FFF2-40B4-BE49-F238E27FC236}">
                <a16:creationId xmlns:a16="http://schemas.microsoft.com/office/drawing/2014/main" id="{C721A0DD-884A-4A2D-83AE-82C01AE0645E}"/>
              </a:ext>
            </a:extLst>
          </p:cNvPr>
          <p:cNvGraphicFramePr>
            <a:graphicFrameLocks noGrp="1"/>
          </p:cNvGraphicFramePr>
          <p:nvPr>
            <p:extLst>
              <p:ext uri="{D42A27DB-BD31-4B8C-83A1-F6EECF244321}">
                <p14:modId xmlns:p14="http://schemas.microsoft.com/office/powerpoint/2010/main" val="455470712"/>
              </p:ext>
            </p:extLst>
          </p:nvPr>
        </p:nvGraphicFramePr>
        <p:xfrm>
          <a:off x="377474" y="2749331"/>
          <a:ext cx="8513975" cy="2194560"/>
        </p:xfrm>
        <a:graphic>
          <a:graphicData uri="http://schemas.openxmlformats.org/drawingml/2006/table">
            <a:tbl>
              <a:tblPr firstRow="1" bandRow="1">
                <a:tableStyleId>{5C22544A-7EE6-4342-B048-85BDC9FD1C3A}</a:tableStyleId>
              </a:tblPr>
              <a:tblGrid>
                <a:gridCol w="862152">
                  <a:extLst>
                    <a:ext uri="{9D8B030D-6E8A-4147-A177-3AD203B41FA5}">
                      <a16:colId xmlns:a16="http://schemas.microsoft.com/office/drawing/2014/main" val="3495253860"/>
                    </a:ext>
                  </a:extLst>
                </a:gridCol>
                <a:gridCol w="2882537">
                  <a:extLst>
                    <a:ext uri="{9D8B030D-6E8A-4147-A177-3AD203B41FA5}">
                      <a16:colId xmlns:a16="http://schemas.microsoft.com/office/drawing/2014/main" val="3719035174"/>
                    </a:ext>
                  </a:extLst>
                </a:gridCol>
                <a:gridCol w="2629989">
                  <a:extLst>
                    <a:ext uri="{9D8B030D-6E8A-4147-A177-3AD203B41FA5}">
                      <a16:colId xmlns:a16="http://schemas.microsoft.com/office/drawing/2014/main" val="3363135919"/>
                    </a:ext>
                  </a:extLst>
                </a:gridCol>
                <a:gridCol w="2139297">
                  <a:extLst>
                    <a:ext uri="{9D8B030D-6E8A-4147-A177-3AD203B41FA5}">
                      <a16:colId xmlns:a16="http://schemas.microsoft.com/office/drawing/2014/main" val="858459162"/>
                    </a:ext>
                  </a:extLst>
                </a:gridCol>
              </a:tblGrid>
              <a:tr h="217714">
                <a:tc>
                  <a:txBody>
                    <a:bodyPr/>
                    <a:lstStyle/>
                    <a:p>
                      <a:r>
                        <a:rPr lang="en-US" sz="1200" b="0" dirty="0">
                          <a:solidFill>
                            <a:schemeClr val="bg1"/>
                          </a:solidFill>
                        </a:rPr>
                        <a:t>Scale</a:t>
                      </a:r>
                    </a:p>
                  </a:txBody>
                  <a:tcPr>
                    <a:solidFill>
                      <a:schemeClr val="accent6">
                        <a:lumMod val="20000"/>
                        <a:lumOff val="80000"/>
                      </a:schemeClr>
                    </a:solidFill>
                  </a:tcPr>
                </a:tc>
                <a:tc>
                  <a:txBody>
                    <a:bodyPr/>
                    <a:lstStyle/>
                    <a:p>
                      <a:r>
                        <a:rPr lang="en-US" sz="1200" b="0" dirty="0">
                          <a:solidFill>
                            <a:schemeClr val="bg1"/>
                          </a:solidFill>
                        </a:rPr>
                        <a:t>1</a:t>
                      </a:r>
                    </a:p>
                  </a:txBody>
                  <a:tcPr>
                    <a:solidFill>
                      <a:schemeClr val="accent6">
                        <a:lumMod val="20000"/>
                        <a:lumOff val="80000"/>
                      </a:schemeClr>
                    </a:solidFill>
                  </a:tcPr>
                </a:tc>
                <a:tc>
                  <a:txBody>
                    <a:bodyPr/>
                    <a:lstStyle/>
                    <a:p>
                      <a:r>
                        <a:rPr lang="en-US" sz="1200" b="0" dirty="0">
                          <a:solidFill>
                            <a:schemeClr val="bg1"/>
                          </a:solidFill>
                        </a:rPr>
                        <a:t>2</a:t>
                      </a:r>
                    </a:p>
                  </a:txBody>
                  <a:tcPr>
                    <a:solidFill>
                      <a:schemeClr val="accent6">
                        <a:lumMod val="20000"/>
                        <a:lumOff val="80000"/>
                      </a:schemeClr>
                    </a:solidFill>
                  </a:tcPr>
                </a:tc>
                <a:tc>
                  <a:txBody>
                    <a:bodyPr/>
                    <a:lstStyle/>
                    <a:p>
                      <a:r>
                        <a:rPr lang="en-US" sz="1200" b="0" dirty="0">
                          <a:solidFill>
                            <a:schemeClr val="bg1"/>
                          </a:solidFill>
                        </a:rPr>
                        <a:t>3</a:t>
                      </a:r>
                    </a:p>
                  </a:txBody>
                  <a:tcPr>
                    <a:solidFill>
                      <a:schemeClr val="accent6">
                        <a:lumMod val="20000"/>
                        <a:lumOff val="80000"/>
                      </a:schemeClr>
                    </a:solidFill>
                  </a:tcPr>
                </a:tc>
                <a:extLst>
                  <a:ext uri="{0D108BD9-81ED-4DB2-BD59-A6C34878D82A}">
                    <a16:rowId xmlns:a16="http://schemas.microsoft.com/office/drawing/2014/main" val="2131786592"/>
                  </a:ext>
                </a:extLst>
              </a:tr>
              <a:tr h="372549">
                <a:tc>
                  <a:txBody>
                    <a:bodyPr/>
                    <a:lstStyle/>
                    <a:p>
                      <a:r>
                        <a:rPr lang="en-US" sz="1200" b="1" dirty="0"/>
                        <a:t>Friction &amp; Shear</a:t>
                      </a:r>
                    </a:p>
                  </a:txBody>
                  <a:tcPr/>
                </a:tc>
                <a:tc>
                  <a:txBody>
                    <a:bodyPr/>
                    <a:lstStyle/>
                    <a:p>
                      <a:r>
                        <a:rPr lang="en-US" sz="1200" b="1" dirty="0"/>
                        <a:t>1. Problem </a:t>
                      </a:r>
                      <a:br>
                        <a:rPr lang="en-US" sz="1200" b="1" dirty="0"/>
                      </a:br>
                      <a:r>
                        <a:rPr lang="en-US" sz="1200" dirty="0"/>
                        <a:t>Requires moderate to maximum assistance in moving. Complete lifting without sliding against sheets is impossible. Frequently slides down in bed or chair, requiring frequent repositioning with maximum assistance. Spasticity, contractures or agitation leads to almost constant friction</a:t>
                      </a:r>
                    </a:p>
                  </a:txBody>
                  <a:tcPr/>
                </a:tc>
                <a:tc>
                  <a:txBody>
                    <a:bodyPr/>
                    <a:lstStyle/>
                    <a:p>
                      <a:r>
                        <a:rPr lang="en-US" sz="1200" b="1" dirty="0"/>
                        <a:t>2. Potential Problem</a:t>
                      </a:r>
                      <a:r>
                        <a:rPr lang="en-US" sz="1200" dirty="0"/>
                        <a:t> </a:t>
                      </a:r>
                      <a:br>
                        <a:rPr lang="en-US" sz="1200" dirty="0"/>
                      </a:br>
                      <a:r>
                        <a:rPr lang="en-US" sz="1200" dirty="0"/>
                        <a:t>Moves feebly or requires minimum assistance. During a move skin probably slides to some extent against sheets, chair, restraints or other devices. Maintains relatively good position in chair or bed most of the time but occasionally slides down. </a:t>
                      </a:r>
                    </a:p>
                  </a:txBody>
                  <a:tcPr/>
                </a:tc>
                <a:tc>
                  <a:txBody>
                    <a:bodyPr/>
                    <a:lstStyle/>
                    <a:p>
                      <a:r>
                        <a:rPr lang="en-US" sz="1200" b="1" dirty="0"/>
                        <a:t>3. No Apparent Problem</a:t>
                      </a:r>
                      <a:r>
                        <a:rPr lang="en-US" sz="1200" dirty="0"/>
                        <a:t> </a:t>
                      </a:r>
                      <a:br>
                        <a:rPr lang="en-US" sz="1200" dirty="0"/>
                      </a:br>
                      <a:r>
                        <a:rPr lang="en-US" sz="1200" dirty="0"/>
                        <a:t>Moves in bed and in chair independently and has sufficient muscle strength to lift up completely during move. Maintains good position in bed or chair. </a:t>
                      </a:r>
                    </a:p>
                  </a:txBody>
                  <a:tcPr/>
                </a:tc>
                <a:extLst>
                  <a:ext uri="{0D108BD9-81ED-4DB2-BD59-A6C34878D82A}">
                    <a16:rowId xmlns:a16="http://schemas.microsoft.com/office/drawing/2014/main" val="4066043410"/>
                  </a:ext>
                </a:extLst>
              </a:tr>
            </a:tbl>
          </a:graphicData>
        </a:graphic>
      </p:graphicFrame>
      <p:sp>
        <p:nvSpPr>
          <p:cNvPr id="6" name="Title 5">
            <a:extLst>
              <a:ext uri="{FF2B5EF4-FFF2-40B4-BE49-F238E27FC236}">
                <a16:creationId xmlns:a16="http://schemas.microsoft.com/office/drawing/2014/main" id="{F9B26BCD-86BD-44D9-8A0C-21B39245041C}"/>
              </a:ext>
            </a:extLst>
          </p:cNvPr>
          <p:cNvSpPr>
            <a:spLocks noGrp="1"/>
          </p:cNvSpPr>
          <p:nvPr>
            <p:ph type="title"/>
          </p:nvPr>
        </p:nvSpPr>
        <p:spPr>
          <a:xfrm>
            <a:off x="531639" y="753228"/>
            <a:ext cx="6896534" cy="1080938"/>
          </a:xfrm>
        </p:spPr>
        <p:txBody>
          <a:bodyPr/>
          <a:lstStyle/>
          <a:p>
            <a:r>
              <a:rPr lang="en-US" dirty="0"/>
              <a:t>Braden Case Study</a:t>
            </a:r>
          </a:p>
        </p:txBody>
      </p:sp>
      <p:sp>
        <p:nvSpPr>
          <p:cNvPr id="7" name="Content Placeholder 2">
            <a:extLst>
              <a:ext uri="{FF2B5EF4-FFF2-40B4-BE49-F238E27FC236}">
                <a16:creationId xmlns:a16="http://schemas.microsoft.com/office/drawing/2014/main" id="{E39CBAA3-DD5D-4DA1-BB70-F373A92C32AE}"/>
              </a:ext>
            </a:extLst>
          </p:cNvPr>
          <p:cNvSpPr txBox="1">
            <a:spLocks/>
          </p:cNvSpPr>
          <p:nvPr/>
        </p:nvSpPr>
        <p:spPr>
          <a:xfrm>
            <a:off x="377474" y="5070715"/>
            <a:ext cx="8389046" cy="1488433"/>
          </a:xfrm>
          <a:prstGeom prst="rect">
            <a:avLst/>
          </a:prstGeom>
          <a:ln>
            <a:solidFill>
              <a:schemeClr val="tx1"/>
            </a:solidFill>
          </a:ln>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a:lstStyle>
          <a:p>
            <a:pPr marL="82296" indent="0" algn="ctr">
              <a:lnSpc>
                <a:spcPct val="100000"/>
              </a:lnSpc>
              <a:spcBef>
                <a:spcPts val="0"/>
              </a:spcBef>
              <a:buNone/>
            </a:pPr>
            <a:r>
              <a:rPr lang="en-US" sz="1400" dirty="0"/>
              <a:t>The patient is “fully dependent on the healthcare providers for all significant movement and care…and has the core strength to spend time up in a reclining chair.</a:t>
            </a:r>
          </a:p>
          <a:p>
            <a:pPr marL="82296" indent="0" algn="ctr">
              <a:lnSpc>
                <a:spcPct val="100000"/>
              </a:lnSpc>
              <a:spcBef>
                <a:spcPts val="0"/>
              </a:spcBef>
              <a:buNone/>
            </a:pPr>
            <a:endParaRPr lang="en-US" sz="1400" dirty="0"/>
          </a:p>
          <a:p>
            <a:pPr marL="82296" indent="0" algn="ctr">
              <a:lnSpc>
                <a:spcPct val="100000"/>
              </a:lnSpc>
              <a:spcBef>
                <a:spcPts val="0"/>
              </a:spcBef>
              <a:buNone/>
            </a:pPr>
            <a:r>
              <a:rPr lang="en-US" sz="1400" dirty="0"/>
              <a:t>This patient is unable to lift himself up without sliding along the bed or chair so his score is not “3” but he does have the core strength to sit up in a reclining chair safely, so he falls into the “2” description.  If he lacked core strength and the caregivers were concerned he would slip down in the chair, he would be considered a “1”.</a:t>
            </a:r>
          </a:p>
        </p:txBody>
      </p:sp>
      <p:sp>
        <p:nvSpPr>
          <p:cNvPr id="9" name="TextBox 8">
            <a:extLst>
              <a:ext uri="{FF2B5EF4-FFF2-40B4-BE49-F238E27FC236}">
                <a16:creationId xmlns:a16="http://schemas.microsoft.com/office/drawing/2014/main" id="{D611B687-600C-4718-8503-8FCA0D45CA7C}"/>
              </a:ext>
            </a:extLst>
          </p:cNvPr>
          <p:cNvSpPr txBox="1"/>
          <p:nvPr/>
        </p:nvSpPr>
        <p:spPr>
          <a:xfrm>
            <a:off x="809894" y="2182592"/>
            <a:ext cx="7524206" cy="369332"/>
          </a:xfrm>
          <a:prstGeom prst="rect">
            <a:avLst/>
          </a:prstGeom>
          <a:noFill/>
          <a:ln>
            <a:solidFill>
              <a:schemeClr val="bg1"/>
            </a:solidFill>
          </a:ln>
        </p:spPr>
        <p:txBody>
          <a:bodyPr wrap="square" rtlCol="0">
            <a:spAutoFit/>
          </a:bodyPr>
          <a:lstStyle/>
          <a:p>
            <a:pPr algn="ctr"/>
            <a:r>
              <a:rPr lang="en-US" dirty="0"/>
              <a:t>What score did you choose for “Friction &amp; Shear”?</a:t>
            </a:r>
          </a:p>
        </p:txBody>
      </p:sp>
      <p:sp>
        <p:nvSpPr>
          <p:cNvPr id="10" name="Oval 9">
            <a:extLst>
              <a:ext uri="{FF2B5EF4-FFF2-40B4-BE49-F238E27FC236}">
                <a16:creationId xmlns:a16="http://schemas.microsoft.com/office/drawing/2014/main" id="{69713C70-3D38-41CB-AABB-70D541EB5E95}"/>
              </a:ext>
            </a:extLst>
          </p:cNvPr>
          <p:cNvSpPr/>
          <p:nvPr/>
        </p:nvSpPr>
        <p:spPr>
          <a:xfrm rot="5400000">
            <a:off x="4020443" y="2581970"/>
            <a:ext cx="479281" cy="560356"/>
          </a:xfrm>
          <a:prstGeom prst="ellipse">
            <a:avLst/>
          </a:prstGeom>
          <a:noFill/>
          <a:ln w="5715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48801222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5">
            <a:extLst>
              <a:ext uri="{FF2B5EF4-FFF2-40B4-BE49-F238E27FC236}">
                <a16:creationId xmlns:a16="http://schemas.microsoft.com/office/drawing/2014/main" id="{880D2A52-B2E6-4790-AAE8-40B1734698A2}"/>
              </a:ext>
            </a:extLst>
          </p:cNvPr>
          <p:cNvSpPr txBox="1">
            <a:spLocks/>
          </p:cNvSpPr>
          <p:nvPr/>
        </p:nvSpPr>
        <p:spPr>
          <a:xfrm>
            <a:off x="435802" y="822897"/>
            <a:ext cx="6896534" cy="108093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600" kern="1200">
                <a:solidFill>
                  <a:schemeClr val="tx1"/>
                </a:solidFill>
                <a:latin typeface="+mj-lt"/>
                <a:ea typeface="+mj-ea"/>
                <a:cs typeface="+mj-cs"/>
              </a:defRPr>
            </a:lvl1pPr>
          </a:lstStyle>
          <a:p>
            <a:r>
              <a:rPr lang="en-US"/>
              <a:t>Braden Case Study</a:t>
            </a:r>
            <a:endParaRPr lang="en-US" dirty="0"/>
          </a:p>
        </p:txBody>
      </p:sp>
      <p:sp>
        <p:nvSpPr>
          <p:cNvPr id="8" name="TextBox 7">
            <a:extLst>
              <a:ext uri="{FF2B5EF4-FFF2-40B4-BE49-F238E27FC236}">
                <a16:creationId xmlns:a16="http://schemas.microsoft.com/office/drawing/2014/main" id="{3CBC7A55-A1B7-496D-A23B-6A4FA2024E2D}"/>
              </a:ext>
            </a:extLst>
          </p:cNvPr>
          <p:cNvSpPr txBox="1"/>
          <p:nvPr/>
        </p:nvSpPr>
        <p:spPr>
          <a:xfrm>
            <a:off x="809896" y="2364772"/>
            <a:ext cx="7524206" cy="3785652"/>
          </a:xfrm>
          <a:prstGeom prst="rect">
            <a:avLst/>
          </a:prstGeom>
          <a:noFill/>
          <a:ln>
            <a:solidFill>
              <a:schemeClr val="bg1"/>
            </a:solidFill>
          </a:ln>
        </p:spPr>
        <p:txBody>
          <a:bodyPr wrap="square" rtlCol="0">
            <a:spAutoFit/>
          </a:bodyPr>
          <a:lstStyle/>
          <a:p>
            <a:pPr algn="ctr"/>
            <a:r>
              <a:rPr lang="en-US" sz="1600" dirty="0"/>
              <a:t>As healthcare providers, we get into the habit of thinking “Well, everyone loses sensation as we age” or “Neuropathy is common in people with Diabetes” and so we do not think of it as very abnormal.  </a:t>
            </a:r>
          </a:p>
          <a:p>
            <a:pPr algn="ctr"/>
            <a:endParaRPr lang="en-US" sz="1600" dirty="0"/>
          </a:p>
          <a:p>
            <a:pPr algn="ctr"/>
            <a:r>
              <a:rPr lang="en-US" sz="1600" dirty="0"/>
              <a:t>Just because it is common to us healthcare providers does not make it “normal” and so use the score card’s specific parameters to decide the score.</a:t>
            </a:r>
          </a:p>
          <a:p>
            <a:pPr algn="ctr"/>
            <a:endParaRPr lang="en-US" sz="1600" dirty="0"/>
          </a:p>
          <a:p>
            <a:pPr algn="ctr"/>
            <a:r>
              <a:rPr lang="en-US" sz="1600" dirty="0"/>
              <a:t>A common example is incontinence and the moisture sub-scale.</a:t>
            </a:r>
            <a:br>
              <a:rPr lang="en-US" sz="1600" dirty="0"/>
            </a:br>
            <a:r>
              <a:rPr lang="en-US" sz="1600" dirty="0"/>
              <a:t>Just because it is normal for us to change bedding/absorbent pads multiple times in a 12 hour shift when a patient is incontinent does not make them a “3 – Occasionally moist”. The score card says multiple times a shift = 2.  </a:t>
            </a:r>
          </a:p>
          <a:p>
            <a:pPr algn="ctr"/>
            <a:endParaRPr lang="en-US" sz="1600" dirty="0"/>
          </a:p>
          <a:p>
            <a:pPr algn="ctr"/>
            <a:r>
              <a:rPr lang="en-US" sz="1600" dirty="0"/>
              <a:t>For “Sensory Perception” it is alright to consider an older patient as having a score of “3” because our sensation decreases as we age.</a:t>
            </a:r>
            <a:br>
              <a:rPr lang="en-US" sz="1600" dirty="0"/>
            </a:br>
            <a:endParaRPr lang="en-US" sz="1600" dirty="0"/>
          </a:p>
        </p:txBody>
      </p:sp>
    </p:spTree>
    <p:extLst>
      <p:ext uri="{BB962C8B-B14F-4D97-AF65-F5344CB8AC3E}">
        <p14:creationId xmlns:p14="http://schemas.microsoft.com/office/powerpoint/2010/main" val="154540365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Braden Score Values</a:t>
            </a:r>
          </a:p>
        </p:txBody>
      </p:sp>
      <p:sp>
        <p:nvSpPr>
          <p:cNvPr id="3" name="Content Placeholder 2"/>
          <p:cNvSpPr>
            <a:spLocks noGrp="1"/>
          </p:cNvSpPr>
          <p:nvPr>
            <p:ph idx="1"/>
          </p:nvPr>
        </p:nvSpPr>
        <p:spPr>
          <a:xfrm>
            <a:off x="365759" y="2366115"/>
            <a:ext cx="8412480" cy="1080938"/>
          </a:xfrm>
        </p:spPr>
        <p:txBody>
          <a:bodyPr>
            <a:noAutofit/>
          </a:bodyPr>
          <a:lstStyle/>
          <a:p>
            <a:pPr marL="68580" indent="0" algn="ctr">
              <a:lnSpc>
                <a:spcPct val="120000"/>
              </a:lnSpc>
              <a:spcBef>
                <a:spcPts val="0"/>
              </a:spcBef>
              <a:buNone/>
            </a:pPr>
            <a:r>
              <a:rPr lang="en-US" sz="1600" dirty="0"/>
              <a:t>Total Braden scores for the case study =  11 which is in the HIGH RISK range. </a:t>
            </a:r>
            <a:br>
              <a:rPr lang="en-US" sz="1600" dirty="0"/>
            </a:br>
            <a:br>
              <a:rPr lang="en-US" sz="1600" dirty="0"/>
            </a:br>
            <a:r>
              <a:rPr lang="en-US" sz="1600" dirty="0"/>
              <a:t>Also, look at the sub-scales with a score of 1 or 2: </a:t>
            </a:r>
            <a:br>
              <a:rPr lang="en-US" sz="1600" dirty="0"/>
            </a:br>
            <a:r>
              <a:rPr lang="en-US" sz="1600" dirty="0"/>
              <a:t>Moisture, Activity, Friction/Shear, </a:t>
            </a:r>
            <a:r>
              <a:rPr lang="en-US" sz="1600" dirty="0" err="1"/>
              <a:t>Nutriiton</a:t>
            </a:r>
            <a:r>
              <a:rPr lang="en-US" sz="1600" dirty="0"/>
              <a:t> and Mobility.</a:t>
            </a:r>
            <a:br>
              <a:rPr lang="en-US" sz="1600" dirty="0"/>
            </a:br>
            <a:r>
              <a:rPr lang="en-US" sz="1600" dirty="0"/>
              <a:t>Use this information to individualize your patient’s plan of care </a:t>
            </a:r>
          </a:p>
        </p:txBody>
      </p:sp>
      <p:sp>
        <p:nvSpPr>
          <p:cNvPr id="4" name="Slide Number Placeholder 3"/>
          <p:cNvSpPr>
            <a:spLocks noGrp="1"/>
          </p:cNvSpPr>
          <p:nvPr>
            <p:ph type="sldNum" sz="quarter" idx="12"/>
          </p:nvPr>
        </p:nvSpPr>
        <p:spPr/>
        <p:txBody>
          <a:bodyPr/>
          <a:lstStyle/>
          <a:p>
            <a:fld id="{261FB9F5-4D27-4C55-A630-44E208EFAA53}" type="slidenum">
              <a:rPr lang="en-US" smtClean="0"/>
              <a:pPr/>
              <a:t>33</a:t>
            </a:fld>
            <a:endParaRPr lang="en-US"/>
          </a:p>
        </p:txBody>
      </p:sp>
      <p:graphicFrame>
        <p:nvGraphicFramePr>
          <p:cNvPr id="5" name="Table 5">
            <a:extLst>
              <a:ext uri="{FF2B5EF4-FFF2-40B4-BE49-F238E27FC236}">
                <a16:creationId xmlns:a16="http://schemas.microsoft.com/office/drawing/2014/main" id="{FE332E90-A87A-490D-9D38-B525869FD800}"/>
              </a:ext>
            </a:extLst>
          </p:cNvPr>
          <p:cNvGraphicFramePr>
            <a:graphicFrameLocks noGrp="1"/>
          </p:cNvGraphicFramePr>
          <p:nvPr>
            <p:extLst>
              <p:ext uri="{D42A27DB-BD31-4B8C-83A1-F6EECF244321}">
                <p14:modId xmlns:p14="http://schemas.microsoft.com/office/powerpoint/2010/main" val="3042064343"/>
              </p:ext>
            </p:extLst>
          </p:nvPr>
        </p:nvGraphicFramePr>
        <p:xfrm>
          <a:off x="1523999" y="4134896"/>
          <a:ext cx="6096000" cy="2148840"/>
        </p:xfrm>
        <a:graphic>
          <a:graphicData uri="http://schemas.openxmlformats.org/drawingml/2006/table">
            <a:tbl>
              <a:tblPr firstRow="1" bandRow="1">
                <a:tableStyleId>{5C22544A-7EE6-4342-B048-85BDC9FD1C3A}</a:tableStyleId>
              </a:tblPr>
              <a:tblGrid>
                <a:gridCol w="2032000">
                  <a:extLst>
                    <a:ext uri="{9D8B030D-6E8A-4147-A177-3AD203B41FA5}">
                      <a16:colId xmlns:a16="http://schemas.microsoft.com/office/drawing/2014/main" val="4058749215"/>
                    </a:ext>
                  </a:extLst>
                </a:gridCol>
                <a:gridCol w="2032000">
                  <a:extLst>
                    <a:ext uri="{9D8B030D-6E8A-4147-A177-3AD203B41FA5}">
                      <a16:colId xmlns:a16="http://schemas.microsoft.com/office/drawing/2014/main" val="427108759"/>
                    </a:ext>
                  </a:extLst>
                </a:gridCol>
                <a:gridCol w="2032000">
                  <a:extLst>
                    <a:ext uri="{9D8B030D-6E8A-4147-A177-3AD203B41FA5}">
                      <a16:colId xmlns:a16="http://schemas.microsoft.com/office/drawing/2014/main" val="440522691"/>
                    </a:ext>
                  </a:extLst>
                </a:gridCol>
              </a:tblGrid>
              <a:tr h="370840">
                <a:tc>
                  <a:txBody>
                    <a:bodyPr/>
                    <a:lstStyle/>
                    <a:p>
                      <a:r>
                        <a:rPr lang="en-US" sz="1400" dirty="0"/>
                        <a:t>Braden Score</a:t>
                      </a:r>
                    </a:p>
                  </a:txBody>
                  <a:tcPr/>
                </a:tc>
                <a:tc>
                  <a:txBody>
                    <a:bodyPr/>
                    <a:lstStyle/>
                    <a:p>
                      <a:r>
                        <a:rPr lang="en-US" sz="1400" dirty="0"/>
                        <a:t>Risk Level</a:t>
                      </a:r>
                    </a:p>
                  </a:txBody>
                  <a:tcPr/>
                </a:tc>
                <a:tc>
                  <a:txBody>
                    <a:bodyPr/>
                    <a:lstStyle/>
                    <a:p>
                      <a:r>
                        <a:rPr lang="en-US" sz="1400" dirty="0"/>
                        <a:t>Prevention Needed?</a:t>
                      </a:r>
                    </a:p>
                  </a:txBody>
                  <a:tcPr/>
                </a:tc>
                <a:extLst>
                  <a:ext uri="{0D108BD9-81ED-4DB2-BD59-A6C34878D82A}">
                    <a16:rowId xmlns:a16="http://schemas.microsoft.com/office/drawing/2014/main" val="3245036592"/>
                  </a:ext>
                </a:extLst>
              </a:tr>
              <a:tr h="370840">
                <a:tc>
                  <a:txBody>
                    <a:bodyPr/>
                    <a:lstStyle/>
                    <a:p>
                      <a:r>
                        <a:rPr lang="en-US" sz="1400" dirty="0"/>
                        <a:t>15-18</a:t>
                      </a:r>
                    </a:p>
                  </a:txBody>
                  <a:tcPr/>
                </a:tc>
                <a:tc>
                  <a:txBody>
                    <a:bodyPr/>
                    <a:lstStyle/>
                    <a:p>
                      <a:r>
                        <a:rPr lang="en-US" sz="1400" dirty="0"/>
                        <a:t>Low risk</a:t>
                      </a:r>
                    </a:p>
                  </a:txBody>
                  <a:tcPr/>
                </a:tc>
                <a:tc>
                  <a:txBody>
                    <a:bodyPr/>
                    <a:lstStyle/>
                    <a:p>
                      <a:r>
                        <a:rPr lang="en-US" sz="1400" dirty="0"/>
                        <a:t>Yes</a:t>
                      </a:r>
                    </a:p>
                  </a:txBody>
                  <a:tcPr/>
                </a:tc>
                <a:extLst>
                  <a:ext uri="{0D108BD9-81ED-4DB2-BD59-A6C34878D82A}">
                    <a16:rowId xmlns:a16="http://schemas.microsoft.com/office/drawing/2014/main" val="421857072"/>
                  </a:ext>
                </a:extLst>
              </a:tr>
              <a:tr h="370840">
                <a:tc>
                  <a:txBody>
                    <a:bodyPr/>
                    <a:lstStyle/>
                    <a:p>
                      <a:r>
                        <a:rPr lang="en-US" sz="1400" dirty="0"/>
                        <a:t>13-14 </a:t>
                      </a:r>
                      <a:r>
                        <a:rPr lang="en-US" sz="1400" dirty="0">
                          <a:sym typeface="Wingdings" panose="05000000000000000000" pitchFamily="2" charset="2"/>
                        </a:rPr>
                        <a:t></a:t>
                      </a:r>
                      <a:endParaRPr 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Moderate Risk</a:t>
                      </a:r>
                    </a:p>
                    <a:p>
                      <a:endParaRPr lang="en-US" sz="1400" dirty="0"/>
                    </a:p>
                  </a:txBody>
                  <a:tcPr/>
                </a:tc>
                <a:tc>
                  <a:txBody>
                    <a:bodyPr/>
                    <a:lstStyle/>
                    <a:p>
                      <a:r>
                        <a:rPr lang="en-US" sz="1400" dirty="0"/>
                        <a:t>Definitely</a:t>
                      </a:r>
                    </a:p>
                  </a:txBody>
                  <a:tcPr/>
                </a:tc>
                <a:extLst>
                  <a:ext uri="{0D108BD9-81ED-4DB2-BD59-A6C34878D82A}">
                    <a16:rowId xmlns:a16="http://schemas.microsoft.com/office/drawing/2014/main" val="2315284311"/>
                  </a:ext>
                </a:extLst>
              </a:tr>
              <a:tr h="379185">
                <a:tc>
                  <a:txBody>
                    <a:bodyPr/>
                    <a:lstStyle/>
                    <a:p>
                      <a:r>
                        <a:rPr lang="en-US" sz="1400" dirty="0"/>
                        <a:t>10-12</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High Risk</a:t>
                      </a:r>
                    </a:p>
                    <a:p>
                      <a:endParaRPr lang="en-US" sz="1400" dirty="0"/>
                    </a:p>
                  </a:txBody>
                  <a:tcPr/>
                </a:tc>
                <a:tc>
                  <a:txBody>
                    <a:bodyPr/>
                    <a:lstStyle/>
                    <a:p>
                      <a:r>
                        <a:rPr lang="en-US" sz="1400" dirty="0"/>
                        <a:t>For Sure!!</a:t>
                      </a:r>
                    </a:p>
                  </a:txBody>
                  <a:tcPr/>
                </a:tc>
                <a:extLst>
                  <a:ext uri="{0D108BD9-81ED-4DB2-BD59-A6C34878D82A}">
                    <a16:rowId xmlns:a16="http://schemas.microsoft.com/office/drawing/2014/main" val="3490356474"/>
                  </a:ext>
                </a:extLst>
              </a:tr>
              <a:tr h="370840">
                <a:tc>
                  <a:txBody>
                    <a:bodyPr/>
                    <a:lstStyle/>
                    <a:p>
                      <a:r>
                        <a:rPr lang="en-US" sz="1400" u="sng" dirty="0"/>
                        <a:t>&lt;</a:t>
                      </a:r>
                      <a:r>
                        <a:rPr lang="en-US" sz="1400" dirty="0"/>
                        <a:t> 9</a:t>
                      </a:r>
                    </a:p>
                  </a:txBody>
                  <a:tcPr/>
                </a:tc>
                <a:tc>
                  <a:txBody>
                    <a:bodyPr/>
                    <a:lstStyle/>
                    <a:p>
                      <a:r>
                        <a:rPr lang="en-US" sz="1400" dirty="0"/>
                        <a:t>Very High Risk</a:t>
                      </a:r>
                    </a:p>
                  </a:txBody>
                  <a:tcPr/>
                </a:tc>
                <a:tc>
                  <a:txBody>
                    <a:bodyPr/>
                    <a:lstStyle/>
                    <a:p>
                      <a:r>
                        <a:rPr lang="en-US" sz="1400" dirty="0"/>
                        <a:t>ABSOLUTELY!!!</a:t>
                      </a:r>
                    </a:p>
                  </a:txBody>
                  <a:tcPr/>
                </a:tc>
                <a:extLst>
                  <a:ext uri="{0D108BD9-81ED-4DB2-BD59-A6C34878D82A}">
                    <a16:rowId xmlns:a16="http://schemas.microsoft.com/office/drawing/2014/main" val="4243227144"/>
                  </a:ext>
                </a:extLst>
              </a:tr>
            </a:tbl>
          </a:graphicData>
        </a:graphic>
      </p:graphicFrame>
      <p:sp>
        <p:nvSpPr>
          <p:cNvPr id="8" name="Oval 7">
            <a:extLst>
              <a:ext uri="{FF2B5EF4-FFF2-40B4-BE49-F238E27FC236}">
                <a16:creationId xmlns:a16="http://schemas.microsoft.com/office/drawing/2014/main" id="{3FD8D1EC-865B-4A2B-8B70-70D40ECCECAE}"/>
              </a:ext>
            </a:extLst>
          </p:cNvPr>
          <p:cNvSpPr/>
          <p:nvPr/>
        </p:nvSpPr>
        <p:spPr>
          <a:xfrm rot="5400000">
            <a:off x="3779285" y="2737882"/>
            <a:ext cx="656743" cy="5599612"/>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85987140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At-Risk Braden Score</a:t>
            </a:r>
          </a:p>
        </p:txBody>
      </p:sp>
      <p:sp>
        <p:nvSpPr>
          <p:cNvPr id="4" name="Slide Number Placeholder 3"/>
          <p:cNvSpPr>
            <a:spLocks noGrp="1"/>
          </p:cNvSpPr>
          <p:nvPr>
            <p:ph type="sldNum" sz="quarter" idx="12"/>
          </p:nvPr>
        </p:nvSpPr>
        <p:spPr/>
        <p:txBody>
          <a:bodyPr/>
          <a:lstStyle/>
          <a:p>
            <a:fld id="{261FB9F5-4D27-4C55-A630-44E208EFAA53}" type="slidenum">
              <a:rPr lang="en-US" smtClean="0"/>
              <a:pPr/>
              <a:t>34</a:t>
            </a:fld>
            <a:endParaRPr lang="en-US"/>
          </a:p>
        </p:txBody>
      </p:sp>
      <p:sp>
        <p:nvSpPr>
          <p:cNvPr id="5" name="Content Placeholder 2"/>
          <p:cNvSpPr txBox="1">
            <a:spLocks/>
          </p:cNvSpPr>
          <p:nvPr/>
        </p:nvSpPr>
        <p:spPr>
          <a:xfrm>
            <a:off x="2509573" y="2298553"/>
            <a:ext cx="4124854" cy="835236"/>
          </a:xfrm>
          <a:prstGeom prst="rect">
            <a:avLst/>
          </a:prstGeom>
          <a:ln>
            <a:solidFill>
              <a:schemeClr val="tx1"/>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a:lstStyle>
          <a:p>
            <a:pPr marL="82296" indent="0" algn="ctr">
              <a:lnSpc>
                <a:spcPct val="120000"/>
              </a:lnSpc>
              <a:buNone/>
            </a:pPr>
            <a:r>
              <a:rPr lang="en-US" sz="3600" i="1" dirty="0"/>
              <a:t>So now what??</a:t>
            </a:r>
          </a:p>
        </p:txBody>
      </p:sp>
      <p:sp>
        <p:nvSpPr>
          <p:cNvPr id="6" name="Down Arrow 5">
            <a:extLst>
              <a:ext uri="{FF2B5EF4-FFF2-40B4-BE49-F238E27FC236}">
                <a16:creationId xmlns:a16="http://schemas.microsoft.com/office/drawing/2014/main" id="{23F9737B-8A5A-479C-B91C-DEC2C58C55DC}"/>
              </a:ext>
            </a:extLst>
          </p:cNvPr>
          <p:cNvSpPr/>
          <p:nvPr/>
        </p:nvSpPr>
        <p:spPr>
          <a:xfrm>
            <a:off x="4169169" y="3347777"/>
            <a:ext cx="805662" cy="1585000"/>
          </a:xfrm>
          <a:prstGeom prst="downArrow">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Content Placeholder 2">
            <a:extLst>
              <a:ext uri="{FF2B5EF4-FFF2-40B4-BE49-F238E27FC236}">
                <a16:creationId xmlns:a16="http://schemas.microsoft.com/office/drawing/2014/main" id="{F4357BAA-4924-46D4-867D-ACFE786F66E9}"/>
              </a:ext>
            </a:extLst>
          </p:cNvPr>
          <p:cNvSpPr txBox="1">
            <a:spLocks/>
          </p:cNvSpPr>
          <p:nvPr/>
        </p:nvSpPr>
        <p:spPr>
          <a:xfrm>
            <a:off x="2592304" y="5146766"/>
            <a:ext cx="4124854" cy="835236"/>
          </a:xfrm>
          <a:prstGeom prst="rect">
            <a:avLst/>
          </a:prstGeom>
          <a:ln>
            <a:solidFill>
              <a:schemeClr val="tx1"/>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a:lstStyle>
          <a:p>
            <a:pPr marL="82296" indent="0" algn="ctr">
              <a:lnSpc>
                <a:spcPct val="120000"/>
              </a:lnSpc>
              <a:buNone/>
            </a:pPr>
            <a:r>
              <a:rPr lang="en-US" sz="3600" i="1" dirty="0"/>
              <a:t>Think S-S-K-I-N!</a:t>
            </a:r>
          </a:p>
        </p:txBody>
      </p:sp>
    </p:spTree>
    <p:extLst>
      <p:ext uri="{BB962C8B-B14F-4D97-AF65-F5344CB8AC3E}">
        <p14:creationId xmlns:p14="http://schemas.microsoft.com/office/powerpoint/2010/main" val="204850261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2020389" y="2124147"/>
            <a:ext cx="5329645" cy="4511783"/>
          </a:xfrm>
          <a:prstGeom prst="rect">
            <a:avLst/>
          </a:prstGeom>
        </p:spPr>
        <p:txBody>
          <a:bodyPr>
            <a:noAutofit/>
          </a:bodyPr>
          <a:lst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a:lstStyle>
          <a:p>
            <a:pPr marL="0" indent="0">
              <a:lnSpc>
                <a:spcPct val="170000"/>
              </a:lnSpc>
              <a:buFont typeface="Wingdings 2"/>
              <a:buNone/>
            </a:pPr>
            <a:r>
              <a:rPr lang="en-US" dirty="0"/>
              <a:t>kin Assessment</a:t>
            </a:r>
            <a:br>
              <a:rPr lang="en-US" dirty="0"/>
            </a:br>
            <a:r>
              <a:rPr lang="en-US" dirty="0" err="1"/>
              <a:t>upport</a:t>
            </a:r>
            <a:r>
              <a:rPr lang="en-US" dirty="0"/>
              <a:t> Surfaces</a:t>
            </a:r>
          </a:p>
          <a:p>
            <a:pPr marL="0" indent="0">
              <a:lnSpc>
                <a:spcPct val="170000"/>
              </a:lnSpc>
              <a:buFont typeface="Wingdings 2"/>
              <a:buNone/>
            </a:pPr>
            <a:r>
              <a:rPr lang="en-US" dirty="0" err="1"/>
              <a:t>eep</a:t>
            </a:r>
            <a:r>
              <a:rPr lang="en-US" dirty="0"/>
              <a:t> Moving</a:t>
            </a:r>
          </a:p>
          <a:p>
            <a:pPr marL="0" indent="0">
              <a:lnSpc>
                <a:spcPct val="170000"/>
              </a:lnSpc>
              <a:buFont typeface="Wingdings 2"/>
              <a:buNone/>
            </a:pPr>
            <a:r>
              <a:rPr lang="en-US" dirty="0" err="1"/>
              <a:t>ncontinence</a:t>
            </a:r>
            <a:r>
              <a:rPr lang="en-US" dirty="0"/>
              <a:t> Management</a:t>
            </a:r>
          </a:p>
          <a:p>
            <a:pPr marL="60325" indent="0">
              <a:lnSpc>
                <a:spcPct val="170000"/>
              </a:lnSpc>
              <a:buFont typeface="Wingdings 2"/>
              <a:buNone/>
            </a:pPr>
            <a:r>
              <a:rPr lang="en-US" dirty="0" err="1"/>
              <a:t>utrition</a:t>
            </a:r>
            <a:endParaRPr lang="en-US" dirty="0"/>
          </a:p>
        </p:txBody>
      </p:sp>
      <p:sp>
        <p:nvSpPr>
          <p:cNvPr id="5" name="Rectangle 4"/>
          <p:cNvSpPr/>
          <p:nvPr/>
        </p:nvSpPr>
        <p:spPr>
          <a:xfrm>
            <a:off x="1579368" y="2018148"/>
            <a:ext cx="692914" cy="4708981"/>
          </a:xfrm>
          <a:prstGeom prst="rect">
            <a:avLst/>
          </a:prstGeom>
          <a:noFill/>
        </p:spPr>
        <p:txBody>
          <a:bodyPr wrap="squar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60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S SK IN</a:t>
            </a:r>
          </a:p>
        </p:txBody>
      </p:sp>
      <p:sp>
        <p:nvSpPr>
          <p:cNvPr id="2" name="Slide Number Placeholder 1"/>
          <p:cNvSpPr>
            <a:spLocks noGrp="1"/>
          </p:cNvSpPr>
          <p:nvPr>
            <p:ph type="sldNum" sz="quarter" idx="12"/>
          </p:nvPr>
        </p:nvSpPr>
        <p:spPr/>
        <p:txBody>
          <a:bodyPr/>
          <a:lstStyle/>
          <a:p>
            <a:fld id="{261FB9F5-4D27-4C55-A630-44E208EFAA53}" type="slidenum">
              <a:rPr lang="en-US" smtClean="0"/>
              <a:pPr/>
              <a:t>35</a:t>
            </a:fld>
            <a:endParaRPr lang="en-US"/>
          </a:p>
        </p:txBody>
      </p:sp>
      <p:sp>
        <p:nvSpPr>
          <p:cNvPr id="6" name="Title 1"/>
          <p:cNvSpPr>
            <a:spLocks noGrp="1"/>
          </p:cNvSpPr>
          <p:nvPr>
            <p:ph type="title"/>
          </p:nvPr>
        </p:nvSpPr>
        <p:spPr>
          <a:xfrm>
            <a:off x="679938" y="753228"/>
            <a:ext cx="7024744" cy="1143000"/>
          </a:xfrm>
        </p:spPr>
        <p:txBody>
          <a:bodyPr/>
          <a:lstStyle/>
          <a:p>
            <a:r>
              <a:rPr lang="en-US" dirty="0"/>
              <a:t>Prevention Acronym</a:t>
            </a:r>
          </a:p>
        </p:txBody>
      </p:sp>
    </p:spTree>
    <p:extLst>
      <p:ext uri="{BB962C8B-B14F-4D97-AF65-F5344CB8AC3E}">
        <p14:creationId xmlns:p14="http://schemas.microsoft.com/office/powerpoint/2010/main" val="196345239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showMasterSp="0">
  <p:cSld>
    <p:bg>
      <p:bgPr>
        <a:gradFill rotWithShape="1">
          <a:gsLst>
            <a:gs pos="0">
              <a:schemeClr val="bg2">
                <a:tint val="96000"/>
                <a:shade val="100000"/>
                <a:hueMod val="270000"/>
                <a:satMod val="200000"/>
                <a:lumMod val="128000"/>
              </a:schemeClr>
            </a:gs>
            <a:gs pos="50000">
              <a:schemeClr val="bg2">
                <a:shade val="100000"/>
                <a:hueMod val="100000"/>
                <a:satMod val="110000"/>
                <a:lumMod val="130000"/>
              </a:schemeClr>
            </a:gs>
            <a:gs pos="100000">
              <a:schemeClr val="bg2">
                <a:shade val="78000"/>
                <a:hueMod val="44000"/>
                <a:satMod val="200000"/>
                <a:lumMod val="69000"/>
              </a:schemeClr>
            </a:gs>
          </a:gsLst>
          <a:lin ang="2520000" scaled="0"/>
        </a:gradFill>
        <a:effectLst/>
      </p:bgPr>
    </p:bg>
    <p:spTree>
      <p:nvGrpSpPr>
        <p:cNvPr id="1" name=""/>
        <p:cNvGrpSpPr/>
        <p:nvPr/>
      </p:nvGrpSpPr>
      <p:grpSpPr>
        <a:xfrm>
          <a:off x="0" y="0"/>
          <a:ext cx="0" cy="0"/>
          <a:chOff x="0" y="0"/>
          <a:chExt cx="0" cy="0"/>
        </a:xfrm>
      </p:grpSpPr>
      <p:sp>
        <p:nvSpPr>
          <p:cNvPr id="22" name="TextBox 21"/>
          <p:cNvSpPr txBox="1"/>
          <p:nvPr/>
        </p:nvSpPr>
        <p:spPr>
          <a:xfrm>
            <a:off x="351540" y="504259"/>
            <a:ext cx="8440919" cy="1138773"/>
          </a:xfrm>
          <a:prstGeom prst="rect">
            <a:avLst/>
          </a:prstGeom>
          <a:noFill/>
          <a:ln>
            <a:solidFill>
              <a:srgbClr val="C00000"/>
            </a:solidFill>
          </a:ln>
        </p:spPr>
        <p:txBody>
          <a:bodyPr wrap="square" rtlCol="0">
            <a:spAutoFit/>
          </a:bodyPr>
          <a:lstStyle/>
          <a:p>
            <a:pPr algn="ctr"/>
            <a:endParaRPr lang="en-US" sz="2400" dirty="0">
              <a:solidFill>
                <a:schemeClr val="tx1">
                  <a:lumMod val="95000"/>
                </a:schemeClr>
              </a:solidFill>
              <a:sym typeface="Wingdings" panose="05000000000000000000" pitchFamily="2" charset="2"/>
            </a:endParaRPr>
          </a:p>
          <a:p>
            <a:pPr marL="2743200" indent="-2743200" algn="ctr"/>
            <a:endParaRPr lang="en-US" sz="2400" b="1" dirty="0">
              <a:solidFill>
                <a:schemeClr val="tx1">
                  <a:lumMod val="95000"/>
                </a:schemeClr>
              </a:solidFill>
              <a:sym typeface="Wingdings" panose="05000000000000000000" pitchFamily="2" charset="2"/>
            </a:endParaRPr>
          </a:p>
          <a:p>
            <a:pPr marL="2743200" indent="-2743200" algn="ctr"/>
            <a:r>
              <a:rPr lang="en-US" sz="2000" b="1" dirty="0">
                <a:solidFill>
                  <a:schemeClr val="tx1">
                    <a:lumMod val="95000"/>
                  </a:schemeClr>
                </a:solidFill>
                <a:sym typeface="Wingdings" panose="05000000000000000000" pitchFamily="2" charset="2"/>
              </a:rPr>
              <a:t>Skin Assessment</a:t>
            </a:r>
            <a:endParaRPr lang="en-US" sz="2400" b="1" dirty="0">
              <a:solidFill>
                <a:schemeClr val="tx1">
                  <a:lumMod val="95000"/>
                </a:schemeClr>
              </a:solidFill>
              <a:sym typeface="Wingdings" panose="05000000000000000000" pitchFamily="2" charset="2"/>
            </a:endParaRPr>
          </a:p>
        </p:txBody>
      </p:sp>
      <p:sp>
        <p:nvSpPr>
          <p:cNvPr id="25" name="Rectangle 24"/>
          <p:cNvSpPr/>
          <p:nvPr/>
        </p:nvSpPr>
        <p:spPr>
          <a:xfrm>
            <a:off x="4208615" y="347901"/>
            <a:ext cx="726768" cy="1015663"/>
          </a:xfrm>
          <a:prstGeom prst="rect">
            <a:avLst/>
          </a:prstGeom>
          <a:noFill/>
        </p:spPr>
        <p:txBody>
          <a:bodyPr wrap="square" lIns="91440" tIns="45720" rIns="91440" bIns="45720">
            <a:spAutoFit/>
            <a:scene3d>
              <a:camera prst="orthographicFront"/>
              <a:lightRig rig="harsh" dir="t"/>
            </a:scene3d>
            <a:sp3d extrusionH="57150" prstMaterial="matte">
              <a:bevelT w="63500" h="12700" prst="angle"/>
              <a:contourClr>
                <a:schemeClr val="bg1">
                  <a:lumMod val="65000"/>
                </a:schemeClr>
              </a:contourClr>
            </a:sp3d>
          </a:bodyPr>
          <a:lstStyle/>
          <a:p>
            <a:pPr algn="ctr"/>
            <a:r>
              <a:rPr lang="en-US" sz="6000" b="1" dirty="0">
                <a:ln/>
                <a:solidFill>
                  <a:srgbClr val="9BBB59"/>
                </a:solidFill>
              </a:rPr>
              <a:t>S</a:t>
            </a:r>
          </a:p>
        </p:txBody>
      </p:sp>
      <p:sp>
        <p:nvSpPr>
          <p:cNvPr id="2" name="TextBox 1"/>
          <p:cNvSpPr txBox="1"/>
          <p:nvPr/>
        </p:nvSpPr>
        <p:spPr>
          <a:xfrm>
            <a:off x="810017" y="3031188"/>
            <a:ext cx="7523964" cy="2554545"/>
          </a:xfrm>
          <a:prstGeom prst="rect">
            <a:avLst/>
          </a:prstGeom>
          <a:noFill/>
          <a:ln>
            <a:solidFill>
              <a:schemeClr val="tx1"/>
            </a:solidFill>
          </a:ln>
        </p:spPr>
        <p:txBody>
          <a:bodyPr wrap="square" rtlCol="0">
            <a:spAutoFit/>
          </a:bodyPr>
          <a:lstStyle/>
          <a:p>
            <a:r>
              <a:rPr lang="en-US" sz="1600" dirty="0">
                <a:solidFill>
                  <a:schemeClr val="accent4">
                    <a:lumMod val="20000"/>
                    <a:lumOff val="80000"/>
                  </a:schemeClr>
                </a:solidFill>
              </a:rPr>
              <a:t>With pressure injuries, the initial admission assessment is most crucial for putting prevention interventions into place asap to have the most benefit. </a:t>
            </a:r>
            <a:br>
              <a:rPr lang="en-US" sz="1600" dirty="0">
                <a:solidFill>
                  <a:schemeClr val="accent4">
                    <a:lumMod val="20000"/>
                    <a:lumOff val="80000"/>
                  </a:schemeClr>
                </a:solidFill>
              </a:rPr>
            </a:br>
            <a:r>
              <a:rPr lang="en-US" sz="1600" dirty="0">
                <a:solidFill>
                  <a:schemeClr val="accent4">
                    <a:lumMod val="20000"/>
                    <a:lumOff val="80000"/>
                  </a:schemeClr>
                </a:solidFill>
              </a:rPr>
              <a:t>Just a handful of hours without intervention and rounding on the patient to ensure intervention is still in place can lead to detriment.</a:t>
            </a:r>
          </a:p>
          <a:p>
            <a:endParaRPr lang="en-US" sz="1600" dirty="0">
              <a:solidFill>
                <a:schemeClr val="accent4">
                  <a:lumMod val="20000"/>
                  <a:lumOff val="80000"/>
                </a:schemeClr>
              </a:solidFill>
            </a:endParaRPr>
          </a:p>
          <a:p>
            <a:r>
              <a:rPr lang="en-US" sz="1600" dirty="0">
                <a:solidFill>
                  <a:schemeClr val="accent4">
                    <a:lumMod val="20000"/>
                    <a:lumOff val="80000"/>
                  </a:schemeClr>
                </a:solidFill>
              </a:rPr>
              <a:t>But also be cautious when assessing your patient even if it is not on admission. Few people exist that have not caught something inadvertently missed by a previous person’s assessment. We are all guilty of missing something too. Plus a patient’s condition changes (i.e. sudden stroke) and needs may change. Recalculate Braden scores in these cases.</a:t>
            </a:r>
          </a:p>
        </p:txBody>
      </p:sp>
      <p:sp>
        <p:nvSpPr>
          <p:cNvPr id="3" name="Rectangle 2">
            <a:extLst>
              <a:ext uri="{FF2B5EF4-FFF2-40B4-BE49-F238E27FC236}">
                <a16:creationId xmlns:a16="http://schemas.microsoft.com/office/drawing/2014/main" id="{5D12DB5B-6972-4FA6-8D54-83C433D00136}"/>
              </a:ext>
            </a:extLst>
          </p:cNvPr>
          <p:cNvSpPr/>
          <p:nvPr/>
        </p:nvSpPr>
        <p:spPr>
          <a:xfrm>
            <a:off x="679267" y="2198610"/>
            <a:ext cx="7785463" cy="646331"/>
          </a:xfrm>
          <a:prstGeom prst="rect">
            <a:avLst/>
          </a:prstGeom>
        </p:spPr>
        <p:txBody>
          <a:bodyPr wrap="square">
            <a:spAutoFit/>
          </a:bodyPr>
          <a:lstStyle/>
          <a:p>
            <a:pPr algn="ctr"/>
            <a:r>
              <a:rPr lang="en-US" dirty="0">
                <a:solidFill>
                  <a:schemeClr val="tx1">
                    <a:lumMod val="95000"/>
                  </a:schemeClr>
                </a:solidFill>
                <a:sym typeface="Wingdings" panose="05000000000000000000" pitchFamily="2" charset="2"/>
              </a:rPr>
              <a:t>Thorough assessment: Front to back, head to toe, socks off, heels and folds, around &amp; under medical devices</a:t>
            </a:r>
            <a:endParaRPr lang="en-US" dirty="0">
              <a:solidFill>
                <a:schemeClr val="tx1">
                  <a:lumMod val="95000"/>
                </a:schemeClr>
              </a:solidFill>
            </a:endParaRPr>
          </a:p>
        </p:txBody>
      </p:sp>
      <p:sp>
        <p:nvSpPr>
          <p:cNvPr id="4" name="Rectangle 3">
            <a:extLst>
              <a:ext uri="{FF2B5EF4-FFF2-40B4-BE49-F238E27FC236}">
                <a16:creationId xmlns:a16="http://schemas.microsoft.com/office/drawing/2014/main" id="{F232C74F-97DB-45D0-8581-258AFB2CB8C2}"/>
              </a:ext>
            </a:extLst>
          </p:cNvPr>
          <p:cNvSpPr/>
          <p:nvPr/>
        </p:nvSpPr>
        <p:spPr>
          <a:xfrm>
            <a:off x="351540" y="504259"/>
            <a:ext cx="3384437" cy="47110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solidFill>
                  <a:sysClr val="windowText" lastClr="000000"/>
                </a:solidFill>
              </a:ln>
              <a:solidFill>
                <a:sysClr val="windowText" lastClr="000000"/>
              </a:solidFill>
            </a:endParaRPr>
          </a:p>
        </p:txBody>
      </p:sp>
      <p:sp>
        <p:nvSpPr>
          <p:cNvPr id="7" name="Rectangle 6">
            <a:extLst>
              <a:ext uri="{FF2B5EF4-FFF2-40B4-BE49-F238E27FC236}">
                <a16:creationId xmlns:a16="http://schemas.microsoft.com/office/drawing/2014/main" id="{3832B4F2-423E-42D2-B00D-8C0B543C3AAD}"/>
              </a:ext>
            </a:extLst>
          </p:cNvPr>
          <p:cNvSpPr/>
          <p:nvPr/>
        </p:nvSpPr>
        <p:spPr>
          <a:xfrm>
            <a:off x="5408021" y="504259"/>
            <a:ext cx="3384437" cy="47110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solidFill>
                  <a:sysClr val="windowText" lastClr="000000"/>
                </a:solidFill>
              </a:ln>
              <a:solidFill>
                <a:sysClr val="windowText" lastClr="000000"/>
              </a:solidFill>
            </a:endParaRPr>
          </a:p>
        </p:txBody>
      </p:sp>
    </p:spTree>
    <p:extLst>
      <p:ext uri="{BB962C8B-B14F-4D97-AF65-F5344CB8AC3E}">
        <p14:creationId xmlns:p14="http://schemas.microsoft.com/office/powerpoint/2010/main" val="105216967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2" name="TextBox 21"/>
          <p:cNvSpPr txBox="1"/>
          <p:nvPr/>
        </p:nvSpPr>
        <p:spPr>
          <a:xfrm>
            <a:off x="351540" y="592497"/>
            <a:ext cx="8440919" cy="1323439"/>
          </a:xfrm>
          <a:prstGeom prst="rect">
            <a:avLst/>
          </a:prstGeom>
          <a:noFill/>
          <a:ln>
            <a:solidFill>
              <a:srgbClr val="C00000"/>
            </a:solidFill>
          </a:ln>
        </p:spPr>
        <p:txBody>
          <a:bodyPr wrap="square" rtlCol="0">
            <a:spAutoFit/>
          </a:bodyPr>
          <a:lstStyle/>
          <a:p>
            <a:pPr algn="ctr"/>
            <a:endParaRPr lang="en-US" sz="2000" dirty="0">
              <a:solidFill>
                <a:prstClr val="black"/>
              </a:solidFill>
              <a:sym typeface="Wingdings" panose="05000000000000000000" pitchFamily="2" charset="2"/>
            </a:endParaRPr>
          </a:p>
          <a:p>
            <a:pPr algn="ctr"/>
            <a:endParaRPr lang="en-US" sz="2000" dirty="0">
              <a:solidFill>
                <a:prstClr val="black"/>
              </a:solidFill>
              <a:sym typeface="Wingdings" panose="05000000000000000000" pitchFamily="2" charset="2"/>
            </a:endParaRPr>
          </a:p>
          <a:p>
            <a:pPr algn="ctr"/>
            <a:br>
              <a:rPr lang="en-US" sz="2000" dirty="0">
                <a:solidFill>
                  <a:schemeClr val="tx1">
                    <a:lumMod val="95000"/>
                  </a:schemeClr>
                </a:solidFill>
                <a:sym typeface="Wingdings" panose="05000000000000000000" pitchFamily="2" charset="2"/>
              </a:rPr>
            </a:br>
            <a:r>
              <a:rPr lang="en-US" sz="2000" dirty="0">
                <a:solidFill>
                  <a:schemeClr val="tx1">
                    <a:lumMod val="95000"/>
                  </a:schemeClr>
                </a:solidFill>
                <a:sym typeface="Wingdings" panose="05000000000000000000" pitchFamily="2" charset="2"/>
              </a:rPr>
              <a:t>Support Surfaces</a:t>
            </a:r>
            <a:endParaRPr lang="en-US" sz="2000" dirty="0">
              <a:solidFill>
                <a:prstClr val="black"/>
              </a:solidFill>
            </a:endParaRPr>
          </a:p>
        </p:txBody>
      </p:sp>
      <p:sp>
        <p:nvSpPr>
          <p:cNvPr id="25" name="Rectangle 24"/>
          <p:cNvSpPr/>
          <p:nvPr/>
        </p:nvSpPr>
        <p:spPr>
          <a:xfrm>
            <a:off x="4114113" y="502903"/>
            <a:ext cx="726768" cy="1015663"/>
          </a:xfrm>
          <a:prstGeom prst="rect">
            <a:avLst/>
          </a:prstGeom>
          <a:noFill/>
        </p:spPr>
        <p:txBody>
          <a:bodyPr wrap="square" lIns="91440" tIns="45720" rIns="91440" bIns="45720">
            <a:spAutoFit/>
            <a:scene3d>
              <a:camera prst="orthographicFront"/>
              <a:lightRig rig="harsh" dir="t"/>
            </a:scene3d>
            <a:sp3d extrusionH="57150" prstMaterial="matte">
              <a:bevelT w="63500" h="12700" prst="angle"/>
              <a:contourClr>
                <a:schemeClr val="bg1">
                  <a:lumMod val="65000"/>
                </a:schemeClr>
              </a:contourClr>
            </a:sp3d>
          </a:bodyPr>
          <a:lstStyle/>
          <a:p>
            <a:pPr algn="ctr"/>
            <a:r>
              <a:rPr lang="en-US" sz="6000" b="1" dirty="0">
                <a:ln/>
                <a:solidFill>
                  <a:srgbClr val="9BBB59"/>
                </a:solidFill>
              </a:rPr>
              <a:t>S</a:t>
            </a:r>
          </a:p>
        </p:txBody>
      </p:sp>
      <p:sp>
        <p:nvSpPr>
          <p:cNvPr id="2" name="TextBox 1">
            <a:extLst>
              <a:ext uri="{FF2B5EF4-FFF2-40B4-BE49-F238E27FC236}">
                <a16:creationId xmlns:a16="http://schemas.microsoft.com/office/drawing/2014/main" id="{B8CDB20D-6173-40DD-8663-7868D8878005}"/>
              </a:ext>
            </a:extLst>
          </p:cNvPr>
          <p:cNvSpPr txBox="1"/>
          <p:nvPr/>
        </p:nvSpPr>
        <p:spPr>
          <a:xfrm>
            <a:off x="969485" y="2780592"/>
            <a:ext cx="7207864" cy="2800767"/>
          </a:xfrm>
          <a:prstGeom prst="rect">
            <a:avLst/>
          </a:prstGeom>
          <a:noFill/>
        </p:spPr>
        <p:txBody>
          <a:bodyPr wrap="square" rtlCol="0">
            <a:spAutoFit/>
          </a:bodyPr>
          <a:lstStyle/>
          <a:p>
            <a:r>
              <a:rPr lang="en-US" sz="1600" dirty="0"/>
              <a:t>Support Surface = Mattresses, Chair cushions, Wheelchair cushions, etc.</a:t>
            </a:r>
          </a:p>
          <a:p>
            <a:endParaRPr lang="en-US" sz="1600" dirty="0"/>
          </a:p>
          <a:p>
            <a:r>
              <a:rPr lang="en-US" sz="1600" dirty="0"/>
              <a:t>Types of bed surfaces can be a confusing topic to learn.  It is actually an area many specialists find difficult to teach in a clear manner.  So the focus here is to describe the features to look for in a bed or chair surface.</a:t>
            </a:r>
          </a:p>
          <a:p>
            <a:endParaRPr lang="en-US" sz="1600" dirty="0"/>
          </a:p>
          <a:p>
            <a:r>
              <a:rPr lang="en-US" sz="1600" dirty="0"/>
              <a:t>Sadly, due to copyright and legal issues, we cannot share photos of actual products. So if you are looking at a product, just ask if the product has these features we are about to cover.</a:t>
            </a:r>
          </a:p>
          <a:p>
            <a:endParaRPr lang="en-US" sz="1600" dirty="0"/>
          </a:p>
          <a:p>
            <a:endParaRPr lang="en-US" sz="1600" dirty="0"/>
          </a:p>
        </p:txBody>
      </p:sp>
      <p:sp>
        <p:nvSpPr>
          <p:cNvPr id="5" name="Rectangle 4">
            <a:extLst>
              <a:ext uri="{FF2B5EF4-FFF2-40B4-BE49-F238E27FC236}">
                <a16:creationId xmlns:a16="http://schemas.microsoft.com/office/drawing/2014/main" id="{55991C93-215D-432F-839D-F370C5DAA509}"/>
              </a:ext>
            </a:extLst>
          </p:cNvPr>
          <p:cNvSpPr/>
          <p:nvPr/>
        </p:nvSpPr>
        <p:spPr>
          <a:xfrm>
            <a:off x="351540" y="591347"/>
            <a:ext cx="3384437" cy="47110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solidFill>
                  <a:sysClr val="windowText" lastClr="000000"/>
                </a:solidFill>
              </a:ln>
              <a:solidFill>
                <a:sysClr val="windowText" lastClr="000000"/>
              </a:solidFill>
            </a:endParaRPr>
          </a:p>
        </p:txBody>
      </p:sp>
      <p:sp>
        <p:nvSpPr>
          <p:cNvPr id="6" name="Rectangle 5">
            <a:extLst>
              <a:ext uri="{FF2B5EF4-FFF2-40B4-BE49-F238E27FC236}">
                <a16:creationId xmlns:a16="http://schemas.microsoft.com/office/drawing/2014/main" id="{C220F7C4-42BD-4503-B03C-A2951949F34E}"/>
              </a:ext>
            </a:extLst>
          </p:cNvPr>
          <p:cNvSpPr/>
          <p:nvPr/>
        </p:nvSpPr>
        <p:spPr>
          <a:xfrm>
            <a:off x="5408021" y="591347"/>
            <a:ext cx="3384437" cy="47110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solidFill>
                  <a:sysClr val="windowText" lastClr="000000"/>
                </a:solidFill>
              </a:ln>
              <a:solidFill>
                <a:sysClr val="windowText" lastClr="000000"/>
              </a:solidFill>
            </a:endParaRPr>
          </a:p>
        </p:txBody>
      </p:sp>
    </p:spTree>
    <p:extLst>
      <p:ext uri="{BB962C8B-B14F-4D97-AF65-F5344CB8AC3E}">
        <p14:creationId xmlns:p14="http://schemas.microsoft.com/office/powerpoint/2010/main" val="209763636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2" name="TextBox 21"/>
          <p:cNvSpPr txBox="1"/>
          <p:nvPr/>
        </p:nvSpPr>
        <p:spPr>
          <a:xfrm>
            <a:off x="351539" y="502903"/>
            <a:ext cx="8440919" cy="1323439"/>
          </a:xfrm>
          <a:prstGeom prst="rect">
            <a:avLst/>
          </a:prstGeom>
          <a:noFill/>
          <a:ln>
            <a:solidFill>
              <a:srgbClr val="C00000"/>
            </a:solidFill>
          </a:ln>
        </p:spPr>
        <p:txBody>
          <a:bodyPr wrap="square" rtlCol="0">
            <a:spAutoFit/>
          </a:bodyPr>
          <a:lstStyle/>
          <a:p>
            <a:pPr algn="ctr"/>
            <a:endParaRPr lang="en-US" sz="2000" dirty="0">
              <a:solidFill>
                <a:prstClr val="black"/>
              </a:solidFill>
              <a:sym typeface="Wingdings" panose="05000000000000000000" pitchFamily="2" charset="2"/>
            </a:endParaRPr>
          </a:p>
          <a:p>
            <a:pPr algn="ctr"/>
            <a:endParaRPr lang="en-US" sz="2000" dirty="0">
              <a:solidFill>
                <a:prstClr val="black"/>
              </a:solidFill>
              <a:sym typeface="Wingdings" panose="05000000000000000000" pitchFamily="2" charset="2"/>
            </a:endParaRPr>
          </a:p>
          <a:p>
            <a:pPr algn="ctr"/>
            <a:br>
              <a:rPr lang="en-US" sz="2000" dirty="0">
                <a:solidFill>
                  <a:schemeClr val="tx1">
                    <a:lumMod val="95000"/>
                  </a:schemeClr>
                </a:solidFill>
                <a:sym typeface="Wingdings" panose="05000000000000000000" pitchFamily="2" charset="2"/>
              </a:rPr>
            </a:br>
            <a:r>
              <a:rPr lang="en-US" sz="2000" dirty="0">
                <a:solidFill>
                  <a:schemeClr val="tx1">
                    <a:lumMod val="95000"/>
                  </a:schemeClr>
                </a:solidFill>
                <a:sym typeface="Wingdings" panose="05000000000000000000" pitchFamily="2" charset="2"/>
              </a:rPr>
              <a:t>What to Look For in a Support Surface</a:t>
            </a:r>
            <a:endParaRPr lang="en-US" sz="2000" dirty="0">
              <a:solidFill>
                <a:prstClr val="black"/>
              </a:solidFill>
            </a:endParaRPr>
          </a:p>
        </p:txBody>
      </p:sp>
      <p:sp>
        <p:nvSpPr>
          <p:cNvPr id="25" name="Rectangle 24"/>
          <p:cNvSpPr/>
          <p:nvPr/>
        </p:nvSpPr>
        <p:spPr>
          <a:xfrm>
            <a:off x="4114113" y="502903"/>
            <a:ext cx="726768" cy="1015663"/>
          </a:xfrm>
          <a:prstGeom prst="rect">
            <a:avLst/>
          </a:prstGeom>
          <a:noFill/>
        </p:spPr>
        <p:txBody>
          <a:bodyPr wrap="square" lIns="91440" tIns="45720" rIns="91440" bIns="45720">
            <a:spAutoFit/>
            <a:scene3d>
              <a:camera prst="orthographicFront"/>
              <a:lightRig rig="harsh" dir="t"/>
            </a:scene3d>
            <a:sp3d extrusionH="57150" prstMaterial="matte">
              <a:bevelT w="63500" h="12700" prst="angle"/>
              <a:contourClr>
                <a:schemeClr val="bg1">
                  <a:lumMod val="65000"/>
                </a:schemeClr>
              </a:contourClr>
            </a:sp3d>
          </a:bodyPr>
          <a:lstStyle/>
          <a:p>
            <a:pPr algn="ctr"/>
            <a:r>
              <a:rPr lang="en-US" sz="6000" b="1" dirty="0">
                <a:ln/>
                <a:solidFill>
                  <a:srgbClr val="9BBB59"/>
                </a:solidFill>
              </a:rPr>
              <a:t>S</a:t>
            </a:r>
          </a:p>
        </p:txBody>
      </p:sp>
      <p:sp>
        <p:nvSpPr>
          <p:cNvPr id="7" name="Rectangle 6">
            <a:extLst>
              <a:ext uri="{FF2B5EF4-FFF2-40B4-BE49-F238E27FC236}">
                <a16:creationId xmlns:a16="http://schemas.microsoft.com/office/drawing/2014/main" id="{7C3DF8C3-5D7D-49DA-9350-F8BFD8B39FAD}"/>
              </a:ext>
            </a:extLst>
          </p:cNvPr>
          <p:cNvSpPr/>
          <p:nvPr/>
        </p:nvSpPr>
        <p:spPr>
          <a:xfrm>
            <a:off x="1082838" y="2396758"/>
            <a:ext cx="6978322" cy="3046988"/>
          </a:xfrm>
          <a:prstGeom prst="rect">
            <a:avLst/>
          </a:prstGeom>
        </p:spPr>
        <p:txBody>
          <a:bodyPr wrap="square">
            <a:spAutoFit/>
          </a:bodyPr>
          <a:lstStyle/>
          <a:p>
            <a:r>
              <a:rPr lang="en-US" sz="1600" dirty="0"/>
              <a:t>The three characteristics to a support surface that land them in a higher category of protection over another are:</a:t>
            </a:r>
          </a:p>
          <a:p>
            <a:endParaRPr lang="en-US" sz="1600" dirty="0"/>
          </a:p>
          <a:p>
            <a:pPr marL="1376363" indent="-461963">
              <a:buFont typeface="+mj-lt"/>
              <a:buAutoNum type="arabicParenR"/>
            </a:pPr>
            <a:r>
              <a:rPr lang="en-US" sz="1600" dirty="0"/>
              <a:t>Surface cover material</a:t>
            </a:r>
          </a:p>
          <a:p>
            <a:pPr marL="1376363" indent="-461963">
              <a:buFont typeface="+mj-lt"/>
              <a:buAutoNum type="arabicParenR"/>
            </a:pPr>
            <a:r>
              <a:rPr lang="en-US" sz="1600" dirty="0"/>
              <a:t>How is pressure redistributed?</a:t>
            </a:r>
          </a:p>
          <a:p>
            <a:pPr marL="1376363" indent="-461963">
              <a:buFont typeface="+mj-lt"/>
              <a:buAutoNum type="arabicParenR"/>
            </a:pPr>
            <a:r>
              <a:rPr lang="en-US" sz="1600" dirty="0"/>
              <a:t>Microclimate Management</a:t>
            </a:r>
          </a:p>
          <a:p>
            <a:pPr marL="1376363" indent="-461963">
              <a:buFont typeface="+mj-lt"/>
              <a:buAutoNum type="arabicParenR"/>
            </a:pPr>
            <a:endParaRPr lang="en-US" sz="1600" dirty="0"/>
          </a:p>
          <a:p>
            <a:r>
              <a:rPr lang="en-US" sz="1600" dirty="0"/>
              <a:t>Surfaces may have the best of all three features or maybe only one.</a:t>
            </a:r>
          </a:p>
          <a:p>
            <a:r>
              <a:rPr lang="en-US" sz="1600" dirty="0"/>
              <a:t>  </a:t>
            </a:r>
          </a:p>
          <a:p>
            <a:r>
              <a:rPr lang="en-US" sz="1600" dirty="0"/>
              <a:t>Frequently total cost can influence decisions. Most specialists will agree, the future savings from improved outcomes far outweighs the initial investment. However, one cannot invest with money that may not exist. </a:t>
            </a:r>
          </a:p>
        </p:txBody>
      </p:sp>
      <p:sp>
        <p:nvSpPr>
          <p:cNvPr id="5" name="Rectangle 4">
            <a:extLst>
              <a:ext uri="{FF2B5EF4-FFF2-40B4-BE49-F238E27FC236}">
                <a16:creationId xmlns:a16="http://schemas.microsoft.com/office/drawing/2014/main" id="{8436DC90-57B5-430D-88DE-5779E5195C92}"/>
              </a:ext>
            </a:extLst>
          </p:cNvPr>
          <p:cNvSpPr/>
          <p:nvPr/>
        </p:nvSpPr>
        <p:spPr>
          <a:xfrm>
            <a:off x="351540" y="504259"/>
            <a:ext cx="3384437" cy="47110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solidFill>
                  <a:sysClr val="windowText" lastClr="000000"/>
                </a:solidFill>
              </a:ln>
              <a:solidFill>
                <a:sysClr val="windowText" lastClr="000000"/>
              </a:solidFill>
            </a:endParaRPr>
          </a:p>
        </p:txBody>
      </p:sp>
      <p:sp>
        <p:nvSpPr>
          <p:cNvPr id="6" name="Rectangle 5">
            <a:extLst>
              <a:ext uri="{FF2B5EF4-FFF2-40B4-BE49-F238E27FC236}">
                <a16:creationId xmlns:a16="http://schemas.microsoft.com/office/drawing/2014/main" id="{B4549521-234E-4356-B3D1-5E5229ACAB4B}"/>
              </a:ext>
            </a:extLst>
          </p:cNvPr>
          <p:cNvSpPr/>
          <p:nvPr/>
        </p:nvSpPr>
        <p:spPr>
          <a:xfrm>
            <a:off x="5408021" y="504259"/>
            <a:ext cx="3384437" cy="47110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solidFill>
                  <a:sysClr val="windowText" lastClr="000000"/>
                </a:solidFill>
              </a:ln>
              <a:solidFill>
                <a:sysClr val="windowText" lastClr="000000"/>
              </a:solidFill>
            </a:endParaRPr>
          </a:p>
        </p:txBody>
      </p:sp>
    </p:spTree>
    <p:extLst>
      <p:ext uri="{BB962C8B-B14F-4D97-AF65-F5344CB8AC3E}">
        <p14:creationId xmlns:p14="http://schemas.microsoft.com/office/powerpoint/2010/main" val="114516126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2" name="TextBox 21"/>
          <p:cNvSpPr txBox="1"/>
          <p:nvPr/>
        </p:nvSpPr>
        <p:spPr>
          <a:xfrm>
            <a:off x="351540" y="525694"/>
            <a:ext cx="8440919" cy="1323439"/>
          </a:xfrm>
          <a:prstGeom prst="rect">
            <a:avLst/>
          </a:prstGeom>
          <a:noFill/>
          <a:ln>
            <a:solidFill>
              <a:srgbClr val="C00000"/>
            </a:solidFill>
          </a:ln>
        </p:spPr>
        <p:txBody>
          <a:bodyPr wrap="square" rtlCol="0">
            <a:spAutoFit/>
          </a:bodyPr>
          <a:lstStyle/>
          <a:p>
            <a:pPr algn="ctr"/>
            <a:endParaRPr lang="en-US" sz="2000" dirty="0">
              <a:solidFill>
                <a:prstClr val="black"/>
              </a:solidFill>
              <a:sym typeface="Wingdings" panose="05000000000000000000" pitchFamily="2" charset="2"/>
            </a:endParaRPr>
          </a:p>
          <a:p>
            <a:pPr algn="ctr"/>
            <a:endParaRPr lang="en-US" sz="2000" dirty="0">
              <a:solidFill>
                <a:prstClr val="black"/>
              </a:solidFill>
              <a:sym typeface="Wingdings" panose="05000000000000000000" pitchFamily="2" charset="2"/>
            </a:endParaRPr>
          </a:p>
          <a:p>
            <a:pPr algn="ctr"/>
            <a:br>
              <a:rPr lang="en-US" sz="2000" dirty="0">
                <a:solidFill>
                  <a:schemeClr val="tx1">
                    <a:lumMod val="95000"/>
                  </a:schemeClr>
                </a:solidFill>
                <a:sym typeface="Wingdings" panose="05000000000000000000" pitchFamily="2" charset="2"/>
              </a:rPr>
            </a:br>
            <a:r>
              <a:rPr lang="en-US" sz="2000" dirty="0">
                <a:solidFill>
                  <a:schemeClr val="tx1">
                    <a:lumMod val="95000"/>
                  </a:schemeClr>
                </a:solidFill>
                <a:sym typeface="Wingdings" panose="05000000000000000000" pitchFamily="2" charset="2"/>
              </a:rPr>
              <a:t>Surface Cover Material</a:t>
            </a:r>
            <a:endParaRPr lang="en-US" sz="2000" dirty="0">
              <a:solidFill>
                <a:prstClr val="black"/>
              </a:solidFill>
            </a:endParaRPr>
          </a:p>
        </p:txBody>
      </p:sp>
      <p:sp>
        <p:nvSpPr>
          <p:cNvPr id="25" name="Rectangle 24"/>
          <p:cNvSpPr/>
          <p:nvPr/>
        </p:nvSpPr>
        <p:spPr>
          <a:xfrm>
            <a:off x="4114113" y="502903"/>
            <a:ext cx="726768" cy="1015663"/>
          </a:xfrm>
          <a:prstGeom prst="rect">
            <a:avLst/>
          </a:prstGeom>
          <a:noFill/>
        </p:spPr>
        <p:txBody>
          <a:bodyPr wrap="square" lIns="91440" tIns="45720" rIns="91440" bIns="45720">
            <a:spAutoFit/>
            <a:scene3d>
              <a:camera prst="orthographicFront"/>
              <a:lightRig rig="harsh" dir="t"/>
            </a:scene3d>
            <a:sp3d extrusionH="57150" prstMaterial="matte">
              <a:bevelT w="63500" h="12700" prst="angle"/>
              <a:contourClr>
                <a:schemeClr val="bg1">
                  <a:lumMod val="65000"/>
                </a:schemeClr>
              </a:contourClr>
            </a:sp3d>
          </a:bodyPr>
          <a:lstStyle/>
          <a:p>
            <a:pPr algn="ctr"/>
            <a:r>
              <a:rPr lang="en-US" sz="6000" b="1" dirty="0">
                <a:ln/>
                <a:solidFill>
                  <a:srgbClr val="9BBB59"/>
                </a:solidFill>
              </a:rPr>
              <a:t>S</a:t>
            </a:r>
          </a:p>
        </p:txBody>
      </p:sp>
      <p:sp>
        <p:nvSpPr>
          <p:cNvPr id="2" name="TextBox 1">
            <a:extLst>
              <a:ext uri="{FF2B5EF4-FFF2-40B4-BE49-F238E27FC236}">
                <a16:creationId xmlns:a16="http://schemas.microsoft.com/office/drawing/2014/main" id="{B8CDB20D-6173-40DD-8663-7868D8878005}"/>
              </a:ext>
            </a:extLst>
          </p:cNvPr>
          <p:cNvSpPr txBox="1"/>
          <p:nvPr/>
        </p:nvSpPr>
        <p:spPr>
          <a:xfrm>
            <a:off x="1076856" y="2316787"/>
            <a:ext cx="6990285" cy="3539430"/>
          </a:xfrm>
          <a:prstGeom prst="rect">
            <a:avLst/>
          </a:prstGeom>
          <a:noFill/>
        </p:spPr>
        <p:txBody>
          <a:bodyPr wrap="square" rtlCol="0">
            <a:spAutoFit/>
          </a:bodyPr>
          <a:lstStyle/>
          <a:p>
            <a:pPr algn="ctr"/>
            <a:endParaRPr lang="en-US" sz="1600" b="1" dirty="0"/>
          </a:p>
          <a:p>
            <a:r>
              <a:rPr lang="en-US" sz="1600" dirty="0"/>
              <a:t>The material should be “Low-friction, Low-shear”.  </a:t>
            </a:r>
          </a:p>
          <a:p>
            <a:endParaRPr lang="en-US" sz="1600" dirty="0"/>
          </a:p>
          <a:p>
            <a:r>
              <a:rPr lang="en-US" sz="1600" dirty="0"/>
              <a:t>Many hospital beds are equipped standard with this feature as are many of the overlays you can place on top a standard bed to make it a better surface.  Some skin breakdown prevention chair cushions are now covered in this material as well.  </a:t>
            </a:r>
          </a:p>
          <a:p>
            <a:endParaRPr lang="en-US" sz="1600" dirty="0"/>
          </a:p>
          <a:p>
            <a:r>
              <a:rPr lang="en-US" sz="1600" dirty="0"/>
              <a:t>Without this feature, significant friction and shear injury will occur for patients that require assistance with boosting, transfers, and turning. </a:t>
            </a:r>
          </a:p>
          <a:p>
            <a:endParaRPr lang="en-US" sz="1600" dirty="0"/>
          </a:p>
          <a:p>
            <a:r>
              <a:rPr lang="en-US" sz="1600" dirty="0"/>
              <a:t>If you have ever tried to boost a patient over an “egg crate” looking material, you are aware of the resistance that occurs, pulling the body  in one direction while leaving the epidermis to lag behind. </a:t>
            </a:r>
          </a:p>
        </p:txBody>
      </p:sp>
      <p:sp>
        <p:nvSpPr>
          <p:cNvPr id="5" name="Rectangle 4">
            <a:extLst>
              <a:ext uri="{FF2B5EF4-FFF2-40B4-BE49-F238E27FC236}">
                <a16:creationId xmlns:a16="http://schemas.microsoft.com/office/drawing/2014/main" id="{DDE986C5-441E-4B15-9C23-1358F6F89176}"/>
              </a:ext>
            </a:extLst>
          </p:cNvPr>
          <p:cNvSpPr/>
          <p:nvPr/>
        </p:nvSpPr>
        <p:spPr>
          <a:xfrm>
            <a:off x="351540" y="504259"/>
            <a:ext cx="3384437" cy="47110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solidFill>
                  <a:sysClr val="windowText" lastClr="000000"/>
                </a:solidFill>
              </a:ln>
              <a:solidFill>
                <a:sysClr val="windowText" lastClr="000000"/>
              </a:solidFill>
            </a:endParaRPr>
          </a:p>
        </p:txBody>
      </p:sp>
      <p:sp>
        <p:nvSpPr>
          <p:cNvPr id="6" name="Rectangle 5">
            <a:extLst>
              <a:ext uri="{FF2B5EF4-FFF2-40B4-BE49-F238E27FC236}">
                <a16:creationId xmlns:a16="http://schemas.microsoft.com/office/drawing/2014/main" id="{03F835FE-74D4-44CD-9039-1C60C02711B8}"/>
              </a:ext>
            </a:extLst>
          </p:cNvPr>
          <p:cNvSpPr/>
          <p:nvPr/>
        </p:nvSpPr>
        <p:spPr>
          <a:xfrm>
            <a:off x="5408021" y="504259"/>
            <a:ext cx="3384437" cy="47110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solidFill>
                  <a:sysClr val="windowText" lastClr="000000"/>
                </a:solidFill>
              </a:ln>
              <a:solidFill>
                <a:sysClr val="windowText" lastClr="000000"/>
              </a:solidFill>
            </a:endParaRPr>
          </a:p>
        </p:txBody>
      </p:sp>
    </p:spTree>
    <p:extLst>
      <p:ext uri="{BB962C8B-B14F-4D97-AF65-F5344CB8AC3E}">
        <p14:creationId xmlns:p14="http://schemas.microsoft.com/office/powerpoint/2010/main" val="38342787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97801" y="4544186"/>
            <a:ext cx="1703876" cy="1499411"/>
          </a:xfrm>
          <a:prstGeom prst="rect">
            <a:avLst/>
          </a:prstGeom>
        </p:spPr>
      </p:pic>
      <p:sp>
        <p:nvSpPr>
          <p:cNvPr id="3" name="Content Placeholder 2"/>
          <p:cNvSpPr>
            <a:spLocks noGrp="1"/>
          </p:cNvSpPr>
          <p:nvPr>
            <p:ph idx="1"/>
          </p:nvPr>
        </p:nvSpPr>
        <p:spPr>
          <a:xfrm>
            <a:off x="1926011" y="1805937"/>
            <a:ext cx="6641373" cy="4573114"/>
          </a:xfrm>
        </p:spPr>
        <p:txBody>
          <a:bodyPr>
            <a:normAutofit/>
          </a:bodyPr>
          <a:lstStyle/>
          <a:p>
            <a:pPr>
              <a:buNone/>
            </a:pPr>
            <a:endParaRPr lang="en-US" dirty="0"/>
          </a:p>
          <a:p>
            <a:pPr marL="741363" indent="-395288"/>
            <a:r>
              <a:rPr lang="en-US" dirty="0"/>
              <a:t>Age (very young and becoming older)</a:t>
            </a:r>
          </a:p>
          <a:p>
            <a:pPr marL="741363" indent="-395288"/>
            <a:r>
              <a:rPr lang="en-US" dirty="0"/>
              <a:t>Sun</a:t>
            </a:r>
          </a:p>
          <a:p>
            <a:pPr marL="741363" indent="-395288"/>
            <a:r>
              <a:rPr lang="en-US" dirty="0"/>
              <a:t>Smoking (just say No)</a:t>
            </a:r>
          </a:p>
          <a:p>
            <a:pPr marL="741363" indent="-395288"/>
            <a:r>
              <a:rPr lang="en-US" dirty="0"/>
              <a:t>Hydration</a:t>
            </a:r>
          </a:p>
          <a:p>
            <a:pPr marL="741363" indent="-395288"/>
            <a:r>
              <a:rPr lang="en-US" dirty="0"/>
              <a:t>Soaps</a:t>
            </a:r>
          </a:p>
          <a:p>
            <a:pPr marL="741363" indent="-395288"/>
            <a:r>
              <a:rPr lang="en-US" dirty="0"/>
              <a:t>Nutrition</a:t>
            </a:r>
          </a:p>
          <a:p>
            <a:pPr marL="741363" indent="-395288"/>
            <a:r>
              <a:rPr lang="en-US" dirty="0"/>
              <a:t>Many Medications</a:t>
            </a:r>
          </a:p>
          <a:p>
            <a:pPr marL="741363" indent="-395288"/>
            <a:r>
              <a:rPr lang="en-US" dirty="0"/>
              <a:t>So many Comorbidities!</a:t>
            </a:r>
          </a:p>
        </p:txBody>
      </p:sp>
      <p:sp>
        <p:nvSpPr>
          <p:cNvPr id="4" name="Title 1"/>
          <p:cNvSpPr txBox="1">
            <a:spLocks/>
          </p:cNvSpPr>
          <p:nvPr/>
        </p:nvSpPr>
        <p:spPr>
          <a:xfrm>
            <a:off x="206870" y="755349"/>
            <a:ext cx="7143498" cy="1143000"/>
          </a:xfrm>
          <a:prstGeom prst="rect">
            <a:avLst/>
          </a:prstGeom>
        </p:spPr>
        <p:txBody>
          <a:bodyPr anchor="ctr">
            <a:normAutofit fontScale="92500" lnSpcReduction="20000"/>
          </a:bodyPr>
          <a:lst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a:lstStyle>
          <a:p>
            <a:r>
              <a:rPr lang="en-US" dirty="0">
                <a:effectLst/>
              </a:rPr>
              <a:t>Factors that Affect Skin Health</a:t>
            </a:r>
          </a:p>
        </p:txBody>
      </p:sp>
      <p:sp>
        <p:nvSpPr>
          <p:cNvPr id="2" name="Slide Number Placeholder 1"/>
          <p:cNvSpPr>
            <a:spLocks noGrp="1"/>
          </p:cNvSpPr>
          <p:nvPr>
            <p:ph type="sldNum" sz="quarter" idx="12"/>
          </p:nvPr>
        </p:nvSpPr>
        <p:spPr>
          <a:xfrm>
            <a:off x="9871472" y="6823628"/>
            <a:ext cx="480060" cy="365125"/>
          </a:xfrm>
        </p:spPr>
        <p:txBody>
          <a:bodyPr/>
          <a:lstStyle/>
          <a:p>
            <a:fld id="{261FB9F5-4D27-4C55-A630-44E208EFAA53}" type="slidenum">
              <a:rPr lang="en-US" smtClean="0"/>
              <a:pPr/>
              <a:t>4</a:t>
            </a:fld>
            <a:endParaRPr lang="en-US"/>
          </a:p>
        </p:txBody>
      </p:sp>
      <p:pic>
        <p:nvPicPr>
          <p:cNvPr id="5" name="Picture 4"/>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355844" y="3511933"/>
            <a:ext cx="1390864" cy="1393601"/>
          </a:xfrm>
          <a:prstGeom prst="rect">
            <a:avLst/>
          </a:prstGeom>
        </p:spPr>
      </p:pic>
      <p:pic>
        <p:nvPicPr>
          <p:cNvPr id="6" name="Picture 5"/>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460326" y="2186328"/>
            <a:ext cx="1147553" cy="1147553"/>
          </a:xfrm>
          <a:prstGeom prst="rect">
            <a:avLst/>
          </a:prstGeom>
        </p:spPr>
      </p:pic>
      <p:pic>
        <p:nvPicPr>
          <p:cNvPr id="8" name="Picture 7"/>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04023" y="5083586"/>
            <a:ext cx="894505" cy="1198718"/>
          </a:xfrm>
          <a:prstGeom prst="rect">
            <a:avLst/>
          </a:prstGeom>
        </p:spPr>
      </p:pic>
      <p:pic>
        <p:nvPicPr>
          <p:cNvPr id="9" name="Picture 8"/>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7081824" y="2934802"/>
            <a:ext cx="1535831" cy="1273931"/>
          </a:xfrm>
          <a:prstGeom prst="rect">
            <a:avLst/>
          </a:prstGeom>
        </p:spPr>
      </p:pic>
    </p:spTree>
    <p:extLst>
      <p:ext uri="{BB962C8B-B14F-4D97-AF65-F5344CB8AC3E}">
        <p14:creationId xmlns:p14="http://schemas.microsoft.com/office/powerpoint/2010/main" val="137259203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2" name="TextBox 21"/>
          <p:cNvSpPr txBox="1"/>
          <p:nvPr/>
        </p:nvSpPr>
        <p:spPr>
          <a:xfrm>
            <a:off x="351538" y="653456"/>
            <a:ext cx="8440919" cy="1323439"/>
          </a:xfrm>
          <a:prstGeom prst="rect">
            <a:avLst/>
          </a:prstGeom>
          <a:noFill/>
          <a:ln>
            <a:solidFill>
              <a:srgbClr val="C00000"/>
            </a:solidFill>
          </a:ln>
        </p:spPr>
        <p:txBody>
          <a:bodyPr wrap="square" rtlCol="0">
            <a:spAutoFit/>
          </a:bodyPr>
          <a:lstStyle/>
          <a:p>
            <a:pPr algn="ctr"/>
            <a:endParaRPr lang="en-US" sz="2000" dirty="0">
              <a:solidFill>
                <a:prstClr val="black"/>
              </a:solidFill>
              <a:sym typeface="Wingdings" panose="05000000000000000000" pitchFamily="2" charset="2"/>
            </a:endParaRPr>
          </a:p>
          <a:p>
            <a:pPr algn="ctr"/>
            <a:endParaRPr lang="en-US" sz="2000" dirty="0">
              <a:solidFill>
                <a:prstClr val="black"/>
              </a:solidFill>
              <a:sym typeface="Wingdings" panose="05000000000000000000" pitchFamily="2" charset="2"/>
            </a:endParaRPr>
          </a:p>
          <a:p>
            <a:pPr algn="ctr"/>
            <a:br>
              <a:rPr lang="en-US" sz="2000" dirty="0">
                <a:solidFill>
                  <a:schemeClr val="tx1">
                    <a:lumMod val="95000"/>
                  </a:schemeClr>
                </a:solidFill>
                <a:sym typeface="Wingdings" panose="05000000000000000000" pitchFamily="2" charset="2"/>
              </a:rPr>
            </a:br>
            <a:r>
              <a:rPr lang="en-US" sz="2000" dirty="0">
                <a:solidFill>
                  <a:schemeClr val="tx1">
                    <a:lumMod val="95000"/>
                  </a:schemeClr>
                </a:solidFill>
                <a:sym typeface="Wingdings" panose="05000000000000000000" pitchFamily="2" charset="2"/>
              </a:rPr>
              <a:t>Pressure Redistribution</a:t>
            </a:r>
          </a:p>
        </p:txBody>
      </p:sp>
      <p:sp>
        <p:nvSpPr>
          <p:cNvPr id="25" name="Rectangle 24"/>
          <p:cNvSpPr/>
          <p:nvPr/>
        </p:nvSpPr>
        <p:spPr>
          <a:xfrm>
            <a:off x="4114113" y="502903"/>
            <a:ext cx="726768" cy="1015663"/>
          </a:xfrm>
          <a:prstGeom prst="rect">
            <a:avLst/>
          </a:prstGeom>
          <a:noFill/>
        </p:spPr>
        <p:txBody>
          <a:bodyPr wrap="square" lIns="91440" tIns="45720" rIns="91440" bIns="45720">
            <a:spAutoFit/>
            <a:scene3d>
              <a:camera prst="orthographicFront"/>
              <a:lightRig rig="harsh" dir="t"/>
            </a:scene3d>
            <a:sp3d extrusionH="57150" prstMaterial="matte">
              <a:bevelT w="63500" h="12700" prst="angle"/>
              <a:contourClr>
                <a:schemeClr val="bg1">
                  <a:lumMod val="65000"/>
                </a:schemeClr>
              </a:contourClr>
            </a:sp3d>
          </a:bodyPr>
          <a:lstStyle/>
          <a:p>
            <a:pPr algn="ctr"/>
            <a:r>
              <a:rPr lang="en-US" sz="6000" b="1" dirty="0">
                <a:ln/>
                <a:solidFill>
                  <a:srgbClr val="9BBB59"/>
                </a:solidFill>
              </a:rPr>
              <a:t>S</a:t>
            </a:r>
          </a:p>
        </p:txBody>
      </p:sp>
      <p:sp>
        <p:nvSpPr>
          <p:cNvPr id="2" name="TextBox 1">
            <a:extLst>
              <a:ext uri="{FF2B5EF4-FFF2-40B4-BE49-F238E27FC236}">
                <a16:creationId xmlns:a16="http://schemas.microsoft.com/office/drawing/2014/main" id="{B8CDB20D-6173-40DD-8663-7868D8878005}"/>
              </a:ext>
            </a:extLst>
          </p:cNvPr>
          <p:cNvSpPr txBox="1"/>
          <p:nvPr/>
        </p:nvSpPr>
        <p:spPr>
          <a:xfrm>
            <a:off x="654740" y="2418892"/>
            <a:ext cx="7834514" cy="3323987"/>
          </a:xfrm>
          <a:prstGeom prst="rect">
            <a:avLst/>
          </a:prstGeom>
          <a:noFill/>
        </p:spPr>
        <p:txBody>
          <a:bodyPr wrap="square" rtlCol="0">
            <a:spAutoFit/>
          </a:bodyPr>
          <a:lstStyle/>
          <a:p>
            <a:r>
              <a:rPr lang="en-US" sz="1400" dirty="0"/>
              <a:t>When a person sits on a support surface, the pressure from their weight pressing down via gravity, especially in those boney prominence areas, needs to be off set so that part of the body is not experiencing intense prolonged pressure.  The four main ways this can occur via a specialty support surface are covered next. They are listed in order of lowest to highest therapeutic effect with regards to pressure redistribution:</a:t>
            </a:r>
          </a:p>
          <a:p>
            <a:endParaRPr lang="en-US" sz="1400" dirty="0"/>
          </a:p>
          <a:p>
            <a:pPr marL="1376363" indent="-461963">
              <a:buAutoNum type="arabicParenR"/>
            </a:pPr>
            <a:r>
              <a:rPr lang="en-US" sz="1400" u="sng" dirty="0"/>
              <a:t>Static Reactive </a:t>
            </a:r>
            <a:r>
              <a:rPr lang="en-US" sz="1400" dirty="0"/>
              <a:t>(i.e. Gel, Foam)</a:t>
            </a:r>
            <a:br>
              <a:rPr lang="en-US" sz="1400" dirty="0"/>
            </a:br>
            <a:endParaRPr lang="en-US" sz="1400" dirty="0"/>
          </a:p>
          <a:p>
            <a:pPr marL="1376363" indent="-461963">
              <a:buFontTx/>
              <a:buAutoNum type="arabicParenR"/>
            </a:pPr>
            <a:r>
              <a:rPr lang="en-US" sz="1400" u="sng" dirty="0"/>
              <a:t>Non-Powered Reactive Air</a:t>
            </a:r>
            <a:r>
              <a:rPr lang="en-US" sz="1400" dirty="0"/>
              <a:t> (i.e. Communicating air bladders)</a:t>
            </a:r>
            <a:br>
              <a:rPr lang="en-US" sz="1400" dirty="0"/>
            </a:br>
            <a:br>
              <a:rPr lang="en-US" sz="1400" dirty="0"/>
            </a:br>
            <a:r>
              <a:rPr lang="en-US" sz="1400" u="sng" dirty="0"/>
              <a:t>Non-Reactive Powered Air</a:t>
            </a:r>
            <a:r>
              <a:rPr lang="en-US" sz="1400" dirty="0"/>
              <a:t> (i.e. “Alternating Air” pump)</a:t>
            </a:r>
            <a:br>
              <a:rPr lang="en-US" sz="1400" dirty="0"/>
            </a:br>
            <a:endParaRPr lang="en-US" sz="1400" dirty="0"/>
          </a:p>
          <a:p>
            <a:pPr marL="1376363" indent="-461963">
              <a:buFontTx/>
              <a:buAutoNum type="arabicParenR"/>
            </a:pPr>
            <a:r>
              <a:rPr lang="en-US" sz="1400" u="sng" dirty="0"/>
              <a:t>Powered Reactive Air</a:t>
            </a:r>
            <a:r>
              <a:rPr lang="en-US" sz="1400" dirty="0"/>
              <a:t> (i.e. “Low Air Loss” pump)</a:t>
            </a:r>
            <a:br>
              <a:rPr lang="en-US" sz="1400" dirty="0"/>
            </a:br>
            <a:endParaRPr lang="en-US" sz="1400" dirty="0"/>
          </a:p>
          <a:p>
            <a:pPr marL="1376363" indent="-461963">
              <a:buAutoNum type="arabicParenR"/>
            </a:pPr>
            <a:r>
              <a:rPr lang="en-US" sz="1400" u="sng" dirty="0"/>
              <a:t>Air Fluidized</a:t>
            </a:r>
            <a:r>
              <a:rPr lang="en-US" sz="1400" dirty="0"/>
              <a:t> (i.e. “Sand bed” – common but inaccurate nickname)</a:t>
            </a:r>
          </a:p>
        </p:txBody>
      </p:sp>
      <p:sp>
        <p:nvSpPr>
          <p:cNvPr id="5" name="Rectangle 4">
            <a:extLst>
              <a:ext uri="{FF2B5EF4-FFF2-40B4-BE49-F238E27FC236}">
                <a16:creationId xmlns:a16="http://schemas.microsoft.com/office/drawing/2014/main" id="{A8858D0E-305C-4A85-B277-595C82794FF9}"/>
              </a:ext>
            </a:extLst>
          </p:cNvPr>
          <p:cNvSpPr/>
          <p:nvPr/>
        </p:nvSpPr>
        <p:spPr>
          <a:xfrm>
            <a:off x="351540" y="643603"/>
            <a:ext cx="3384437" cy="47110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solidFill>
                  <a:sysClr val="windowText" lastClr="000000"/>
                </a:solidFill>
              </a:ln>
              <a:solidFill>
                <a:sysClr val="windowText" lastClr="000000"/>
              </a:solidFill>
            </a:endParaRPr>
          </a:p>
        </p:txBody>
      </p:sp>
      <p:sp>
        <p:nvSpPr>
          <p:cNvPr id="6" name="Rectangle 5">
            <a:extLst>
              <a:ext uri="{FF2B5EF4-FFF2-40B4-BE49-F238E27FC236}">
                <a16:creationId xmlns:a16="http://schemas.microsoft.com/office/drawing/2014/main" id="{466EB3F4-818F-4372-9969-CDB5DA8BD882}"/>
              </a:ext>
            </a:extLst>
          </p:cNvPr>
          <p:cNvSpPr/>
          <p:nvPr/>
        </p:nvSpPr>
        <p:spPr>
          <a:xfrm>
            <a:off x="5408021" y="643603"/>
            <a:ext cx="3384437" cy="47110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solidFill>
                  <a:sysClr val="windowText" lastClr="000000"/>
                </a:solidFill>
              </a:ln>
              <a:solidFill>
                <a:sysClr val="windowText" lastClr="000000"/>
              </a:solidFill>
            </a:endParaRPr>
          </a:p>
        </p:txBody>
      </p:sp>
    </p:spTree>
    <p:extLst>
      <p:ext uri="{BB962C8B-B14F-4D97-AF65-F5344CB8AC3E}">
        <p14:creationId xmlns:p14="http://schemas.microsoft.com/office/powerpoint/2010/main" val="199869542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2" name="TextBox 21"/>
          <p:cNvSpPr txBox="1"/>
          <p:nvPr/>
        </p:nvSpPr>
        <p:spPr>
          <a:xfrm>
            <a:off x="351538" y="653456"/>
            <a:ext cx="8440919" cy="1323439"/>
          </a:xfrm>
          <a:prstGeom prst="rect">
            <a:avLst/>
          </a:prstGeom>
          <a:noFill/>
          <a:ln>
            <a:solidFill>
              <a:srgbClr val="C00000"/>
            </a:solidFill>
          </a:ln>
        </p:spPr>
        <p:txBody>
          <a:bodyPr wrap="square" rtlCol="0">
            <a:spAutoFit/>
          </a:bodyPr>
          <a:lstStyle/>
          <a:p>
            <a:pPr algn="ctr"/>
            <a:endParaRPr lang="en-US" sz="2000" dirty="0">
              <a:solidFill>
                <a:prstClr val="black"/>
              </a:solidFill>
              <a:sym typeface="Wingdings" panose="05000000000000000000" pitchFamily="2" charset="2"/>
            </a:endParaRPr>
          </a:p>
          <a:p>
            <a:pPr algn="ctr"/>
            <a:endParaRPr lang="en-US" sz="2000" dirty="0">
              <a:solidFill>
                <a:prstClr val="black"/>
              </a:solidFill>
              <a:sym typeface="Wingdings" panose="05000000000000000000" pitchFamily="2" charset="2"/>
            </a:endParaRPr>
          </a:p>
          <a:p>
            <a:pPr algn="ctr"/>
            <a:br>
              <a:rPr lang="en-US" sz="2000" dirty="0">
                <a:solidFill>
                  <a:schemeClr val="tx1">
                    <a:lumMod val="95000"/>
                  </a:schemeClr>
                </a:solidFill>
                <a:sym typeface="Wingdings" panose="05000000000000000000" pitchFamily="2" charset="2"/>
              </a:rPr>
            </a:br>
            <a:r>
              <a:rPr lang="en-US" sz="2000" dirty="0">
                <a:solidFill>
                  <a:schemeClr val="tx1">
                    <a:lumMod val="95000"/>
                  </a:schemeClr>
                </a:solidFill>
                <a:sym typeface="Wingdings" panose="05000000000000000000" pitchFamily="2" charset="2"/>
              </a:rPr>
              <a:t>Pressure Redistribution</a:t>
            </a:r>
            <a:endParaRPr lang="en-US" sz="2000" dirty="0">
              <a:solidFill>
                <a:prstClr val="black"/>
              </a:solidFill>
            </a:endParaRPr>
          </a:p>
        </p:txBody>
      </p:sp>
      <p:sp>
        <p:nvSpPr>
          <p:cNvPr id="25" name="Rectangle 24"/>
          <p:cNvSpPr/>
          <p:nvPr/>
        </p:nvSpPr>
        <p:spPr>
          <a:xfrm>
            <a:off x="4114113" y="502903"/>
            <a:ext cx="726768" cy="1015663"/>
          </a:xfrm>
          <a:prstGeom prst="rect">
            <a:avLst/>
          </a:prstGeom>
          <a:noFill/>
        </p:spPr>
        <p:txBody>
          <a:bodyPr wrap="square" lIns="91440" tIns="45720" rIns="91440" bIns="45720">
            <a:spAutoFit/>
            <a:scene3d>
              <a:camera prst="orthographicFront"/>
              <a:lightRig rig="harsh" dir="t"/>
            </a:scene3d>
            <a:sp3d extrusionH="57150" prstMaterial="matte">
              <a:bevelT w="63500" h="12700" prst="angle"/>
              <a:contourClr>
                <a:schemeClr val="bg1">
                  <a:lumMod val="65000"/>
                </a:schemeClr>
              </a:contourClr>
            </a:sp3d>
          </a:bodyPr>
          <a:lstStyle/>
          <a:p>
            <a:pPr algn="ctr"/>
            <a:r>
              <a:rPr lang="en-US" sz="6000" b="1" dirty="0">
                <a:ln/>
                <a:solidFill>
                  <a:srgbClr val="9BBB59"/>
                </a:solidFill>
              </a:rPr>
              <a:t>S</a:t>
            </a:r>
          </a:p>
        </p:txBody>
      </p:sp>
      <p:sp>
        <p:nvSpPr>
          <p:cNvPr id="2" name="TextBox 1">
            <a:extLst>
              <a:ext uri="{FF2B5EF4-FFF2-40B4-BE49-F238E27FC236}">
                <a16:creationId xmlns:a16="http://schemas.microsoft.com/office/drawing/2014/main" id="{B8CDB20D-6173-40DD-8663-7868D8878005}"/>
              </a:ext>
            </a:extLst>
          </p:cNvPr>
          <p:cNvSpPr txBox="1"/>
          <p:nvPr/>
        </p:nvSpPr>
        <p:spPr>
          <a:xfrm>
            <a:off x="560240" y="2634336"/>
            <a:ext cx="7834514" cy="3539430"/>
          </a:xfrm>
          <a:prstGeom prst="rect">
            <a:avLst/>
          </a:prstGeom>
          <a:noFill/>
        </p:spPr>
        <p:txBody>
          <a:bodyPr wrap="square" rtlCol="0">
            <a:spAutoFit/>
          </a:bodyPr>
          <a:lstStyle/>
          <a:p>
            <a:pPr marL="455613" indent="-342900">
              <a:buFont typeface="+mj-lt"/>
              <a:buAutoNum type="arabicParenR"/>
            </a:pPr>
            <a:r>
              <a:rPr lang="en-US" sz="1400" u="sng" dirty="0"/>
              <a:t>Static Reactive</a:t>
            </a:r>
            <a:r>
              <a:rPr lang="en-US" sz="1400" dirty="0"/>
              <a:t>: Non-powered surface; The material absorbs and spreads out the impact of pressure to ease the stress on the boney prominences (i.e. Gel, Foam material).</a:t>
            </a:r>
          </a:p>
          <a:p>
            <a:pPr marL="455613" indent="-342900">
              <a:buFont typeface="+mj-lt"/>
              <a:buAutoNum type="arabicParenR"/>
            </a:pPr>
            <a:endParaRPr lang="en-US" sz="1400" b="1" u="sng" dirty="0"/>
          </a:p>
          <a:p>
            <a:pPr marL="455613" indent="-342900">
              <a:buFont typeface="+mj-lt"/>
              <a:buAutoNum type="arabicParenR"/>
            </a:pPr>
            <a:r>
              <a:rPr lang="en-US" sz="1400" b="1" u="sng" dirty="0"/>
              <a:t>Non-Powered Reactive Air</a:t>
            </a:r>
            <a:r>
              <a:rPr lang="en-US" sz="1400" dirty="0"/>
              <a:t>: Air moves via resistance from one pocket, bladder or cell under or near the patient’s boney prominences to another in order to off set those higher pressures. (i.e. communicating air bladders).</a:t>
            </a:r>
            <a:br>
              <a:rPr lang="en-US" sz="1400" dirty="0"/>
            </a:br>
            <a:br>
              <a:rPr lang="en-US" sz="1400" dirty="0"/>
            </a:br>
            <a:r>
              <a:rPr lang="en-US" sz="1400" b="1" u="sng" dirty="0"/>
              <a:t>Non-Reactive Air</a:t>
            </a:r>
            <a:r>
              <a:rPr lang="en-US" sz="1400" dirty="0"/>
              <a:t>: This powered surface has air cells that inflate and deflate on a timed sequence.  The cells are alternated into two groups.  Group “A” cells inflate, while group “B” cells deflate, then they hold positions for a certain time before switching roles (i.e. Alternating air surface).</a:t>
            </a:r>
            <a:br>
              <a:rPr lang="en-US" sz="1400" dirty="0"/>
            </a:br>
            <a:br>
              <a:rPr lang="en-US" sz="1400" dirty="0"/>
            </a:br>
            <a:r>
              <a:rPr lang="en-US" sz="1400" dirty="0"/>
              <a:t>FYI: These last two surfaces are in the same level of therapy because based on a large literature review, there was not evidence enough to say the “Non-Reactive Air” is comparable to the “Low Air Loss” surface in the next therapy level.  Individual expert opinions will fall on either side of that argument though.</a:t>
            </a:r>
          </a:p>
        </p:txBody>
      </p:sp>
      <p:sp>
        <p:nvSpPr>
          <p:cNvPr id="6" name="Rectangle 5">
            <a:extLst>
              <a:ext uri="{FF2B5EF4-FFF2-40B4-BE49-F238E27FC236}">
                <a16:creationId xmlns:a16="http://schemas.microsoft.com/office/drawing/2014/main" id="{1C01C705-6894-4D0A-BFDE-C5CDBE083484}"/>
              </a:ext>
            </a:extLst>
          </p:cNvPr>
          <p:cNvSpPr/>
          <p:nvPr/>
        </p:nvSpPr>
        <p:spPr>
          <a:xfrm>
            <a:off x="351540" y="652307"/>
            <a:ext cx="3384437" cy="47110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solidFill>
                  <a:sysClr val="windowText" lastClr="000000"/>
                </a:solidFill>
              </a:ln>
              <a:solidFill>
                <a:sysClr val="windowText" lastClr="000000"/>
              </a:solidFill>
            </a:endParaRPr>
          </a:p>
        </p:txBody>
      </p:sp>
      <p:sp>
        <p:nvSpPr>
          <p:cNvPr id="7" name="Rectangle 6">
            <a:extLst>
              <a:ext uri="{FF2B5EF4-FFF2-40B4-BE49-F238E27FC236}">
                <a16:creationId xmlns:a16="http://schemas.microsoft.com/office/drawing/2014/main" id="{9692285B-FFDE-4F24-9210-22DDE78D0864}"/>
              </a:ext>
            </a:extLst>
          </p:cNvPr>
          <p:cNvSpPr/>
          <p:nvPr/>
        </p:nvSpPr>
        <p:spPr>
          <a:xfrm>
            <a:off x="5408021" y="652307"/>
            <a:ext cx="3384437" cy="47110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solidFill>
                  <a:sysClr val="windowText" lastClr="000000"/>
                </a:solidFill>
              </a:ln>
              <a:solidFill>
                <a:sysClr val="windowText" lastClr="000000"/>
              </a:solidFill>
            </a:endParaRPr>
          </a:p>
        </p:txBody>
      </p:sp>
    </p:spTree>
    <p:extLst>
      <p:ext uri="{BB962C8B-B14F-4D97-AF65-F5344CB8AC3E}">
        <p14:creationId xmlns:p14="http://schemas.microsoft.com/office/powerpoint/2010/main" val="138851862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2" name="TextBox 21"/>
          <p:cNvSpPr txBox="1"/>
          <p:nvPr/>
        </p:nvSpPr>
        <p:spPr>
          <a:xfrm>
            <a:off x="351538" y="653456"/>
            <a:ext cx="8440919" cy="1323439"/>
          </a:xfrm>
          <a:prstGeom prst="rect">
            <a:avLst/>
          </a:prstGeom>
          <a:noFill/>
          <a:ln>
            <a:solidFill>
              <a:srgbClr val="C00000"/>
            </a:solidFill>
          </a:ln>
        </p:spPr>
        <p:txBody>
          <a:bodyPr wrap="square" rtlCol="0">
            <a:spAutoFit/>
          </a:bodyPr>
          <a:lstStyle/>
          <a:p>
            <a:pPr algn="ctr"/>
            <a:endParaRPr lang="en-US" sz="2000" dirty="0">
              <a:solidFill>
                <a:prstClr val="black"/>
              </a:solidFill>
              <a:sym typeface="Wingdings" panose="05000000000000000000" pitchFamily="2" charset="2"/>
            </a:endParaRPr>
          </a:p>
          <a:p>
            <a:pPr algn="ctr"/>
            <a:endParaRPr lang="en-US" sz="2000" dirty="0">
              <a:solidFill>
                <a:prstClr val="black"/>
              </a:solidFill>
              <a:sym typeface="Wingdings" panose="05000000000000000000" pitchFamily="2" charset="2"/>
            </a:endParaRPr>
          </a:p>
          <a:p>
            <a:pPr algn="ctr"/>
            <a:br>
              <a:rPr lang="en-US" sz="2000" dirty="0">
                <a:solidFill>
                  <a:schemeClr val="tx1">
                    <a:lumMod val="95000"/>
                  </a:schemeClr>
                </a:solidFill>
                <a:sym typeface="Wingdings" panose="05000000000000000000" pitchFamily="2" charset="2"/>
              </a:rPr>
            </a:br>
            <a:r>
              <a:rPr lang="en-US" sz="2000" dirty="0">
                <a:solidFill>
                  <a:schemeClr val="tx1">
                    <a:lumMod val="95000"/>
                  </a:schemeClr>
                </a:solidFill>
                <a:sym typeface="Wingdings" panose="05000000000000000000" pitchFamily="2" charset="2"/>
              </a:rPr>
              <a:t>Pressure Redistribution</a:t>
            </a:r>
            <a:endParaRPr lang="en-US" sz="2000" dirty="0">
              <a:solidFill>
                <a:prstClr val="black"/>
              </a:solidFill>
            </a:endParaRPr>
          </a:p>
        </p:txBody>
      </p:sp>
      <p:sp>
        <p:nvSpPr>
          <p:cNvPr id="25" name="Rectangle 24"/>
          <p:cNvSpPr/>
          <p:nvPr/>
        </p:nvSpPr>
        <p:spPr>
          <a:xfrm>
            <a:off x="4114113" y="502903"/>
            <a:ext cx="726768" cy="1015663"/>
          </a:xfrm>
          <a:prstGeom prst="rect">
            <a:avLst/>
          </a:prstGeom>
          <a:noFill/>
        </p:spPr>
        <p:txBody>
          <a:bodyPr wrap="square" lIns="91440" tIns="45720" rIns="91440" bIns="45720">
            <a:spAutoFit/>
            <a:scene3d>
              <a:camera prst="orthographicFront"/>
              <a:lightRig rig="harsh" dir="t"/>
            </a:scene3d>
            <a:sp3d extrusionH="57150" prstMaterial="matte">
              <a:bevelT w="63500" h="12700" prst="angle"/>
              <a:contourClr>
                <a:schemeClr val="bg1">
                  <a:lumMod val="65000"/>
                </a:schemeClr>
              </a:contourClr>
            </a:sp3d>
          </a:bodyPr>
          <a:lstStyle/>
          <a:p>
            <a:pPr algn="ctr"/>
            <a:r>
              <a:rPr lang="en-US" sz="6000" b="1" dirty="0">
                <a:ln/>
                <a:solidFill>
                  <a:srgbClr val="9BBB59"/>
                </a:solidFill>
              </a:rPr>
              <a:t>S</a:t>
            </a:r>
          </a:p>
        </p:txBody>
      </p:sp>
      <p:sp>
        <p:nvSpPr>
          <p:cNvPr id="2" name="TextBox 1">
            <a:extLst>
              <a:ext uri="{FF2B5EF4-FFF2-40B4-BE49-F238E27FC236}">
                <a16:creationId xmlns:a16="http://schemas.microsoft.com/office/drawing/2014/main" id="{B8CDB20D-6173-40DD-8663-7868D8878005}"/>
              </a:ext>
            </a:extLst>
          </p:cNvPr>
          <p:cNvSpPr txBox="1"/>
          <p:nvPr/>
        </p:nvSpPr>
        <p:spPr>
          <a:xfrm>
            <a:off x="654740" y="2449670"/>
            <a:ext cx="7834514" cy="4185761"/>
          </a:xfrm>
          <a:prstGeom prst="rect">
            <a:avLst/>
          </a:prstGeom>
          <a:noFill/>
        </p:spPr>
        <p:txBody>
          <a:bodyPr wrap="square" rtlCol="0">
            <a:spAutoFit/>
          </a:bodyPr>
          <a:lstStyle/>
          <a:p>
            <a:pPr marL="461963" indent="-349250"/>
            <a:r>
              <a:rPr lang="en-US" sz="1400" b="1" dirty="0"/>
              <a:t>2)	</a:t>
            </a:r>
            <a:r>
              <a:rPr lang="en-US" sz="1400" b="1" u="sng" dirty="0"/>
              <a:t>Non-Reactive Air</a:t>
            </a:r>
            <a:r>
              <a:rPr lang="en-US" sz="1400" dirty="0"/>
              <a:t> (Continued…)</a:t>
            </a:r>
          </a:p>
          <a:p>
            <a:pPr marL="460375"/>
            <a:br>
              <a:rPr lang="en-US" sz="1400" dirty="0"/>
            </a:br>
            <a:r>
              <a:rPr lang="en-US" sz="1400" dirty="0"/>
              <a:t>This surface with the alternating “A” and “B” cells is called “non-reactive” because the surface does not respond to the patient’s weight sinking into the surface, or the patient moving and changing levels of pressure in different areas. It simply changes the amount of pressure in each group on a timed schedule.</a:t>
            </a:r>
          </a:p>
          <a:p>
            <a:pPr marL="460375"/>
            <a:endParaRPr lang="en-US" sz="1400" dirty="0"/>
          </a:p>
          <a:p>
            <a:pPr marL="461963"/>
            <a:r>
              <a:rPr lang="en-US" sz="1400" dirty="0"/>
              <a:t>The inflation of one group synchronized with the deflation of the other group may occur as a:</a:t>
            </a:r>
          </a:p>
          <a:p>
            <a:pPr marL="461963"/>
            <a:endParaRPr lang="en-US" sz="1400" dirty="0"/>
          </a:p>
          <a:p>
            <a:pPr marL="1027113" indent="-287338">
              <a:buFont typeface="Wingdings" panose="05000000000000000000" pitchFamily="2" charset="2"/>
              <a:buChar char="Ø"/>
            </a:pPr>
            <a:r>
              <a:rPr lang="en-US" sz="1400" b="1" i="1" u="sng" dirty="0"/>
              <a:t>SINGLE-STEP</a:t>
            </a:r>
            <a:r>
              <a:rPr lang="en-US" sz="1400" dirty="0"/>
              <a:t> </a:t>
            </a:r>
            <a:r>
              <a:rPr lang="en-US" sz="1400" dirty="0">
                <a:sym typeface="Wingdings" panose="05000000000000000000" pitchFamily="2" charset="2"/>
              </a:rPr>
              <a:t> “</a:t>
            </a:r>
            <a:r>
              <a:rPr lang="en-US" sz="1400" dirty="0"/>
              <a:t>A” cells goes up while “B” cells go down over a short timeframe.</a:t>
            </a:r>
            <a:br>
              <a:rPr lang="en-US" sz="1400" dirty="0"/>
            </a:br>
            <a:endParaRPr lang="en-US" sz="1400" dirty="0"/>
          </a:p>
          <a:p>
            <a:pPr marL="1027113" indent="-287338">
              <a:buFont typeface="Wingdings" panose="05000000000000000000" pitchFamily="2" charset="2"/>
              <a:buChar char="Ø"/>
            </a:pPr>
            <a:r>
              <a:rPr lang="en-US" sz="1400" b="1" i="1" u="sng" dirty="0"/>
              <a:t>MULTI-STEP</a:t>
            </a:r>
            <a:r>
              <a:rPr lang="en-US" sz="1400" dirty="0"/>
              <a:t> </a:t>
            </a:r>
            <a:r>
              <a:rPr lang="en-US" sz="1400" dirty="0">
                <a:sym typeface="Wingdings" panose="05000000000000000000" pitchFamily="2" charset="2"/>
              </a:rPr>
              <a:t> “</a:t>
            </a:r>
            <a:r>
              <a:rPr lang="en-US" sz="1400" dirty="0"/>
              <a:t>A” cells go up some, “B” cells go down some, and hold.  “A” cells go up more, “B” cells go down more, and hold.  This continues until each cell reaches the lowest or highest threshold and then switch roles. </a:t>
            </a:r>
          </a:p>
          <a:p>
            <a:pPr marL="461963"/>
            <a:endParaRPr lang="en-US" sz="1400" dirty="0"/>
          </a:p>
          <a:p>
            <a:pPr marL="461963"/>
            <a:r>
              <a:rPr lang="en-US" sz="1400" dirty="0"/>
              <a:t>Between single and multi step alternating air, multi step has evidence based support as the better of the two options.</a:t>
            </a:r>
          </a:p>
          <a:p>
            <a:pPr marL="461962"/>
            <a:endParaRPr lang="en-US" sz="1400" dirty="0"/>
          </a:p>
        </p:txBody>
      </p:sp>
      <p:sp>
        <p:nvSpPr>
          <p:cNvPr id="5" name="Rectangle 4">
            <a:extLst>
              <a:ext uri="{FF2B5EF4-FFF2-40B4-BE49-F238E27FC236}">
                <a16:creationId xmlns:a16="http://schemas.microsoft.com/office/drawing/2014/main" id="{CB72448E-EEC8-40C1-8B8C-8C52F1ABA4E0}"/>
              </a:ext>
            </a:extLst>
          </p:cNvPr>
          <p:cNvSpPr/>
          <p:nvPr/>
        </p:nvSpPr>
        <p:spPr>
          <a:xfrm>
            <a:off x="351540" y="652307"/>
            <a:ext cx="3384437" cy="47110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solidFill>
                  <a:sysClr val="windowText" lastClr="000000"/>
                </a:solidFill>
              </a:ln>
              <a:solidFill>
                <a:sysClr val="windowText" lastClr="000000"/>
              </a:solidFill>
            </a:endParaRPr>
          </a:p>
        </p:txBody>
      </p:sp>
      <p:sp>
        <p:nvSpPr>
          <p:cNvPr id="6" name="Rectangle 5">
            <a:extLst>
              <a:ext uri="{FF2B5EF4-FFF2-40B4-BE49-F238E27FC236}">
                <a16:creationId xmlns:a16="http://schemas.microsoft.com/office/drawing/2014/main" id="{8D1D711D-463F-4B22-9522-1BFDCEE92A4D}"/>
              </a:ext>
            </a:extLst>
          </p:cNvPr>
          <p:cNvSpPr/>
          <p:nvPr/>
        </p:nvSpPr>
        <p:spPr>
          <a:xfrm>
            <a:off x="5408021" y="652307"/>
            <a:ext cx="3384437" cy="47110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solidFill>
                  <a:sysClr val="windowText" lastClr="000000"/>
                </a:solidFill>
              </a:ln>
              <a:solidFill>
                <a:sysClr val="windowText" lastClr="000000"/>
              </a:solidFill>
            </a:endParaRPr>
          </a:p>
        </p:txBody>
      </p:sp>
    </p:spTree>
    <p:extLst>
      <p:ext uri="{BB962C8B-B14F-4D97-AF65-F5344CB8AC3E}">
        <p14:creationId xmlns:p14="http://schemas.microsoft.com/office/powerpoint/2010/main" val="269036268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2" name="TextBox 21"/>
          <p:cNvSpPr txBox="1"/>
          <p:nvPr/>
        </p:nvSpPr>
        <p:spPr>
          <a:xfrm>
            <a:off x="351538" y="653456"/>
            <a:ext cx="8440919" cy="1323439"/>
          </a:xfrm>
          <a:prstGeom prst="rect">
            <a:avLst/>
          </a:prstGeom>
          <a:noFill/>
          <a:ln>
            <a:solidFill>
              <a:srgbClr val="C00000"/>
            </a:solidFill>
          </a:ln>
        </p:spPr>
        <p:txBody>
          <a:bodyPr wrap="square" rtlCol="0">
            <a:spAutoFit/>
          </a:bodyPr>
          <a:lstStyle/>
          <a:p>
            <a:pPr algn="ctr"/>
            <a:endParaRPr lang="en-US" sz="2000" dirty="0">
              <a:solidFill>
                <a:prstClr val="black"/>
              </a:solidFill>
              <a:sym typeface="Wingdings" panose="05000000000000000000" pitchFamily="2" charset="2"/>
            </a:endParaRPr>
          </a:p>
          <a:p>
            <a:pPr algn="ctr"/>
            <a:endParaRPr lang="en-US" sz="2000" dirty="0">
              <a:solidFill>
                <a:prstClr val="black"/>
              </a:solidFill>
              <a:sym typeface="Wingdings" panose="05000000000000000000" pitchFamily="2" charset="2"/>
            </a:endParaRPr>
          </a:p>
          <a:p>
            <a:pPr algn="ctr"/>
            <a:br>
              <a:rPr lang="en-US" sz="2000" dirty="0">
                <a:solidFill>
                  <a:schemeClr val="tx1">
                    <a:lumMod val="95000"/>
                  </a:schemeClr>
                </a:solidFill>
                <a:sym typeface="Wingdings" panose="05000000000000000000" pitchFamily="2" charset="2"/>
              </a:rPr>
            </a:br>
            <a:r>
              <a:rPr lang="en-US" sz="2000" dirty="0">
                <a:solidFill>
                  <a:schemeClr val="tx1">
                    <a:lumMod val="95000"/>
                  </a:schemeClr>
                </a:solidFill>
                <a:sym typeface="Wingdings" panose="05000000000000000000" pitchFamily="2" charset="2"/>
              </a:rPr>
              <a:t>Pressure Redistribution</a:t>
            </a:r>
            <a:endParaRPr lang="en-US" sz="2000" dirty="0">
              <a:solidFill>
                <a:prstClr val="black"/>
              </a:solidFill>
            </a:endParaRPr>
          </a:p>
        </p:txBody>
      </p:sp>
      <p:sp>
        <p:nvSpPr>
          <p:cNvPr id="25" name="Rectangle 24"/>
          <p:cNvSpPr/>
          <p:nvPr/>
        </p:nvSpPr>
        <p:spPr>
          <a:xfrm>
            <a:off x="4114113" y="502903"/>
            <a:ext cx="726768" cy="1015663"/>
          </a:xfrm>
          <a:prstGeom prst="rect">
            <a:avLst/>
          </a:prstGeom>
          <a:noFill/>
        </p:spPr>
        <p:txBody>
          <a:bodyPr wrap="square" lIns="91440" tIns="45720" rIns="91440" bIns="45720">
            <a:spAutoFit/>
            <a:scene3d>
              <a:camera prst="orthographicFront"/>
              <a:lightRig rig="harsh" dir="t"/>
            </a:scene3d>
            <a:sp3d extrusionH="57150" prstMaterial="matte">
              <a:bevelT w="63500" h="12700" prst="angle"/>
              <a:contourClr>
                <a:schemeClr val="bg1">
                  <a:lumMod val="65000"/>
                </a:schemeClr>
              </a:contourClr>
            </a:sp3d>
          </a:bodyPr>
          <a:lstStyle/>
          <a:p>
            <a:pPr algn="ctr"/>
            <a:r>
              <a:rPr lang="en-US" sz="6000" b="1" dirty="0">
                <a:ln/>
                <a:solidFill>
                  <a:srgbClr val="9BBB59"/>
                </a:solidFill>
              </a:rPr>
              <a:t>S</a:t>
            </a:r>
          </a:p>
        </p:txBody>
      </p:sp>
      <p:sp>
        <p:nvSpPr>
          <p:cNvPr id="2" name="TextBox 1">
            <a:extLst>
              <a:ext uri="{FF2B5EF4-FFF2-40B4-BE49-F238E27FC236}">
                <a16:creationId xmlns:a16="http://schemas.microsoft.com/office/drawing/2014/main" id="{B8CDB20D-6173-40DD-8663-7868D8878005}"/>
              </a:ext>
            </a:extLst>
          </p:cNvPr>
          <p:cNvSpPr txBox="1"/>
          <p:nvPr/>
        </p:nvSpPr>
        <p:spPr>
          <a:xfrm>
            <a:off x="257037" y="2127448"/>
            <a:ext cx="8440919" cy="4524315"/>
          </a:xfrm>
          <a:prstGeom prst="rect">
            <a:avLst/>
          </a:prstGeom>
          <a:noFill/>
        </p:spPr>
        <p:txBody>
          <a:bodyPr wrap="square" rtlCol="0">
            <a:spAutoFit/>
          </a:bodyPr>
          <a:lstStyle/>
          <a:p>
            <a:pPr marL="461962"/>
            <a:endParaRPr lang="en-US" sz="1600" dirty="0"/>
          </a:p>
          <a:p>
            <a:pPr marL="804862" indent="-342900">
              <a:buAutoNum type="arabicParenR" startAt="3"/>
            </a:pPr>
            <a:r>
              <a:rPr lang="en-US" sz="1600" u="sng" dirty="0"/>
              <a:t>Powered Reactive Air</a:t>
            </a:r>
            <a:r>
              <a:rPr lang="en-US" sz="1600" dirty="0"/>
              <a:t>: Air moves out from one cell under or near the patient’s boney prominences to another, in this case because the advanced technology of the mattress can detect the increased pressure from the patient’s body weight. In response, the mattress pump moves air away from that area to another in order to alleviate pressure. (i.e. Low Air Loss)</a:t>
            </a:r>
          </a:p>
          <a:p>
            <a:pPr marL="804862" indent="-342900">
              <a:buAutoNum type="arabicParenR" startAt="3"/>
            </a:pPr>
            <a:endParaRPr lang="en-US" sz="1600" dirty="0"/>
          </a:p>
          <a:p>
            <a:pPr marL="804862" indent="-342900">
              <a:buFontTx/>
              <a:buAutoNum type="arabicParenR" startAt="3"/>
            </a:pPr>
            <a:r>
              <a:rPr lang="en-US" sz="1600" u="sng" dirty="0"/>
              <a:t>Air Fluidized Surface</a:t>
            </a:r>
            <a:r>
              <a:rPr lang="en-US" sz="1600" dirty="0"/>
              <a:t>: Millions of tiny microbeads circulate inside the surface at such a high rate that no one area of pressure is much higher than another. This therapy allows for the greatest immersion of the patient into the surface, and is the highest level of pressure redistribution available. i.e. Incorrectly, but commonly called the 	“sand” bed.</a:t>
            </a:r>
          </a:p>
          <a:p>
            <a:pPr marL="804862" indent="-342900">
              <a:buFontTx/>
              <a:buAutoNum type="arabicParenR" startAt="3"/>
            </a:pPr>
            <a:endParaRPr lang="en-US" sz="1600" dirty="0"/>
          </a:p>
          <a:p>
            <a:pPr marL="461962"/>
            <a:r>
              <a:rPr lang="en-US" sz="1600" dirty="0"/>
              <a:t>No matter which surface is being used, if the patient reports they feel like they are sitting on something hard, or you notice the surface has bottom out when the patient gets up, the surface likely has failed and needs replacing or repair.</a:t>
            </a:r>
          </a:p>
          <a:p>
            <a:pPr marL="804862" indent="-342900">
              <a:buAutoNum type="arabicParenR" startAt="3"/>
            </a:pPr>
            <a:endParaRPr lang="en-US" sz="1600" dirty="0"/>
          </a:p>
          <a:p>
            <a:pPr marL="914400" lvl="1" indent="-452438">
              <a:buFont typeface="+mj-lt"/>
              <a:buAutoNum type="alphaLcParenR"/>
            </a:pPr>
            <a:endParaRPr lang="en-US" sz="1600" dirty="0"/>
          </a:p>
        </p:txBody>
      </p:sp>
      <p:sp>
        <p:nvSpPr>
          <p:cNvPr id="6" name="Rectangle 5">
            <a:extLst>
              <a:ext uri="{FF2B5EF4-FFF2-40B4-BE49-F238E27FC236}">
                <a16:creationId xmlns:a16="http://schemas.microsoft.com/office/drawing/2014/main" id="{A0F853BC-FCD4-4EE3-B8A5-AAA20846E1C7}"/>
              </a:ext>
            </a:extLst>
          </p:cNvPr>
          <p:cNvSpPr/>
          <p:nvPr/>
        </p:nvSpPr>
        <p:spPr>
          <a:xfrm>
            <a:off x="351540" y="661018"/>
            <a:ext cx="3384437" cy="47110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solidFill>
                  <a:sysClr val="windowText" lastClr="000000"/>
                </a:solidFill>
              </a:ln>
              <a:solidFill>
                <a:sysClr val="windowText" lastClr="000000"/>
              </a:solidFill>
            </a:endParaRPr>
          </a:p>
        </p:txBody>
      </p:sp>
      <p:sp>
        <p:nvSpPr>
          <p:cNvPr id="7" name="Rectangle 6">
            <a:extLst>
              <a:ext uri="{FF2B5EF4-FFF2-40B4-BE49-F238E27FC236}">
                <a16:creationId xmlns:a16="http://schemas.microsoft.com/office/drawing/2014/main" id="{EF32615E-3AB9-4A77-B722-EB07F78395E0}"/>
              </a:ext>
            </a:extLst>
          </p:cNvPr>
          <p:cNvSpPr/>
          <p:nvPr/>
        </p:nvSpPr>
        <p:spPr>
          <a:xfrm>
            <a:off x="5408021" y="661018"/>
            <a:ext cx="3384437" cy="47110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solidFill>
                  <a:sysClr val="windowText" lastClr="000000"/>
                </a:solidFill>
              </a:ln>
              <a:solidFill>
                <a:sysClr val="windowText" lastClr="000000"/>
              </a:solidFill>
            </a:endParaRPr>
          </a:p>
        </p:txBody>
      </p:sp>
    </p:spTree>
    <p:extLst>
      <p:ext uri="{BB962C8B-B14F-4D97-AF65-F5344CB8AC3E}">
        <p14:creationId xmlns:p14="http://schemas.microsoft.com/office/powerpoint/2010/main" val="242584711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2" name="TextBox 21"/>
          <p:cNvSpPr txBox="1"/>
          <p:nvPr/>
        </p:nvSpPr>
        <p:spPr>
          <a:xfrm>
            <a:off x="351540" y="679582"/>
            <a:ext cx="8440919" cy="1015663"/>
          </a:xfrm>
          <a:prstGeom prst="rect">
            <a:avLst/>
          </a:prstGeom>
          <a:noFill/>
          <a:ln>
            <a:solidFill>
              <a:srgbClr val="C00000"/>
            </a:solidFill>
          </a:ln>
        </p:spPr>
        <p:txBody>
          <a:bodyPr wrap="square" rtlCol="0">
            <a:spAutoFit/>
          </a:bodyPr>
          <a:lstStyle/>
          <a:p>
            <a:pPr algn="ctr"/>
            <a:endParaRPr lang="en-US" sz="2000" dirty="0">
              <a:solidFill>
                <a:prstClr val="black"/>
              </a:solidFill>
              <a:sym typeface="Wingdings" panose="05000000000000000000" pitchFamily="2" charset="2"/>
            </a:endParaRPr>
          </a:p>
          <a:p>
            <a:pPr algn="ctr"/>
            <a:endParaRPr lang="en-US" sz="2000" dirty="0">
              <a:solidFill>
                <a:prstClr val="black"/>
              </a:solidFill>
              <a:sym typeface="Wingdings" panose="05000000000000000000" pitchFamily="2" charset="2"/>
            </a:endParaRPr>
          </a:p>
          <a:p>
            <a:pPr algn="ctr"/>
            <a:r>
              <a:rPr lang="en-US" sz="2000" dirty="0">
                <a:solidFill>
                  <a:schemeClr val="tx1">
                    <a:lumMod val="95000"/>
                  </a:schemeClr>
                </a:solidFill>
                <a:sym typeface="Wingdings" panose="05000000000000000000" pitchFamily="2" charset="2"/>
              </a:rPr>
              <a:t>Microclimate Management</a:t>
            </a:r>
            <a:endParaRPr lang="en-US" sz="2000" dirty="0">
              <a:solidFill>
                <a:prstClr val="black"/>
              </a:solidFill>
            </a:endParaRPr>
          </a:p>
        </p:txBody>
      </p:sp>
      <p:sp>
        <p:nvSpPr>
          <p:cNvPr id="25" name="Rectangle 24"/>
          <p:cNvSpPr/>
          <p:nvPr/>
        </p:nvSpPr>
        <p:spPr>
          <a:xfrm>
            <a:off x="4114113" y="502903"/>
            <a:ext cx="726768" cy="1015663"/>
          </a:xfrm>
          <a:prstGeom prst="rect">
            <a:avLst/>
          </a:prstGeom>
          <a:noFill/>
        </p:spPr>
        <p:txBody>
          <a:bodyPr wrap="square" lIns="91440" tIns="45720" rIns="91440" bIns="45720">
            <a:spAutoFit/>
            <a:scene3d>
              <a:camera prst="orthographicFront"/>
              <a:lightRig rig="harsh" dir="t"/>
            </a:scene3d>
            <a:sp3d extrusionH="57150" prstMaterial="matte">
              <a:bevelT w="63500" h="12700" prst="angle"/>
              <a:contourClr>
                <a:schemeClr val="bg1">
                  <a:lumMod val="65000"/>
                </a:schemeClr>
              </a:contourClr>
            </a:sp3d>
          </a:bodyPr>
          <a:lstStyle/>
          <a:p>
            <a:pPr algn="ctr"/>
            <a:r>
              <a:rPr lang="en-US" sz="6000" b="1" dirty="0">
                <a:ln/>
                <a:solidFill>
                  <a:srgbClr val="9BBB59"/>
                </a:solidFill>
              </a:rPr>
              <a:t>S</a:t>
            </a:r>
          </a:p>
        </p:txBody>
      </p:sp>
      <p:sp>
        <p:nvSpPr>
          <p:cNvPr id="2" name="TextBox 1">
            <a:extLst>
              <a:ext uri="{FF2B5EF4-FFF2-40B4-BE49-F238E27FC236}">
                <a16:creationId xmlns:a16="http://schemas.microsoft.com/office/drawing/2014/main" id="{B8CDB20D-6173-40DD-8663-7868D8878005}"/>
              </a:ext>
            </a:extLst>
          </p:cNvPr>
          <p:cNvSpPr txBox="1"/>
          <p:nvPr/>
        </p:nvSpPr>
        <p:spPr>
          <a:xfrm>
            <a:off x="429156" y="2179700"/>
            <a:ext cx="8197549" cy="3816429"/>
          </a:xfrm>
          <a:prstGeom prst="rect">
            <a:avLst/>
          </a:prstGeom>
          <a:noFill/>
        </p:spPr>
        <p:txBody>
          <a:bodyPr wrap="square" rtlCol="0">
            <a:spAutoFit/>
          </a:bodyPr>
          <a:lstStyle/>
          <a:p>
            <a:pPr algn="ctr"/>
            <a:r>
              <a:rPr lang="en-US" dirty="0"/>
              <a:t>What is “Skin Microclimate”?</a:t>
            </a:r>
          </a:p>
          <a:p>
            <a:pPr algn="ctr"/>
            <a:endParaRPr lang="en-US" sz="1600" dirty="0"/>
          </a:p>
          <a:p>
            <a:pPr algn="ctr"/>
            <a:endParaRPr lang="en-US" sz="1600" dirty="0"/>
          </a:p>
          <a:p>
            <a:pPr algn="ctr"/>
            <a:endParaRPr lang="en-US" sz="1600" dirty="0"/>
          </a:p>
          <a:p>
            <a:pPr algn="ctr"/>
            <a:r>
              <a:rPr lang="en-US" sz="1600" dirty="0"/>
              <a:t>It is the temperature and moisture levels at the skin’s surface.  </a:t>
            </a:r>
            <a:br>
              <a:rPr lang="en-US" sz="1600" dirty="0"/>
            </a:br>
            <a:r>
              <a:rPr lang="en-US" sz="1600" dirty="0"/>
              <a:t>Our body naturally controls our skin microclimate by heat and moisture leaving through our skin into the environment around us.</a:t>
            </a:r>
          </a:p>
          <a:p>
            <a:pPr algn="ctr"/>
            <a:endParaRPr lang="en-US" sz="1600" dirty="0"/>
          </a:p>
          <a:p>
            <a:pPr algn="ctr"/>
            <a:r>
              <a:rPr lang="en-US" sz="1600" dirty="0"/>
              <a:t>When we lay on a bed, the areas that are blocked from this free flow of heat and moisture into the air become warmer (requiring more </a:t>
            </a:r>
            <a:r>
              <a:rPr lang="en-US" sz="1600" dirty="0" err="1"/>
              <a:t>bloodflow</a:t>
            </a:r>
            <a:r>
              <a:rPr lang="en-US" sz="1600" dirty="0"/>
              <a:t> and nutrients to stay healthy) and wetter (risking maceration injury).</a:t>
            </a:r>
          </a:p>
          <a:p>
            <a:pPr algn="ctr"/>
            <a:endParaRPr lang="en-US" sz="1600" dirty="0"/>
          </a:p>
          <a:p>
            <a:pPr algn="ctr"/>
            <a:r>
              <a:rPr lang="en-US" sz="1600" dirty="0"/>
              <a:t>Surfaces that have a microclimate management (i.e. Low Air Loss, Air Fluidized) feature a flow a steady stream of air over these body parts, protecting the patient from skin breakdown when compared with a surface without microclimate control</a:t>
            </a:r>
          </a:p>
        </p:txBody>
      </p:sp>
      <p:sp>
        <p:nvSpPr>
          <p:cNvPr id="5" name="Rectangle 4">
            <a:extLst>
              <a:ext uri="{FF2B5EF4-FFF2-40B4-BE49-F238E27FC236}">
                <a16:creationId xmlns:a16="http://schemas.microsoft.com/office/drawing/2014/main" id="{8247A5C4-FD7F-469B-BA7A-FFB630DC824C}"/>
              </a:ext>
            </a:extLst>
          </p:cNvPr>
          <p:cNvSpPr/>
          <p:nvPr/>
        </p:nvSpPr>
        <p:spPr>
          <a:xfrm>
            <a:off x="351540" y="678433"/>
            <a:ext cx="3384437" cy="47110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solidFill>
                  <a:sysClr val="windowText" lastClr="000000"/>
                </a:solidFill>
              </a:ln>
              <a:solidFill>
                <a:sysClr val="windowText" lastClr="000000"/>
              </a:solidFill>
            </a:endParaRPr>
          </a:p>
        </p:txBody>
      </p:sp>
      <p:sp>
        <p:nvSpPr>
          <p:cNvPr id="6" name="Rectangle 5">
            <a:extLst>
              <a:ext uri="{FF2B5EF4-FFF2-40B4-BE49-F238E27FC236}">
                <a16:creationId xmlns:a16="http://schemas.microsoft.com/office/drawing/2014/main" id="{6DE90C14-2A62-4DD2-9050-2A3AB162657F}"/>
              </a:ext>
            </a:extLst>
          </p:cNvPr>
          <p:cNvSpPr/>
          <p:nvPr/>
        </p:nvSpPr>
        <p:spPr>
          <a:xfrm>
            <a:off x="5408021" y="678433"/>
            <a:ext cx="3384437" cy="47110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solidFill>
                  <a:sysClr val="windowText" lastClr="000000"/>
                </a:solidFill>
              </a:ln>
              <a:solidFill>
                <a:sysClr val="windowText" lastClr="000000"/>
              </a:solidFill>
            </a:endParaRPr>
          </a:p>
        </p:txBody>
      </p:sp>
      <p:sp>
        <p:nvSpPr>
          <p:cNvPr id="3" name="Down Arrow 2"/>
          <p:cNvSpPr/>
          <p:nvPr/>
        </p:nvSpPr>
        <p:spPr>
          <a:xfrm>
            <a:off x="4241493" y="2622707"/>
            <a:ext cx="572877" cy="56186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56866714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See the source image">
            <a:extLst>
              <a:ext uri="{FF2B5EF4-FFF2-40B4-BE49-F238E27FC236}">
                <a16:creationId xmlns:a16="http://schemas.microsoft.com/office/drawing/2014/main" id="{54C82D40-8C79-4B89-B4B3-A5F7A6307A4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47938" y="2071630"/>
            <a:ext cx="1848122" cy="1590789"/>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p:txBody>
          <a:bodyPr/>
          <a:lstStyle/>
          <a:p>
            <a:r>
              <a:rPr lang="en-US" dirty="0"/>
              <a:t>Specialty Surfaces</a:t>
            </a:r>
          </a:p>
        </p:txBody>
      </p:sp>
      <p:sp>
        <p:nvSpPr>
          <p:cNvPr id="3" name="Content Placeholder 2"/>
          <p:cNvSpPr>
            <a:spLocks noGrp="1"/>
          </p:cNvSpPr>
          <p:nvPr>
            <p:ph idx="1"/>
          </p:nvPr>
        </p:nvSpPr>
        <p:spPr>
          <a:xfrm>
            <a:off x="1433439" y="3899883"/>
            <a:ext cx="6277119" cy="1285893"/>
          </a:xfrm>
        </p:spPr>
        <p:txBody>
          <a:bodyPr>
            <a:noAutofit/>
          </a:bodyPr>
          <a:lstStyle/>
          <a:p>
            <a:pPr marL="0" indent="0" algn="ctr">
              <a:lnSpc>
                <a:spcPct val="120000"/>
              </a:lnSpc>
              <a:spcBef>
                <a:spcPts val="200"/>
              </a:spcBef>
              <a:buNone/>
            </a:pPr>
            <a:r>
              <a:rPr lang="en-US" b="1" dirty="0"/>
              <a:t>WARNING!  </a:t>
            </a:r>
          </a:p>
          <a:p>
            <a:pPr marL="0" indent="0" algn="ctr">
              <a:lnSpc>
                <a:spcPct val="120000"/>
              </a:lnSpc>
              <a:spcBef>
                <a:spcPts val="200"/>
              </a:spcBef>
              <a:buNone/>
            </a:pPr>
            <a:r>
              <a:rPr lang="en-US" sz="1800" dirty="0"/>
              <a:t>Too often caregivers will not offload heels or reposition patients </a:t>
            </a:r>
            <a:r>
              <a:rPr lang="en-US" sz="1800" i="1" dirty="0"/>
              <a:t>because they </a:t>
            </a:r>
            <a:r>
              <a:rPr lang="en-US" sz="1800" dirty="0"/>
              <a:t>are on a specialty surface.  </a:t>
            </a:r>
            <a:br>
              <a:rPr lang="en-US" sz="1800" dirty="0"/>
            </a:br>
            <a:br>
              <a:rPr lang="en-US" sz="1800" dirty="0"/>
            </a:br>
            <a:r>
              <a:rPr lang="en-US" sz="1800" i="1" u="sng" dirty="0"/>
              <a:t>NO SURFACE EXISTS </a:t>
            </a:r>
            <a:r>
              <a:rPr lang="en-US" sz="1800" dirty="0"/>
              <a:t>that can take the place of floating heels and repositioning.  Continue these interventions for everyone at risk for skin breakdown.</a:t>
            </a:r>
          </a:p>
        </p:txBody>
      </p:sp>
      <p:sp>
        <p:nvSpPr>
          <p:cNvPr id="4" name="Slide Number Placeholder 3"/>
          <p:cNvSpPr>
            <a:spLocks noGrp="1"/>
          </p:cNvSpPr>
          <p:nvPr>
            <p:ph type="sldNum" sz="quarter" idx="12"/>
          </p:nvPr>
        </p:nvSpPr>
        <p:spPr/>
        <p:txBody>
          <a:bodyPr/>
          <a:lstStyle/>
          <a:p>
            <a:fld id="{261FB9F5-4D27-4C55-A630-44E208EFAA53}" type="slidenum">
              <a:rPr lang="en-US" smtClean="0"/>
              <a:pPr/>
              <a:t>45</a:t>
            </a:fld>
            <a:endParaRPr lang="en-US"/>
          </a:p>
        </p:txBody>
      </p:sp>
    </p:spTree>
    <p:extLst>
      <p:ext uri="{BB962C8B-B14F-4D97-AF65-F5344CB8AC3E}">
        <p14:creationId xmlns:p14="http://schemas.microsoft.com/office/powerpoint/2010/main" val="291167975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2" name="TextBox 21"/>
          <p:cNvSpPr txBox="1"/>
          <p:nvPr/>
        </p:nvSpPr>
        <p:spPr>
          <a:xfrm>
            <a:off x="403338" y="435742"/>
            <a:ext cx="8440919" cy="1508105"/>
          </a:xfrm>
          <a:prstGeom prst="rect">
            <a:avLst/>
          </a:prstGeom>
          <a:noFill/>
          <a:ln>
            <a:solidFill>
              <a:srgbClr val="C00000"/>
            </a:solidFill>
          </a:ln>
        </p:spPr>
        <p:txBody>
          <a:bodyPr wrap="square" rtlCol="0">
            <a:spAutoFit/>
          </a:bodyPr>
          <a:lstStyle/>
          <a:p>
            <a:pPr algn="ctr"/>
            <a:endParaRPr lang="en-US" dirty="0">
              <a:solidFill>
                <a:prstClr val="black"/>
              </a:solidFill>
              <a:sym typeface="Wingdings" panose="05000000000000000000" pitchFamily="2" charset="2"/>
            </a:endParaRPr>
          </a:p>
          <a:p>
            <a:pPr algn="ctr"/>
            <a:endParaRPr lang="en-US" b="1" dirty="0">
              <a:solidFill>
                <a:prstClr val="black"/>
              </a:solidFill>
              <a:sym typeface="Wingdings" panose="05000000000000000000" pitchFamily="2" charset="2"/>
            </a:endParaRPr>
          </a:p>
          <a:p>
            <a:pPr algn="ctr"/>
            <a:br>
              <a:rPr lang="en-US" b="1" dirty="0">
                <a:solidFill>
                  <a:prstClr val="black"/>
                </a:solidFill>
                <a:sym typeface="Wingdings" panose="05000000000000000000" pitchFamily="2" charset="2"/>
              </a:rPr>
            </a:br>
            <a:r>
              <a:rPr lang="en-US" sz="2000" b="1" dirty="0">
                <a:sym typeface="Wingdings" panose="05000000000000000000" pitchFamily="2" charset="2"/>
              </a:rPr>
              <a:t>Keep Moving</a:t>
            </a:r>
          </a:p>
          <a:p>
            <a:pPr algn="ctr"/>
            <a:endParaRPr lang="en-US" b="1" dirty="0">
              <a:solidFill>
                <a:prstClr val="black"/>
              </a:solidFill>
              <a:sym typeface="Wingdings" panose="05000000000000000000" pitchFamily="2" charset="2"/>
            </a:endParaRPr>
          </a:p>
        </p:txBody>
      </p:sp>
      <p:sp>
        <p:nvSpPr>
          <p:cNvPr id="25" name="Rectangle 24"/>
          <p:cNvSpPr/>
          <p:nvPr/>
        </p:nvSpPr>
        <p:spPr>
          <a:xfrm>
            <a:off x="4154754" y="259063"/>
            <a:ext cx="726768" cy="1015663"/>
          </a:xfrm>
          <a:prstGeom prst="rect">
            <a:avLst/>
          </a:prstGeom>
          <a:noFill/>
        </p:spPr>
        <p:txBody>
          <a:bodyPr wrap="square" lIns="91440" tIns="45720" rIns="91440" bIns="45720">
            <a:spAutoFit/>
            <a:scene3d>
              <a:camera prst="orthographicFront"/>
              <a:lightRig rig="harsh" dir="t"/>
            </a:scene3d>
            <a:sp3d extrusionH="57150" prstMaterial="matte">
              <a:bevelT w="63500" h="12700" prst="angle"/>
              <a:contourClr>
                <a:schemeClr val="bg1">
                  <a:lumMod val="65000"/>
                </a:schemeClr>
              </a:contourClr>
            </a:sp3d>
          </a:bodyPr>
          <a:lstStyle/>
          <a:p>
            <a:pPr algn="ctr"/>
            <a:r>
              <a:rPr lang="en-US" sz="6000" b="1" dirty="0">
                <a:ln/>
                <a:solidFill>
                  <a:srgbClr val="9BBB59"/>
                </a:solidFill>
              </a:rPr>
              <a:t>K</a:t>
            </a:r>
          </a:p>
        </p:txBody>
      </p:sp>
      <p:sp>
        <p:nvSpPr>
          <p:cNvPr id="5" name="TextBox 4">
            <a:extLst>
              <a:ext uri="{FF2B5EF4-FFF2-40B4-BE49-F238E27FC236}">
                <a16:creationId xmlns:a16="http://schemas.microsoft.com/office/drawing/2014/main" id="{B8CDB20D-6173-40DD-8663-7868D8878005}"/>
              </a:ext>
            </a:extLst>
          </p:cNvPr>
          <p:cNvSpPr txBox="1"/>
          <p:nvPr/>
        </p:nvSpPr>
        <p:spPr>
          <a:xfrm>
            <a:off x="423178" y="2107757"/>
            <a:ext cx="4308818" cy="3323987"/>
          </a:xfrm>
          <a:prstGeom prst="rect">
            <a:avLst/>
          </a:prstGeom>
          <a:noFill/>
          <a:ln>
            <a:solidFill>
              <a:schemeClr val="tx1"/>
            </a:solidFill>
          </a:ln>
        </p:spPr>
        <p:txBody>
          <a:bodyPr wrap="square" rtlCol="0">
            <a:spAutoFit/>
          </a:bodyPr>
          <a:lstStyle/>
          <a:p>
            <a:pPr marL="285750" indent="-285750">
              <a:buFont typeface="Wingdings" panose="05000000000000000000" pitchFamily="2" charset="2"/>
              <a:buChar char="ü"/>
            </a:pPr>
            <a:r>
              <a:rPr lang="en-US" sz="1400" dirty="0">
                <a:solidFill>
                  <a:schemeClr val="tx2"/>
                </a:solidFill>
                <a:sym typeface="Wingdings" panose="05000000000000000000" pitchFamily="2" charset="2"/>
              </a:rPr>
              <a:t>Help/Remind patient to reposition every 2-3 hours</a:t>
            </a:r>
          </a:p>
          <a:p>
            <a:pPr marL="285750" indent="-285750">
              <a:buFont typeface="Wingdings" panose="05000000000000000000" pitchFamily="2" charset="2"/>
              <a:buChar char="ü"/>
            </a:pPr>
            <a:endParaRPr lang="en-US" sz="1400" dirty="0">
              <a:solidFill>
                <a:schemeClr val="tx2"/>
              </a:solidFill>
              <a:sym typeface="Wingdings" panose="05000000000000000000" pitchFamily="2" charset="2"/>
            </a:endParaRPr>
          </a:p>
          <a:p>
            <a:pPr marL="285750" indent="-285750">
              <a:buFont typeface="Wingdings" panose="05000000000000000000" pitchFamily="2" charset="2"/>
              <a:buChar char="ü"/>
            </a:pPr>
            <a:r>
              <a:rPr lang="en-US" sz="1400" dirty="0">
                <a:solidFill>
                  <a:schemeClr val="tx2"/>
                </a:solidFill>
                <a:sym typeface="Wingdings" panose="05000000000000000000" pitchFamily="2" charset="2"/>
              </a:rPr>
              <a:t>Elevate heels up off the bed/end of recliner</a:t>
            </a:r>
          </a:p>
          <a:p>
            <a:pPr marL="285750" indent="-285750">
              <a:buFont typeface="Wingdings" panose="05000000000000000000" pitchFamily="2" charset="2"/>
              <a:buChar char="ü"/>
            </a:pPr>
            <a:endParaRPr lang="en-US" sz="1400" dirty="0">
              <a:solidFill>
                <a:schemeClr val="tx2"/>
              </a:solidFill>
              <a:sym typeface="Wingdings" panose="05000000000000000000" pitchFamily="2" charset="2"/>
            </a:endParaRPr>
          </a:p>
          <a:p>
            <a:pPr marL="285750" indent="-285750">
              <a:buFont typeface="Wingdings" panose="05000000000000000000" pitchFamily="2" charset="2"/>
              <a:buChar char="ü"/>
            </a:pPr>
            <a:r>
              <a:rPr lang="en-US" sz="1400" dirty="0">
                <a:solidFill>
                  <a:schemeClr val="tx2"/>
                </a:solidFill>
                <a:sym typeface="Wingdings" panose="05000000000000000000" pitchFamily="2" charset="2"/>
              </a:rPr>
              <a:t>Head of bed &lt; 30 degrees. Takes pressure off the sacrum and buttocks.  </a:t>
            </a:r>
          </a:p>
          <a:p>
            <a:pPr marL="285750" indent="-285750">
              <a:buFont typeface="Wingdings" panose="05000000000000000000" pitchFamily="2" charset="2"/>
              <a:buChar char="ü"/>
            </a:pPr>
            <a:endParaRPr lang="en-US" sz="1400" dirty="0">
              <a:solidFill>
                <a:schemeClr val="tx2"/>
              </a:solidFill>
              <a:sym typeface="Wingdings" panose="05000000000000000000" pitchFamily="2" charset="2"/>
            </a:endParaRPr>
          </a:p>
          <a:p>
            <a:pPr marL="285750" indent="-285750">
              <a:buFont typeface="Wingdings" panose="05000000000000000000" pitchFamily="2" charset="2"/>
              <a:buChar char="ü"/>
            </a:pPr>
            <a:r>
              <a:rPr lang="en-US" sz="1400" dirty="0">
                <a:solidFill>
                  <a:schemeClr val="tx2"/>
                </a:solidFill>
                <a:sym typeface="Wingdings" panose="05000000000000000000" pitchFamily="2" charset="2"/>
              </a:rPr>
              <a:t>Physical therapy</a:t>
            </a:r>
          </a:p>
          <a:p>
            <a:pPr marL="285750" indent="-285750">
              <a:buFont typeface="Wingdings" panose="05000000000000000000" pitchFamily="2" charset="2"/>
              <a:buChar char="ü"/>
            </a:pPr>
            <a:endParaRPr lang="en-US" sz="1400" dirty="0">
              <a:solidFill>
                <a:schemeClr val="tx2"/>
              </a:solidFill>
              <a:sym typeface="Wingdings" panose="05000000000000000000" pitchFamily="2" charset="2"/>
            </a:endParaRPr>
          </a:p>
          <a:p>
            <a:pPr marL="285750" indent="-285750">
              <a:buFont typeface="Wingdings" panose="05000000000000000000" pitchFamily="2" charset="2"/>
              <a:buChar char="ü"/>
            </a:pPr>
            <a:r>
              <a:rPr lang="en-US" sz="1400" dirty="0">
                <a:solidFill>
                  <a:schemeClr val="tx2"/>
                </a:solidFill>
                <a:sym typeface="Wingdings" panose="05000000000000000000" pitchFamily="2" charset="2"/>
              </a:rPr>
              <a:t>It also keeps the patient from slipping down in bed as easily.</a:t>
            </a:r>
          </a:p>
          <a:p>
            <a:pPr marL="285750" indent="-285750">
              <a:buFont typeface="Wingdings" panose="05000000000000000000" pitchFamily="2" charset="2"/>
              <a:buChar char="ü"/>
            </a:pPr>
            <a:endParaRPr lang="en-US" sz="1400" dirty="0">
              <a:solidFill>
                <a:schemeClr val="tx2"/>
              </a:solidFill>
              <a:sym typeface="Wingdings" panose="05000000000000000000" pitchFamily="2" charset="2"/>
            </a:endParaRPr>
          </a:p>
          <a:p>
            <a:pPr marL="285750" indent="-285750">
              <a:buFont typeface="Wingdings" panose="05000000000000000000" pitchFamily="2" charset="2"/>
              <a:buChar char="ü"/>
            </a:pPr>
            <a:r>
              <a:rPr lang="en-US" sz="1400" dirty="0">
                <a:solidFill>
                  <a:schemeClr val="tx2"/>
                </a:solidFill>
                <a:sym typeface="Wingdings" panose="05000000000000000000" pitchFamily="2" charset="2"/>
              </a:rPr>
              <a:t>Put foot of bed up some before the head of bed goes up to avoid sliding down</a:t>
            </a:r>
          </a:p>
        </p:txBody>
      </p:sp>
      <p:sp>
        <p:nvSpPr>
          <p:cNvPr id="6" name="TextBox 5">
            <a:extLst>
              <a:ext uri="{FF2B5EF4-FFF2-40B4-BE49-F238E27FC236}">
                <a16:creationId xmlns:a16="http://schemas.microsoft.com/office/drawing/2014/main" id="{B8CDB20D-6173-40DD-8663-7868D8878005}"/>
              </a:ext>
            </a:extLst>
          </p:cNvPr>
          <p:cNvSpPr txBox="1"/>
          <p:nvPr/>
        </p:nvSpPr>
        <p:spPr>
          <a:xfrm>
            <a:off x="5053961" y="2101822"/>
            <a:ext cx="3790296" cy="4401205"/>
          </a:xfrm>
          <a:prstGeom prst="rect">
            <a:avLst/>
          </a:prstGeom>
          <a:noFill/>
          <a:ln>
            <a:solidFill>
              <a:schemeClr val="tx1"/>
            </a:solidFill>
          </a:ln>
        </p:spPr>
        <p:txBody>
          <a:bodyPr wrap="square" rtlCol="0">
            <a:spAutoFit/>
          </a:bodyPr>
          <a:lstStyle/>
          <a:p>
            <a:pPr algn="ctr"/>
            <a:r>
              <a:rPr lang="en-US" sz="1400" b="1" u="sng" dirty="0">
                <a:solidFill>
                  <a:schemeClr val="tx2"/>
                </a:solidFill>
              </a:rPr>
              <a:t>Common pitfalls:</a:t>
            </a:r>
          </a:p>
          <a:p>
            <a:pPr algn="ctr"/>
            <a:br>
              <a:rPr lang="en-US" sz="1400" i="1" dirty="0">
                <a:solidFill>
                  <a:schemeClr val="tx2"/>
                </a:solidFill>
              </a:rPr>
            </a:br>
            <a:r>
              <a:rPr lang="en-US" sz="1400" i="1" dirty="0">
                <a:solidFill>
                  <a:schemeClr val="tx2"/>
                </a:solidFill>
              </a:rPr>
              <a:t>You may say “the patient seems to move pretty good”.</a:t>
            </a:r>
          </a:p>
          <a:p>
            <a:pPr algn="ctr"/>
            <a:endParaRPr lang="en-US" sz="1400" i="1" dirty="0">
              <a:solidFill>
                <a:schemeClr val="tx2"/>
              </a:solidFill>
            </a:endParaRPr>
          </a:p>
          <a:p>
            <a:pPr algn="ctr"/>
            <a:endParaRPr lang="en-US" sz="1400" i="1" dirty="0">
              <a:solidFill>
                <a:schemeClr val="tx2"/>
              </a:solidFill>
            </a:endParaRPr>
          </a:p>
          <a:p>
            <a:pPr algn="ctr"/>
            <a:endParaRPr lang="en-US" sz="1400" i="1" dirty="0">
              <a:solidFill>
                <a:schemeClr val="tx2"/>
              </a:solidFill>
            </a:endParaRPr>
          </a:p>
          <a:p>
            <a:pPr algn="ctr"/>
            <a:endParaRPr lang="en-US" sz="1400" i="1" dirty="0">
              <a:solidFill>
                <a:schemeClr val="tx2"/>
              </a:solidFill>
            </a:endParaRPr>
          </a:p>
          <a:p>
            <a:pPr algn="ctr"/>
            <a:endParaRPr lang="en-US" sz="1400" i="1" dirty="0">
              <a:solidFill>
                <a:schemeClr val="tx2"/>
              </a:solidFill>
            </a:endParaRPr>
          </a:p>
          <a:p>
            <a:pPr algn="ctr"/>
            <a:r>
              <a:rPr lang="en-US" sz="1400" i="1" dirty="0">
                <a:solidFill>
                  <a:schemeClr val="tx2"/>
                </a:solidFill>
              </a:rPr>
              <a:t>If they cannot reposition their trunks/pelvis 30 degrees left and right every 2-3 hours, they need your assistance. </a:t>
            </a:r>
          </a:p>
          <a:p>
            <a:pPr algn="ctr"/>
            <a:endParaRPr lang="en-US" sz="1400" i="1" dirty="0">
              <a:solidFill>
                <a:schemeClr val="tx2"/>
              </a:solidFill>
            </a:endParaRPr>
          </a:p>
          <a:p>
            <a:pPr algn="ctr"/>
            <a:r>
              <a:rPr lang="en-US" sz="1400" i="1" dirty="0">
                <a:solidFill>
                  <a:schemeClr val="tx2"/>
                </a:solidFill>
              </a:rPr>
              <a:t>If they cannot REMEMBER to reposition, </a:t>
            </a:r>
          </a:p>
          <a:p>
            <a:pPr algn="ctr"/>
            <a:r>
              <a:rPr lang="en-US" sz="1400" i="1" dirty="0">
                <a:solidFill>
                  <a:schemeClr val="tx2"/>
                </a:solidFill>
              </a:rPr>
              <a:t>they need your assistance.</a:t>
            </a:r>
          </a:p>
          <a:p>
            <a:pPr algn="ctr"/>
            <a:endParaRPr lang="en-US" sz="1400" i="1" dirty="0">
              <a:solidFill>
                <a:schemeClr val="tx2"/>
              </a:solidFill>
            </a:endParaRPr>
          </a:p>
          <a:p>
            <a:pPr algn="ctr"/>
            <a:r>
              <a:rPr lang="en-US" sz="1400" i="1" dirty="0">
                <a:solidFill>
                  <a:schemeClr val="tx2"/>
                </a:solidFill>
              </a:rPr>
              <a:t>If there is any question at all whether the patient can reposition </a:t>
            </a:r>
            <a:r>
              <a:rPr lang="en-US" sz="1400" i="1" u="sng" dirty="0">
                <a:solidFill>
                  <a:schemeClr val="tx2"/>
                </a:solidFill>
              </a:rPr>
              <a:t>well</a:t>
            </a:r>
            <a:r>
              <a:rPr lang="en-US" sz="1400" i="1" dirty="0">
                <a:solidFill>
                  <a:schemeClr val="tx2"/>
                </a:solidFill>
              </a:rPr>
              <a:t>, </a:t>
            </a:r>
          </a:p>
          <a:p>
            <a:pPr algn="ctr"/>
            <a:r>
              <a:rPr lang="en-US" sz="1400" i="1" dirty="0">
                <a:solidFill>
                  <a:schemeClr val="tx2"/>
                </a:solidFill>
              </a:rPr>
              <a:t>err on the side of caution and remind/assist them.</a:t>
            </a:r>
            <a:endParaRPr lang="en-US" sz="1400" dirty="0">
              <a:solidFill>
                <a:schemeClr val="tx2"/>
              </a:solidFill>
            </a:endParaRPr>
          </a:p>
        </p:txBody>
      </p:sp>
      <p:sp>
        <p:nvSpPr>
          <p:cNvPr id="3" name="Down Arrow 2"/>
          <p:cNvSpPr/>
          <p:nvPr/>
        </p:nvSpPr>
        <p:spPr>
          <a:xfrm>
            <a:off x="6706738" y="3022436"/>
            <a:ext cx="484742" cy="84829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p:cNvPicPr>
            <a:picLocks noChangeAspect="1"/>
          </p:cNvPicPr>
          <p:nvPr/>
        </p:nvPicPr>
        <p:blipFill>
          <a:blip r:embed="rId3"/>
          <a:stretch>
            <a:fillRect/>
          </a:stretch>
        </p:blipFill>
        <p:spPr>
          <a:xfrm>
            <a:off x="1184330" y="5630549"/>
            <a:ext cx="2786513" cy="1095247"/>
          </a:xfrm>
          <a:prstGeom prst="rect">
            <a:avLst/>
          </a:prstGeom>
        </p:spPr>
      </p:pic>
      <p:sp>
        <p:nvSpPr>
          <p:cNvPr id="9" name="Rectangle 8">
            <a:extLst>
              <a:ext uri="{FF2B5EF4-FFF2-40B4-BE49-F238E27FC236}">
                <a16:creationId xmlns:a16="http://schemas.microsoft.com/office/drawing/2014/main" id="{CB72448E-EEC8-40C1-8B8C-8C52F1ABA4E0}"/>
              </a:ext>
            </a:extLst>
          </p:cNvPr>
          <p:cNvSpPr/>
          <p:nvPr/>
        </p:nvSpPr>
        <p:spPr>
          <a:xfrm>
            <a:off x="395608" y="454001"/>
            <a:ext cx="3384437" cy="47110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solidFill>
                  <a:sysClr val="windowText" lastClr="000000"/>
                </a:solidFill>
              </a:ln>
              <a:solidFill>
                <a:sysClr val="windowText" lastClr="000000"/>
              </a:solidFill>
            </a:endParaRPr>
          </a:p>
        </p:txBody>
      </p:sp>
      <p:sp>
        <p:nvSpPr>
          <p:cNvPr id="10" name="Rectangle 9">
            <a:extLst>
              <a:ext uri="{FF2B5EF4-FFF2-40B4-BE49-F238E27FC236}">
                <a16:creationId xmlns:a16="http://schemas.microsoft.com/office/drawing/2014/main" id="{8D1D711D-463F-4B22-9522-1BFDCEE92A4D}"/>
              </a:ext>
            </a:extLst>
          </p:cNvPr>
          <p:cNvSpPr/>
          <p:nvPr/>
        </p:nvSpPr>
        <p:spPr>
          <a:xfrm>
            <a:off x="5452089" y="454001"/>
            <a:ext cx="3384437" cy="47110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solidFill>
                  <a:sysClr val="windowText" lastClr="000000"/>
                </a:solidFill>
              </a:ln>
              <a:solidFill>
                <a:sysClr val="windowText" lastClr="000000"/>
              </a:solidFill>
            </a:endParaRPr>
          </a:p>
        </p:txBody>
      </p:sp>
    </p:spTree>
    <p:extLst>
      <p:ext uri="{BB962C8B-B14F-4D97-AF65-F5344CB8AC3E}">
        <p14:creationId xmlns:p14="http://schemas.microsoft.com/office/powerpoint/2010/main" val="424877409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2" name="TextBox 21"/>
          <p:cNvSpPr txBox="1"/>
          <p:nvPr/>
        </p:nvSpPr>
        <p:spPr>
          <a:xfrm>
            <a:off x="372858" y="354462"/>
            <a:ext cx="8440919" cy="1015663"/>
          </a:xfrm>
          <a:prstGeom prst="rect">
            <a:avLst/>
          </a:prstGeom>
          <a:noFill/>
          <a:ln>
            <a:solidFill>
              <a:srgbClr val="C00000"/>
            </a:solidFill>
          </a:ln>
        </p:spPr>
        <p:txBody>
          <a:bodyPr wrap="square" rtlCol="0">
            <a:spAutoFit/>
          </a:bodyPr>
          <a:lstStyle/>
          <a:p>
            <a:pPr algn="ctr"/>
            <a:endParaRPr lang="en-US" sz="2000" dirty="0">
              <a:solidFill>
                <a:prstClr val="black"/>
              </a:solidFill>
              <a:sym typeface="Wingdings" panose="05000000000000000000" pitchFamily="2" charset="2"/>
            </a:endParaRPr>
          </a:p>
          <a:p>
            <a:pPr algn="ctr"/>
            <a:endParaRPr lang="en-US" sz="2000" b="1" dirty="0">
              <a:solidFill>
                <a:prstClr val="black"/>
              </a:solidFill>
              <a:sym typeface="Wingdings" panose="05000000000000000000" pitchFamily="2" charset="2"/>
            </a:endParaRPr>
          </a:p>
          <a:p>
            <a:pPr algn="ctr"/>
            <a:r>
              <a:rPr lang="en-US" sz="2000" b="1" dirty="0">
                <a:sym typeface="Wingdings" panose="05000000000000000000" pitchFamily="2" charset="2"/>
              </a:rPr>
              <a:t>Incontinence (Moisture) Management</a:t>
            </a:r>
          </a:p>
        </p:txBody>
      </p:sp>
      <p:sp>
        <p:nvSpPr>
          <p:cNvPr id="25" name="Rectangle 24"/>
          <p:cNvSpPr/>
          <p:nvPr/>
        </p:nvSpPr>
        <p:spPr>
          <a:xfrm>
            <a:off x="4120212" y="198103"/>
            <a:ext cx="726768" cy="1015663"/>
          </a:xfrm>
          <a:prstGeom prst="rect">
            <a:avLst/>
          </a:prstGeom>
          <a:noFill/>
        </p:spPr>
        <p:txBody>
          <a:bodyPr wrap="square" lIns="91440" tIns="45720" rIns="91440" bIns="45720">
            <a:spAutoFit/>
            <a:scene3d>
              <a:camera prst="orthographicFront"/>
              <a:lightRig rig="harsh" dir="t"/>
            </a:scene3d>
            <a:sp3d extrusionH="57150" prstMaterial="matte">
              <a:bevelT w="63500" h="12700" prst="angle"/>
              <a:contourClr>
                <a:schemeClr val="bg1">
                  <a:lumMod val="65000"/>
                </a:schemeClr>
              </a:contourClr>
            </a:sp3d>
          </a:bodyPr>
          <a:lstStyle/>
          <a:p>
            <a:pPr algn="ctr"/>
            <a:r>
              <a:rPr lang="en-US" sz="6000" b="1" dirty="0">
                <a:ln/>
                <a:solidFill>
                  <a:srgbClr val="9BBB59"/>
                </a:solidFill>
              </a:rPr>
              <a:t>I</a:t>
            </a:r>
          </a:p>
        </p:txBody>
      </p:sp>
      <p:sp>
        <p:nvSpPr>
          <p:cNvPr id="2" name="Rectangle 1"/>
          <p:cNvSpPr/>
          <p:nvPr/>
        </p:nvSpPr>
        <p:spPr>
          <a:xfrm>
            <a:off x="605211" y="1709669"/>
            <a:ext cx="7976212" cy="2554545"/>
          </a:xfrm>
          <a:prstGeom prst="rect">
            <a:avLst/>
          </a:prstGeom>
        </p:spPr>
        <p:txBody>
          <a:bodyPr wrap="square">
            <a:spAutoFit/>
          </a:bodyPr>
          <a:lstStyle/>
          <a:p>
            <a:r>
              <a:rPr lang="en-US" sz="1600" dirty="0">
                <a:solidFill>
                  <a:schemeClr val="tx2"/>
                </a:solidFill>
              </a:rPr>
              <a:t>If a patient </a:t>
            </a:r>
            <a:r>
              <a:rPr lang="en-US" sz="1600" dirty="0">
                <a:solidFill>
                  <a:schemeClr val="tx2"/>
                </a:solidFill>
                <a:sym typeface="Wingdings" panose="05000000000000000000" pitchFamily="2" charset="2"/>
              </a:rPr>
              <a:t>is not 100% continent, then consider if any of the following are appropriate for your patient:</a:t>
            </a:r>
          </a:p>
          <a:p>
            <a:pPr algn="ctr"/>
            <a:endParaRPr lang="en-US" sz="1600" dirty="0">
              <a:solidFill>
                <a:schemeClr val="tx2"/>
              </a:solidFill>
              <a:sym typeface="Wingdings" panose="05000000000000000000" pitchFamily="2" charset="2"/>
            </a:endParaRPr>
          </a:p>
          <a:p>
            <a:pPr marL="858838" indent="-396875">
              <a:buFont typeface="+mj-lt"/>
              <a:buAutoNum type="arabicParenR"/>
            </a:pPr>
            <a:r>
              <a:rPr lang="en-US" sz="1600" dirty="0">
                <a:solidFill>
                  <a:schemeClr val="tx2"/>
                </a:solidFill>
                <a:sym typeface="Wingdings" panose="05000000000000000000" pitchFamily="2" charset="2"/>
              </a:rPr>
              <a:t>Offer the urinal or walk patient to the toiler on rounds</a:t>
            </a:r>
          </a:p>
          <a:p>
            <a:pPr marL="858838" indent="-396875">
              <a:buFont typeface="+mj-lt"/>
              <a:buAutoNum type="arabicParenR"/>
            </a:pPr>
            <a:r>
              <a:rPr lang="en-US" sz="1600" dirty="0">
                <a:solidFill>
                  <a:schemeClr val="tx2"/>
                </a:solidFill>
                <a:sym typeface="Wingdings" panose="05000000000000000000" pitchFamily="2" charset="2"/>
              </a:rPr>
              <a:t>External male or female urinary catheter</a:t>
            </a:r>
          </a:p>
          <a:p>
            <a:pPr marL="858838" indent="-396875">
              <a:buFont typeface="+mj-lt"/>
              <a:buAutoNum type="arabicParenR"/>
            </a:pPr>
            <a:r>
              <a:rPr lang="en-US" sz="1600" dirty="0">
                <a:solidFill>
                  <a:schemeClr val="tx2"/>
                </a:solidFill>
                <a:sym typeface="Wingdings" panose="05000000000000000000" pitchFamily="2" charset="2"/>
              </a:rPr>
              <a:t>External fecal pouch</a:t>
            </a:r>
          </a:p>
          <a:p>
            <a:pPr marL="858838" indent="-396875">
              <a:buFont typeface="+mj-lt"/>
              <a:buAutoNum type="arabicParenR"/>
            </a:pPr>
            <a:r>
              <a:rPr lang="en-US" sz="1600" dirty="0">
                <a:solidFill>
                  <a:schemeClr val="tx2"/>
                </a:solidFill>
                <a:sym typeface="Wingdings" panose="05000000000000000000" pitchFamily="2" charset="2"/>
              </a:rPr>
              <a:t>Internal fecal management system</a:t>
            </a:r>
          </a:p>
          <a:p>
            <a:pPr marL="858838" indent="-396875">
              <a:buFont typeface="+mj-lt"/>
              <a:buAutoNum type="arabicParenR"/>
            </a:pPr>
            <a:r>
              <a:rPr lang="en-US" sz="1600" dirty="0">
                <a:solidFill>
                  <a:schemeClr val="tx2"/>
                </a:solidFill>
                <a:sym typeface="Wingdings" panose="05000000000000000000" pitchFamily="2" charset="2"/>
              </a:rPr>
              <a:t>Protective barrier ointment (should contain </a:t>
            </a:r>
            <a:r>
              <a:rPr lang="en-US" sz="1600" dirty="0" err="1">
                <a:solidFill>
                  <a:schemeClr val="tx2"/>
                </a:solidFill>
                <a:sym typeface="Wingdings" panose="05000000000000000000" pitchFamily="2" charset="2"/>
              </a:rPr>
              <a:t>dimethicone</a:t>
            </a:r>
            <a:r>
              <a:rPr lang="en-US" sz="1600" dirty="0">
                <a:solidFill>
                  <a:schemeClr val="tx2"/>
                </a:solidFill>
                <a:sym typeface="Wingdings" panose="05000000000000000000" pitchFamily="2" charset="2"/>
              </a:rPr>
              <a:t> or petrolatum)</a:t>
            </a:r>
          </a:p>
          <a:p>
            <a:pPr marL="858838" indent="-396875">
              <a:buFont typeface="+mj-lt"/>
              <a:buAutoNum type="arabicParenR"/>
            </a:pPr>
            <a:r>
              <a:rPr lang="en-US" sz="1600" dirty="0">
                <a:solidFill>
                  <a:schemeClr val="tx2"/>
                </a:solidFill>
                <a:sym typeface="Wingdings" panose="05000000000000000000" pitchFamily="2" charset="2"/>
              </a:rPr>
              <a:t>Body worn </a:t>
            </a:r>
            <a:r>
              <a:rPr lang="en-US" sz="1600" dirty="0" err="1">
                <a:solidFill>
                  <a:schemeClr val="tx2"/>
                </a:solidFill>
                <a:sym typeface="Wingdings" panose="05000000000000000000" pitchFamily="2" charset="2"/>
              </a:rPr>
              <a:t>absorpent</a:t>
            </a:r>
            <a:r>
              <a:rPr lang="en-US" sz="1600" dirty="0">
                <a:solidFill>
                  <a:schemeClr val="tx2"/>
                </a:solidFill>
                <a:sym typeface="Wingdings" panose="05000000000000000000" pitchFamily="2" charset="2"/>
              </a:rPr>
              <a:t> products (BWAP)</a:t>
            </a:r>
          </a:p>
          <a:p>
            <a:endParaRPr lang="en-US" sz="1600" dirty="0">
              <a:solidFill>
                <a:schemeClr val="tx2"/>
              </a:solidFill>
              <a:sym typeface="Wingdings" panose="05000000000000000000" pitchFamily="2" charset="2"/>
            </a:endParaRPr>
          </a:p>
        </p:txBody>
      </p:sp>
      <p:sp>
        <p:nvSpPr>
          <p:cNvPr id="5" name="Rectangle 4">
            <a:extLst>
              <a:ext uri="{FF2B5EF4-FFF2-40B4-BE49-F238E27FC236}">
                <a16:creationId xmlns:a16="http://schemas.microsoft.com/office/drawing/2014/main" id="{CB72448E-EEC8-40C1-8B8C-8C52F1ABA4E0}"/>
              </a:ext>
            </a:extLst>
          </p:cNvPr>
          <p:cNvSpPr/>
          <p:nvPr/>
        </p:nvSpPr>
        <p:spPr>
          <a:xfrm>
            <a:off x="351540" y="376882"/>
            <a:ext cx="3384437" cy="47110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solidFill>
                  <a:sysClr val="windowText" lastClr="000000"/>
                </a:solidFill>
              </a:ln>
              <a:solidFill>
                <a:sysClr val="windowText" lastClr="000000"/>
              </a:solidFill>
            </a:endParaRPr>
          </a:p>
        </p:txBody>
      </p:sp>
      <p:sp>
        <p:nvSpPr>
          <p:cNvPr id="6" name="Rectangle 5">
            <a:extLst>
              <a:ext uri="{FF2B5EF4-FFF2-40B4-BE49-F238E27FC236}">
                <a16:creationId xmlns:a16="http://schemas.microsoft.com/office/drawing/2014/main" id="{8D1D711D-463F-4B22-9522-1BFDCEE92A4D}"/>
              </a:ext>
            </a:extLst>
          </p:cNvPr>
          <p:cNvSpPr/>
          <p:nvPr/>
        </p:nvSpPr>
        <p:spPr>
          <a:xfrm>
            <a:off x="5408021" y="376882"/>
            <a:ext cx="3384437" cy="47110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solidFill>
                  <a:sysClr val="windowText" lastClr="000000"/>
                </a:solidFill>
              </a:ln>
              <a:solidFill>
                <a:sysClr val="windowText" lastClr="000000"/>
              </a:solidFill>
            </a:endParaRPr>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899220" y="4551588"/>
            <a:ext cx="1752081" cy="2013677"/>
          </a:xfrm>
          <a:prstGeom prst="rect">
            <a:avLst/>
          </a:prstGeom>
        </p:spPr>
      </p:pic>
      <p:pic>
        <p:nvPicPr>
          <p:cNvPr id="4" name="Picture 3"/>
          <p:cNvPicPr>
            <a:picLocks noChangeAspect="1"/>
          </p:cNvPicPr>
          <p:nvPr/>
        </p:nvPicPr>
        <p:blipFill rotWithShape="1">
          <a:blip r:embed="rId4">
            <a:extLst>
              <a:ext uri="{28A0092B-C50C-407E-A947-70E740481C1C}">
                <a14:useLocalDpi xmlns:a14="http://schemas.microsoft.com/office/drawing/2010/main" val="0"/>
              </a:ext>
            </a:extLst>
          </a:blip>
          <a:srcRect l="16160" r="14191" b="894"/>
          <a:stretch/>
        </p:blipFill>
        <p:spPr>
          <a:xfrm rot="13642415">
            <a:off x="618893" y="4515325"/>
            <a:ext cx="1213692" cy="1726992"/>
          </a:xfrm>
          <a:prstGeom prst="rect">
            <a:avLst/>
          </a:prstGeom>
        </p:spPr>
      </p:pic>
      <p:sp>
        <p:nvSpPr>
          <p:cNvPr id="7" name="TextBox 6"/>
          <p:cNvSpPr txBox="1"/>
          <p:nvPr/>
        </p:nvSpPr>
        <p:spPr>
          <a:xfrm rot="20901391">
            <a:off x="590881" y="5224933"/>
            <a:ext cx="1243158" cy="307777"/>
          </a:xfrm>
          <a:prstGeom prst="rect">
            <a:avLst/>
          </a:prstGeom>
          <a:noFill/>
        </p:spPr>
        <p:txBody>
          <a:bodyPr wrap="square" rtlCol="0">
            <a:spAutoFit/>
          </a:bodyPr>
          <a:lstStyle/>
          <a:p>
            <a:r>
              <a:rPr lang="en-US" sz="1400" dirty="0" err="1">
                <a:solidFill>
                  <a:schemeClr val="bg1"/>
                </a:solidFill>
              </a:rPr>
              <a:t>Dimethicone</a:t>
            </a:r>
            <a:endParaRPr lang="en-US" sz="1400" dirty="0">
              <a:solidFill>
                <a:schemeClr val="bg1"/>
              </a:solidFill>
            </a:endParaRPr>
          </a:p>
        </p:txBody>
      </p:sp>
      <p:pic>
        <p:nvPicPr>
          <p:cNvPr id="10" name="Picture 9"/>
          <p:cNvPicPr>
            <a:picLocks noChangeAspect="1"/>
          </p:cNvPicPr>
          <p:nvPr/>
        </p:nvPicPr>
        <p:blipFill rotWithShape="1">
          <a:blip r:embed="rId4">
            <a:extLst>
              <a:ext uri="{28A0092B-C50C-407E-A947-70E740481C1C}">
                <a14:useLocalDpi xmlns:a14="http://schemas.microsoft.com/office/drawing/2010/main" val="0"/>
              </a:ext>
            </a:extLst>
          </a:blip>
          <a:srcRect l="16160" r="14191" b="894"/>
          <a:stretch/>
        </p:blipFill>
        <p:spPr>
          <a:xfrm rot="2740337">
            <a:off x="2166657" y="4791496"/>
            <a:ext cx="1213692" cy="1726992"/>
          </a:xfrm>
          <a:prstGeom prst="rect">
            <a:avLst/>
          </a:prstGeom>
          <a:scene3d>
            <a:camera prst="orthographicFront">
              <a:rot lat="0" lon="21599983" rev="0"/>
            </a:camera>
            <a:lightRig rig="threePt" dir="t"/>
          </a:scene3d>
        </p:spPr>
      </p:pic>
      <p:sp>
        <p:nvSpPr>
          <p:cNvPr id="11" name="TextBox 10"/>
          <p:cNvSpPr txBox="1"/>
          <p:nvPr/>
        </p:nvSpPr>
        <p:spPr>
          <a:xfrm rot="20901391">
            <a:off x="2313925" y="5423984"/>
            <a:ext cx="1243158" cy="307777"/>
          </a:xfrm>
          <a:prstGeom prst="rect">
            <a:avLst/>
          </a:prstGeom>
          <a:noFill/>
        </p:spPr>
        <p:txBody>
          <a:bodyPr wrap="square" rtlCol="0">
            <a:spAutoFit/>
          </a:bodyPr>
          <a:lstStyle/>
          <a:p>
            <a:r>
              <a:rPr lang="en-US" sz="1400" dirty="0">
                <a:solidFill>
                  <a:schemeClr val="bg1"/>
                </a:solidFill>
              </a:rPr>
              <a:t>Petrolatum</a:t>
            </a:r>
          </a:p>
        </p:txBody>
      </p:sp>
      <p:pic>
        <p:nvPicPr>
          <p:cNvPr id="12" name="Picture 1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662086" y="4668531"/>
            <a:ext cx="1043325" cy="1972921"/>
          </a:xfrm>
          <a:prstGeom prst="rect">
            <a:avLst/>
          </a:prstGeom>
        </p:spPr>
      </p:pic>
      <p:pic>
        <p:nvPicPr>
          <p:cNvPr id="14" name="Picture 13"/>
          <p:cNvPicPr>
            <a:picLocks noChangeAspect="1"/>
          </p:cNvPicPr>
          <p:nvPr/>
        </p:nvPicPr>
        <p:blipFill rotWithShape="1">
          <a:blip r:embed="rId6">
            <a:extLst>
              <a:ext uri="{28A0092B-C50C-407E-A947-70E740481C1C}">
                <a14:useLocalDpi xmlns:a14="http://schemas.microsoft.com/office/drawing/2010/main" val="0"/>
              </a:ext>
            </a:extLst>
          </a:blip>
          <a:srcRect l="21856" t="20602" r="17614" b="22723"/>
          <a:stretch/>
        </p:blipFill>
        <p:spPr>
          <a:xfrm>
            <a:off x="5735271" y="4282875"/>
            <a:ext cx="1729648" cy="1619479"/>
          </a:xfrm>
          <a:prstGeom prst="rect">
            <a:avLst/>
          </a:prstGeom>
        </p:spPr>
      </p:pic>
    </p:spTree>
    <p:extLst>
      <p:ext uri="{BB962C8B-B14F-4D97-AF65-F5344CB8AC3E}">
        <p14:creationId xmlns:p14="http://schemas.microsoft.com/office/powerpoint/2010/main" val="271026662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2" name="TextBox 21"/>
          <p:cNvSpPr txBox="1"/>
          <p:nvPr/>
        </p:nvSpPr>
        <p:spPr>
          <a:xfrm>
            <a:off x="372858" y="354462"/>
            <a:ext cx="8440919" cy="1323439"/>
          </a:xfrm>
          <a:prstGeom prst="rect">
            <a:avLst/>
          </a:prstGeom>
          <a:noFill/>
          <a:ln>
            <a:solidFill>
              <a:srgbClr val="C00000"/>
            </a:solidFill>
          </a:ln>
        </p:spPr>
        <p:txBody>
          <a:bodyPr wrap="square" rtlCol="0">
            <a:spAutoFit/>
          </a:bodyPr>
          <a:lstStyle/>
          <a:p>
            <a:pPr algn="ctr"/>
            <a:endParaRPr lang="en-US" sz="2000" dirty="0">
              <a:solidFill>
                <a:prstClr val="black"/>
              </a:solidFill>
              <a:sym typeface="Wingdings" panose="05000000000000000000" pitchFamily="2" charset="2"/>
            </a:endParaRPr>
          </a:p>
          <a:p>
            <a:pPr algn="ctr"/>
            <a:endParaRPr lang="en-US" sz="2000" b="1" dirty="0">
              <a:solidFill>
                <a:prstClr val="black"/>
              </a:solidFill>
              <a:sym typeface="Wingdings" panose="05000000000000000000" pitchFamily="2" charset="2"/>
            </a:endParaRPr>
          </a:p>
          <a:p>
            <a:pPr algn="ctr"/>
            <a:br>
              <a:rPr lang="en-US" sz="2000" b="1" dirty="0">
                <a:sym typeface="Wingdings" panose="05000000000000000000" pitchFamily="2" charset="2"/>
              </a:rPr>
            </a:br>
            <a:r>
              <a:rPr lang="en-US" sz="2000" b="1" dirty="0">
                <a:sym typeface="Wingdings" panose="05000000000000000000" pitchFamily="2" charset="2"/>
              </a:rPr>
              <a:t>Incontinence (Moisture) Management</a:t>
            </a:r>
          </a:p>
        </p:txBody>
      </p:sp>
      <p:sp>
        <p:nvSpPr>
          <p:cNvPr id="25" name="Rectangle 24"/>
          <p:cNvSpPr/>
          <p:nvPr/>
        </p:nvSpPr>
        <p:spPr>
          <a:xfrm>
            <a:off x="4120212" y="198103"/>
            <a:ext cx="726768" cy="1015663"/>
          </a:xfrm>
          <a:prstGeom prst="rect">
            <a:avLst/>
          </a:prstGeom>
          <a:noFill/>
        </p:spPr>
        <p:txBody>
          <a:bodyPr wrap="square" lIns="91440" tIns="45720" rIns="91440" bIns="45720">
            <a:spAutoFit/>
            <a:scene3d>
              <a:camera prst="orthographicFront"/>
              <a:lightRig rig="harsh" dir="t"/>
            </a:scene3d>
            <a:sp3d extrusionH="57150" prstMaterial="matte">
              <a:bevelT w="63500" h="12700" prst="angle"/>
              <a:contourClr>
                <a:schemeClr val="bg1">
                  <a:lumMod val="65000"/>
                </a:schemeClr>
              </a:contourClr>
            </a:sp3d>
          </a:bodyPr>
          <a:lstStyle/>
          <a:p>
            <a:pPr algn="ctr"/>
            <a:r>
              <a:rPr lang="en-US" sz="6000" b="1" dirty="0">
                <a:ln/>
                <a:solidFill>
                  <a:srgbClr val="9BBB59"/>
                </a:solidFill>
              </a:rPr>
              <a:t>I</a:t>
            </a:r>
          </a:p>
        </p:txBody>
      </p:sp>
      <p:sp>
        <p:nvSpPr>
          <p:cNvPr id="2" name="Rectangle 1"/>
          <p:cNvSpPr/>
          <p:nvPr/>
        </p:nvSpPr>
        <p:spPr>
          <a:xfrm>
            <a:off x="814979" y="2227592"/>
            <a:ext cx="7337233" cy="1815882"/>
          </a:xfrm>
          <a:prstGeom prst="rect">
            <a:avLst/>
          </a:prstGeom>
        </p:spPr>
        <p:txBody>
          <a:bodyPr wrap="square">
            <a:spAutoFit/>
          </a:bodyPr>
          <a:lstStyle/>
          <a:p>
            <a:r>
              <a:rPr lang="en-US" sz="1600" b="1" i="1" u="sng" dirty="0">
                <a:solidFill>
                  <a:schemeClr val="tx2"/>
                </a:solidFill>
                <a:sym typeface="Wingdings" panose="05000000000000000000" pitchFamily="2" charset="2"/>
              </a:rPr>
              <a:t>Wound Care Products with Incontinence</a:t>
            </a:r>
            <a:br>
              <a:rPr lang="en-US" sz="1600" b="1" i="1" u="sng" dirty="0">
                <a:solidFill>
                  <a:schemeClr val="tx2"/>
                </a:solidFill>
                <a:sym typeface="Wingdings" panose="05000000000000000000" pitchFamily="2" charset="2"/>
              </a:rPr>
            </a:br>
            <a:br>
              <a:rPr lang="en-US" sz="1600" i="1" dirty="0">
                <a:solidFill>
                  <a:schemeClr val="tx2"/>
                </a:solidFill>
                <a:sym typeface="Wingdings" panose="05000000000000000000" pitchFamily="2" charset="2"/>
              </a:rPr>
            </a:br>
            <a:r>
              <a:rPr lang="en-US" sz="1600" i="1" dirty="0">
                <a:solidFill>
                  <a:schemeClr val="tx2"/>
                </a:solidFill>
                <a:sym typeface="Wingdings" panose="05000000000000000000" pitchFamily="2" charset="2"/>
              </a:rPr>
              <a:t>AVOID</a:t>
            </a:r>
            <a:r>
              <a:rPr lang="en-US" sz="1600" dirty="0">
                <a:solidFill>
                  <a:schemeClr val="tx2"/>
                </a:solidFill>
                <a:sym typeface="Wingdings" panose="05000000000000000000" pitchFamily="2" charset="2"/>
              </a:rPr>
              <a:t> absorbent wound dressings (like bordered foam) in areas that will get saturated with urine if you can use a topical barrier ointment instead.  When these absorbent dressings become saturated with incontinence, they trap this moisture right up against the warm body and damage skin.  This damage likely outweighs any padding or protection the dressing may provide.</a:t>
            </a:r>
          </a:p>
        </p:txBody>
      </p:sp>
      <p:sp>
        <p:nvSpPr>
          <p:cNvPr id="5" name="Rectangle 4">
            <a:extLst>
              <a:ext uri="{FF2B5EF4-FFF2-40B4-BE49-F238E27FC236}">
                <a16:creationId xmlns:a16="http://schemas.microsoft.com/office/drawing/2014/main" id="{CB72448E-EEC8-40C1-8B8C-8C52F1ABA4E0}"/>
              </a:ext>
            </a:extLst>
          </p:cNvPr>
          <p:cNvSpPr/>
          <p:nvPr/>
        </p:nvSpPr>
        <p:spPr>
          <a:xfrm>
            <a:off x="351540" y="376882"/>
            <a:ext cx="3384437" cy="47110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solidFill>
                  <a:sysClr val="windowText" lastClr="000000"/>
                </a:solidFill>
              </a:ln>
              <a:solidFill>
                <a:sysClr val="windowText" lastClr="000000"/>
              </a:solidFill>
            </a:endParaRPr>
          </a:p>
        </p:txBody>
      </p:sp>
      <p:sp>
        <p:nvSpPr>
          <p:cNvPr id="6" name="Rectangle 5">
            <a:extLst>
              <a:ext uri="{FF2B5EF4-FFF2-40B4-BE49-F238E27FC236}">
                <a16:creationId xmlns:a16="http://schemas.microsoft.com/office/drawing/2014/main" id="{8D1D711D-463F-4B22-9522-1BFDCEE92A4D}"/>
              </a:ext>
            </a:extLst>
          </p:cNvPr>
          <p:cNvSpPr/>
          <p:nvPr/>
        </p:nvSpPr>
        <p:spPr>
          <a:xfrm>
            <a:off x="5408021" y="376882"/>
            <a:ext cx="3384437" cy="47110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solidFill>
                  <a:sysClr val="windowText" lastClr="000000"/>
                </a:solidFill>
              </a:ln>
              <a:solidFill>
                <a:sysClr val="windowText" lastClr="000000"/>
              </a:solidFill>
            </a:endParaRPr>
          </a:p>
        </p:txBody>
      </p:sp>
    </p:spTree>
    <p:extLst>
      <p:ext uri="{BB962C8B-B14F-4D97-AF65-F5344CB8AC3E}">
        <p14:creationId xmlns:p14="http://schemas.microsoft.com/office/powerpoint/2010/main" val="361361018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2" name="TextBox 21"/>
          <p:cNvSpPr txBox="1"/>
          <p:nvPr/>
        </p:nvSpPr>
        <p:spPr>
          <a:xfrm>
            <a:off x="372858" y="354462"/>
            <a:ext cx="8440919" cy="1323439"/>
          </a:xfrm>
          <a:prstGeom prst="rect">
            <a:avLst/>
          </a:prstGeom>
          <a:noFill/>
          <a:ln>
            <a:solidFill>
              <a:srgbClr val="C00000"/>
            </a:solidFill>
          </a:ln>
        </p:spPr>
        <p:txBody>
          <a:bodyPr wrap="square" rtlCol="0">
            <a:spAutoFit/>
          </a:bodyPr>
          <a:lstStyle/>
          <a:p>
            <a:pPr algn="ctr"/>
            <a:endParaRPr lang="en-US" sz="2000" dirty="0">
              <a:solidFill>
                <a:prstClr val="black"/>
              </a:solidFill>
              <a:sym typeface="Wingdings" panose="05000000000000000000" pitchFamily="2" charset="2"/>
            </a:endParaRPr>
          </a:p>
          <a:p>
            <a:pPr algn="ctr"/>
            <a:endParaRPr lang="en-US" sz="2000" b="1" dirty="0">
              <a:solidFill>
                <a:prstClr val="black"/>
              </a:solidFill>
              <a:sym typeface="Wingdings" panose="05000000000000000000" pitchFamily="2" charset="2"/>
            </a:endParaRPr>
          </a:p>
          <a:p>
            <a:pPr algn="ctr"/>
            <a:br>
              <a:rPr lang="en-US" sz="2000" b="1" dirty="0">
                <a:sym typeface="Wingdings" panose="05000000000000000000" pitchFamily="2" charset="2"/>
              </a:rPr>
            </a:br>
            <a:r>
              <a:rPr lang="en-US" sz="2000" b="1" dirty="0">
                <a:sym typeface="Wingdings" panose="05000000000000000000" pitchFamily="2" charset="2"/>
              </a:rPr>
              <a:t>Incontinence (Moisture) Management</a:t>
            </a:r>
          </a:p>
        </p:txBody>
      </p:sp>
      <p:sp>
        <p:nvSpPr>
          <p:cNvPr id="25" name="Rectangle 24"/>
          <p:cNvSpPr/>
          <p:nvPr/>
        </p:nvSpPr>
        <p:spPr>
          <a:xfrm>
            <a:off x="4120212" y="198103"/>
            <a:ext cx="726768" cy="1015663"/>
          </a:xfrm>
          <a:prstGeom prst="rect">
            <a:avLst/>
          </a:prstGeom>
          <a:noFill/>
        </p:spPr>
        <p:txBody>
          <a:bodyPr wrap="square" lIns="91440" tIns="45720" rIns="91440" bIns="45720">
            <a:spAutoFit/>
            <a:scene3d>
              <a:camera prst="orthographicFront"/>
              <a:lightRig rig="harsh" dir="t"/>
            </a:scene3d>
            <a:sp3d extrusionH="57150" prstMaterial="matte">
              <a:bevelT w="63500" h="12700" prst="angle"/>
              <a:contourClr>
                <a:schemeClr val="bg1">
                  <a:lumMod val="65000"/>
                </a:schemeClr>
              </a:contourClr>
            </a:sp3d>
          </a:bodyPr>
          <a:lstStyle/>
          <a:p>
            <a:pPr algn="ctr"/>
            <a:r>
              <a:rPr lang="en-US" sz="6000" b="1" dirty="0">
                <a:ln/>
                <a:solidFill>
                  <a:srgbClr val="9BBB59"/>
                </a:solidFill>
              </a:rPr>
              <a:t>I</a:t>
            </a:r>
          </a:p>
        </p:txBody>
      </p:sp>
      <p:sp>
        <p:nvSpPr>
          <p:cNvPr id="2" name="Rectangle 1"/>
          <p:cNvSpPr/>
          <p:nvPr/>
        </p:nvSpPr>
        <p:spPr>
          <a:xfrm>
            <a:off x="825547" y="1919120"/>
            <a:ext cx="7337233" cy="4031873"/>
          </a:xfrm>
          <a:prstGeom prst="rect">
            <a:avLst/>
          </a:prstGeom>
        </p:spPr>
        <p:txBody>
          <a:bodyPr wrap="square">
            <a:spAutoFit/>
          </a:bodyPr>
          <a:lstStyle/>
          <a:p>
            <a:r>
              <a:rPr lang="en-US" sz="1600" b="1" i="1" u="sng" dirty="0">
                <a:solidFill>
                  <a:schemeClr val="tx2"/>
                </a:solidFill>
                <a:sym typeface="Wingdings" panose="05000000000000000000" pitchFamily="2" charset="2"/>
              </a:rPr>
              <a:t>Adult Briefs &amp; Diapers</a:t>
            </a:r>
            <a:r>
              <a:rPr lang="en-US" sz="1600" dirty="0">
                <a:solidFill>
                  <a:schemeClr val="tx2"/>
                </a:solidFill>
                <a:sym typeface="Wingdings" panose="05000000000000000000" pitchFamily="2" charset="2"/>
              </a:rPr>
              <a:t> </a:t>
            </a:r>
            <a:br>
              <a:rPr lang="en-US" sz="1600" dirty="0">
                <a:solidFill>
                  <a:schemeClr val="tx2"/>
                </a:solidFill>
                <a:sym typeface="Wingdings" panose="05000000000000000000" pitchFamily="2" charset="2"/>
              </a:rPr>
            </a:br>
            <a:endParaRPr lang="en-US" sz="1600" dirty="0">
              <a:solidFill>
                <a:schemeClr val="tx2"/>
              </a:solidFill>
              <a:sym typeface="Wingdings" panose="05000000000000000000" pitchFamily="2" charset="2"/>
            </a:endParaRPr>
          </a:p>
          <a:p>
            <a:r>
              <a:rPr lang="en-US" sz="1600" dirty="0">
                <a:solidFill>
                  <a:schemeClr val="tx2"/>
                </a:solidFill>
                <a:sym typeface="Wingdings" panose="05000000000000000000" pitchFamily="2" charset="2"/>
              </a:rPr>
              <a:t>There is evidence that adult diapers cause skin breakdown to occur faster and avoiding them where possible is recommended.  However, there is also little argument that body worn absorbent products are the most effective at controlling and containing incontinence in patients while ambulating.  </a:t>
            </a:r>
          </a:p>
          <a:p>
            <a:endParaRPr lang="en-US" sz="1600" dirty="0">
              <a:solidFill>
                <a:schemeClr val="tx2"/>
              </a:solidFill>
              <a:sym typeface="Wingdings" panose="05000000000000000000" pitchFamily="2" charset="2"/>
            </a:endParaRPr>
          </a:p>
          <a:p>
            <a:r>
              <a:rPr lang="en-US" sz="1600" dirty="0">
                <a:solidFill>
                  <a:schemeClr val="tx2"/>
                </a:solidFill>
                <a:sym typeface="Wingdings" panose="05000000000000000000" pitchFamily="2" charset="2"/>
              </a:rPr>
              <a:t>If the patient does use adult briefs, a high quality product is best and can be identified by a more complex stitching pattern on the absorbent portion and also contains superabsorbent polymer technology.  Educate that as soon as moisture is detected, replace it.</a:t>
            </a:r>
          </a:p>
          <a:p>
            <a:endParaRPr lang="en-US" sz="1600" dirty="0">
              <a:solidFill>
                <a:schemeClr val="tx2"/>
              </a:solidFill>
              <a:sym typeface="Wingdings" panose="05000000000000000000" pitchFamily="2" charset="2"/>
            </a:endParaRPr>
          </a:p>
          <a:p>
            <a:r>
              <a:rPr lang="en-US" sz="1600" dirty="0">
                <a:solidFill>
                  <a:schemeClr val="tx2"/>
                </a:solidFill>
                <a:sym typeface="Wingdings" panose="05000000000000000000" pitchFamily="2" charset="2"/>
              </a:rPr>
              <a:t>Visit </a:t>
            </a:r>
            <a:r>
              <a:rPr lang="en-US" sz="1600" u="sng" dirty="0">
                <a:solidFill>
                  <a:srgbClr val="0070C0"/>
                </a:solidFill>
                <a:hlinkClick r:id="rId3"/>
              </a:rPr>
              <a:t>https://bwap.wocn.org/#home</a:t>
            </a:r>
            <a:r>
              <a:rPr lang="en-US" sz="1600" dirty="0"/>
              <a:t> to check out the Wound Ostomy Continence Nurse Society’s algorithm on when and what Body Worn Absorbent Products (BWAP) to consider for your individual patient.</a:t>
            </a:r>
          </a:p>
          <a:p>
            <a:r>
              <a:rPr lang="en-US" sz="1600" dirty="0">
                <a:solidFill>
                  <a:schemeClr val="tx2"/>
                </a:solidFill>
                <a:sym typeface="Wingdings" panose="05000000000000000000" pitchFamily="2" charset="2"/>
              </a:rPr>
              <a:t> </a:t>
            </a:r>
            <a:endParaRPr lang="en-US" sz="1600" dirty="0">
              <a:solidFill>
                <a:schemeClr val="tx2"/>
              </a:solidFill>
            </a:endParaRPr>
          </a:p>
        </p:txBody>
      </p:sp>
      <p:sp>
        <p:nvSpPr>
          <p:cNvPr id="5" name="Rectangle 4">
            <a:extLst>
              <a:ext uri="{FF2B5EF4-FFF2-40B4-BE49-F238E27FC236}">
                <a16:creationId xmlns:a16="http://schemas.microsoft.com/office/drawing/2014/main" id="{CB72448E-EEC8-40C1-8B8C-8C52F1ABA4E0}"/>
              </a:ext>
            </a:extLst>
          </p:cNvPr>
          <p:cNvSpPr/>
          <p:nvPr/>
        </p:nvSpPr>
        <p:spPr>
          <a:xfrm>
            <a:off x="351540" y="376882"/>
            <a:ext cx="3384437" cy="47110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solidFill>
                  <a:sysClr val="windowText" lastClr="000000"/>
                </a:solidFill>
              </a:ln>
              <a:solidFill>
                <a:sysClr val="windowText" lastClr="000000"/>
              </a:solidFill>
            </a:endParaRPr>
          </a:p>
        </p:txBody>
      </p:sp>
      <p:sp>
        <p:nvSpPr>
          <p:cNvPr id="6" name="Rectangle 5">
            <a:extLst>
              <a:ext uri="{FF2B5EF4-FFF2-40B4-BE49-F238E27FC236}">
                <a16:creationId xmlns:a16="http://schemas.microsoft.com/office/drawing/2014/main" id="{8D1D711D-463F-4B22-9522-1BFDCEE92A4D}"/>
              </a:ext>
            </a:extLst>
          </p:cNvPr>
          <p:cNvSpPr/>
          <p:nvPr/>
        </p:nvSpPr>
        <p:spPr>
          <a:xfrm>
            <a:off x="5408021" y="376882"/>
            <a:ext cx="3384437" cy="47110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solidFill>
                  <a:sysClr val="windowText" lastClr="000000"/>
                </a:solidFill>
              </a:ln>
              <a:solidFill>
                <a:sysClr val="windowText" lastClr="000000"/>
              </a:solidFill>
            </a:endParaRPr>
          </a:p>
        </p:txBody>
      </p:sp>
    </p:spTree>
    <p:extLst>
      <p:ext uri="{BB962C8B-B14F-4D97-AF65-F5344CB8AC3E}">
        <p14:creationId xmlns:p14="http://schemas.microsoft.com/office/powerpoint/2010/main" val="38624922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61503" y="1944477"/>
            <a:ext cx="7121844" cy="4079913"/>
          </a:xfrm>
        </p:spPr>
        <p:txBody>
          <a:bodyPr>
            <a:normAutofit/>
          </a:bodyPr>
          <a:lstStyle/>
          <a:p>
            <a:pPr>
              <a:buNone/>
            </a:pPr>
            <a:endParaRPr lang="en-US" dirty="0"/>
          </a:p>
          <a:p>
            <a:pPr marL="741363" indent="-395288"/>
            <a:r>
              <a:rPr lang="en-US" dirty="0"/>
              <a:t>Assess (patient &amp; their lifestyle)</a:t>
            </a:r>
          </a:p>
          <a:p>
            <a:pPr marL="741363" indent="-395288"/>
            <a:r>
              <a:rPr lang="en-US" dirty="0"/>
              <a:t>Prevent skin breakdown</a:t>
            </a:r>
          </a:p>
          <a:p>
            <a:pPr marL="741363" indent="-395288"/>
            <a:r>
              <a:rPr lang="en-US" dirty="0"/>
              <a:t>Treat wounds &amp; abnormalities</a:t>
            </a:r>
          </a:p>
          <a:p>
            <a:pPr marL="741363" indent="-395288"/>
            <a:r>
              <a:rPr lang="en-US" dirty="0"/>
              <a:t>Communicate with the team (patient, doctor, discharge planner, nutritionist, </a:t>
            </a:r>
            <a:r>
              <a:rPr lang="en-US" dirty="0" err="1"/>
              <a:t>etc</a:t>
            </a:r>
            <a:r>
              <a:rPr lang="en-US" dirty="0"/>
              <a:t>)</a:t>
            </a:r>
          </a:p>
          <a:p>
            <a:pPr marL="741363" indent="-395288"/>
            <a:r>
              <a:rPr lang="en-US" dirty="0"/>
              <a:t>EDUCATE</a:t>
            </a:r>
          </a:p>
          <a:p>
            <a:pPr marL="741363" indent="-395288"/>
            <a:r>
              <a:rPr lang="en-US" dirty="0"/>
              <a:t>Document</a:t>
            </a:r>
          </a:p>
        </p:txBody>
      </p:sp>
      <p:sp>
        <p:nvSpPr>
          <p:cNvPr id="4" name="Title 1"/>
          <p:cNvSpPr txBox="1">
            <a:spLocks/>
          </p:cNvSpPr>
          <p:nvPr/>
        </p:nvSpPr>
        <p:spPr>
          <a:xfrm>
            <a:off x="341523" y="801477"/>
            <a:ext cx="7116896" cy="1143000"/>
          </a:xfrm>
          <a:prstGeom prst="rect">
            <a:avLst/>
          </a:prstGeom>
        </p:spPr>
        <p:txBody>
          <a:bodyPr anchor="ctr">
            <a:normAutofit fontScale="85000" lnSpcReduction="10000"/>
          </a:bodyPr>
          <a:lst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a:lstStyle>
          <a:p>
            <a:r>
              <a:rPr lang="en-US" dirty="0"/>
              <a:t>Nurses Role in Skin Preservation and Wound Healing</a:t>
            </a:r>
          </a:p>
        </p:txBody>
      </p:sp>
      <p:sp>
        <p:nvSpPr>
          <p:cNvPr id="2" name="Slide Number Placeholder 1"/>
          <p:cNvSpPr>
            <a:spLocks noGrp="1"/>
          </p:cNvSpPr>
          <p:nvPr>
            <p:ph type="sldNum" sz="quarter" idx="12"/>
          </p:nvPr>
        </p:nvSpPr>
        <p:spPr/>
        <p:txBody>
          <a:bodyPr/>
          <a:lstStyle/>
          <a:p>
            <a:fld id="{261FB9F5-4D27-4C55-A630-44E208EFAA53}" type="slidenum">
              <a:rPr lang="en-US" smtClean="0"/>
              <a:pPr/>
              <a:t>5</a:t>
            </a:fld>
            <a:endParaRPr lang="en-US"/>
          </a:p>
        </p:txBody>
      </p:sp>
    </p:spTree>
    <p:extLst>
      <p:ext uri="{BB962C8B-B14F-4D97-AF65-F5344CB8AC3E}">
        <p14:creationId xmlns:p14="http://schemas.microsoft.com/office/powerpoint/2010/main" val="284152273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2" name="TextBox 21"/>
          <p:cNvSpPr txBox="1"/>
          <p:nvPr/>
        </p:nvSpPr>
        <p:spPr>
          <a:xfrm>
            <a:off x="403338" y="435742"/>
            <a:ext cx="8440919" cy="1200329"/>
          </a:xfrm>
          <a:prstGeom prst="rect">
            <a:avLst/>
          </a:prstGeom>
          <a:noFill/>
          <a:ln>
            <a:solidFill>
              <a:srgbClr val="C00000"/>
            </a:solidFill>
          </a:ln>
        </p:spPr>
        <p:txBody>
          <a:bodyPr wrap="square" rtlCol="0">
            <a:spAutoFit/>
          </a:bodyPr>
          <a:lstStyle/>
          <a:p>
            <a:pPr algn="ctr"/>
            <a:endParaRPr lang="en-US" dirty="0">
              <a:solidFill>
                <a:prstClr val="black"/>
              </a:solidFill>
              <a:sym typeface="Wingdings" panose="05000000000000000000" pitchFamily="2" charset="2"/>
            </a:endParaRPr>
          </a:p>
          <a:p>
            <a:pPr algn="ctr"/>
            <a:endParaRPr lang="en-US" b="1" dirty="0">
              <a:solidFill>
                <a:prstClr val="black"/>
              </a:solidFill>
              <a:sym typeface="Wingdings" panose="05000000000000000000" pitchFamily="2" charset="2"/>
            </a:endParaRPr>
          </a:p>
          <a:p>
            <a:pPr algn="ctr"/>
            <a:br>
              <a:rPr lang="en-US" b="1" dirty="0">
                <a:sym typeface="Wingdings" panose="05000000000000000000" pitchFamily="2" charset="2"/>
              </a:rPr>
            </a:br>
            <a:r>
              <a:rPr lang="en-US" b="1" dirty="0">
                <a:sym typeface="Wingdings" panose="05000000000000000000" pitchFamily="2" charset="2"/>
              </a:rPr>
              <a:t>Nutrition</a:t>
            </a:r>
            <a:endParaRPr lang="en-US" b="1" dirty="0">
              <a:solidFill>
                <a:prstClr val="black"/>
              </a:solidFill>
              <a:sym typeface="Wingdings" panose="05000000000000000000" pitchFamily="2" charset="2"/>
            </a:endParaRPr>
          </a:p>
        </p:txBody>
      </p:sp>
      <p:sp>
        <p:nvSpPr>
          <p:cNvPr id="25" name="Rectangle 24"/>
          <p:cNvSpPr/>
          <p:nvPr/>
        </p:nvSpPr>
        <p:spPr>
          <a:xfrm>
            <a:off x="4154754" y="259063"/>
            <a:ext cx="726768" cy="1015663"/>
          </a:xfrm>
          <a:prstGeom prst="rect">
            <a:avLst/>
          </a:prstGeom>
          <a:noFill/>
        </p:spPr>
        <p:txBody>
          <a:bodyPr wrap="square" lIns="91440" tIns="45720" rIns="91440" bIns="45720">
            <a:spAutoFit/>
            <a:scene3d>
              <a:camera prst="orthographicFront"/>
              <a:lightRig rig="harsh" dir="t"/>
            </a:scene3d>
            <a:sp3d extrusionH="57150" prstMaterial="matte">
              <a:bevelT w="63500" h="12700" prst="angle"/>
              <a:contourClr>
                <a:schemeClr val="bg1">
                  <a:lumMod val="65000"/>
                </a:schemeClr>
              </a:contourClr>
            </a:sp3d>
          </a:bodyPr>
          <a:lstStyle/>
          <a:p>
            <a:pPr algn="ctr"/>
            <a:r>
              <a:rPr lang="en-US" sz="6000" b="1" dirty="0">
                <a:ln/>
                <a:solidFill>
                  <a:srgbClr val="9BBB59"/>
                </a:solidFill>
              </a:rPr>
              <a:t>N</a:t>
            </a:r>
          </a:p>
        </p:txBody>
      </p:sp>
      <p:sp>
        <p:nvSpPr>
          <p:cNvPr id="4" name="Rectangle 3">
            <a:extLst>
              <a:ext uri="{FF2B5EF4-FFF2-40B4-BE49-F238E27FC236}">
                <a16:creationId xmlns:a16="http://schemas.microsoft.com/office/drawing/2014/main" id="{CB72448E-EEC8-40C1-8B8C-8C52F1ABA4E0}"/>
              </a:ext>
            </a:extLst>
          </p:cNvPr>
          <p:cNvSpPr/>
          <p:nvPr/>
        </p:nvSpPr>
        <p:spPr>
          <a:xfrm>
            <a:off x="373574" y="442984"/>
            <a:ext cx="3384437" cy="47110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ln>
                <a:solidFill>
                  <a:sysClr val="windowText" lastClr="000000"/>
                </a:solidFill>
              </a:ln>
              <a:solidFill>
                <a:sysClr val="windowText" lastClr="000000"/>
              </a:solidFill>
            </a:endParaRPr>
          </a:p>
        </p:txBody>
      </p:sp>
      <p:sp>
        <p:nvSpPr>
          <p:cNvPr id="5" name="Rectangle 4">
            <a:extLst>
              <a:ext uri="{FF2B5EF4-FFF2-40B4-BE49-F238E27FC236}">
                <a16:creationId xmlns:a16="http://schemas.microsoft.com/office/drawing/2014/main" id="{8D1D711D-463F-4B22-9522-1BFDCEE92A4D}"/>
              </a:ext>
            </a:extLst>
          </p:cNvPr>
          <p:cNvSpPr/>
          <p:nvPr/>
        </p:nvSpPr>
        <p:spPr>
          <a:xfrm>
            <a:off x="5430055" y="442984"/>
            <a:ext cx="3384437" cy="47110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ln>
                <a:solidFill>
                  <a:sysClr val="windowText" lastClr="000000"/>
                </a:solidFill>
              </a:ln>
              <a:solidFill>
                <a:sysClr val="windowText" lastClr="000000"/>
              </a:solidFill>
            </a:endParaRPr>
          </a:p>
        </p:txBody>
      </p:sp>
      <p:sp>
        <p:nvSpPr>
          <p:cNvPr id="2" name="Rectangle 1"/>
          <p:cNvSpPr/>
          <p:nvPr/>
        </p:nvSpPr>
        <p:spPr>
          <a:xfrm>
            <a:off x="2301468" y="1904292"/>
            <a:ext cx="4644658" cy="1323439"/>
          </a:xfrm>
          <a:prstGeom prst="rect">
            <a:avLst/>
          </a:prstGeom>
          <a:ln>
            <a:solidFill>
              <a:schemeClr val="accent4">
                <a:lumMod val="20000"/>
                <a:lumOff val="80000"/>
              </a:schemeClr>
            </a:solidFill>
          </a:ln>
        </p:spPr>
        <p:txBody>
          <a:bodyPr wrap="square">
            <a:spAutoFit/>
          </a:bodyPr>
          <a:lstStyle/>
          <a:p>
            <a:pPr algn="ctr"/>
            <a:r>
              <a:rPr lang="en-US" sz="1600" b="1" dirty="0">
                <a:solidFill>
                  <a:schemeClr val="tx2"/>
                </a:solidFill>
                <a:sym typeface="Wingdings" panose="05000000000000000000" pitchFamily="2" charset="2"/>
              </a:rPr>
              <a:t>Dietician consult if: </a:t>
            </a:r>
          </a:p>
          <a:p>
            <a:pPr marL="804863" indent="-342900">
              <a:buFont typeface="Wingdings" panose="05000000000000000000" pitchFamily="2" charset="2"/>
              <a:buChar char="Ø"/>
            </a:pPr>
            <a:r>
              <a:rPr lang="en-US" sz="1600" b="1" dirty="0">
                <a:solidFill>
                  <a:schemeClr val="tx2"/>
                </a:solidFill>
                <a:sym typeface="Wingdings" panose="05000000000000000000" pitchFamily="2" charset="2"/>
              </a:rPr>
              <a:t>wounds are present</a:t>
            </a:r>
          </a:p>
          <a:p>
            <a:pPr marL="804863" indent="-342900">
              <a:buFont typeface="Wingdings" panose="05000000000000000000" pitchFamily="2" charset="2"/>
              <a:buChar char="Ø"/>
            </a:pPr>
            <a:r>
              <a:rPr lang="en-US" sz="1600" b="1" dirty="0">
                <a:solidFill>
                  <a:schemeClr val="tx2"/>
                </a:solidFill>
                <a:sym typeface="Wingdings" panose="05000000000000000000" pitchFamily="2" charset="2"/>
              </a:rPr>
              <a:t>nutrition subscale is 2 or less</a:t>
            </a:r>
          </a:p>
          <a:p>
            <a:pPr marL="804863" indent="-342900">
              <a:buFont typeface="Wingdings" panose="05000000000000000000" pitchFamily="2" charset="2"/>
              <a:buChar char="Ø"/>
            </a:pPr>
            <a:r>
              <a:rPr lang="en-US" sz="1600" b="1" dirty="0">
                <a:solidFill>
                  <a:schemeClr val="tx2"/>
                </a:solidFill>
                <a:sym typeface="Wingdings" panose="05000000000000000000" pitchFamily="2" charset="2"/>
              </a:rPr>
              <a:t>patient is losing weight without trying</a:t>
            </a:r>
          </a:p>
          <a:p>
            <a:pPr marL="804863" indent="-342900">
              <a:buFont typeface="Wingdings" panose="05000000000000000000" pitchFamily="2" charset="2"/>
              <a:buChar char="Ø"/>
            </a:pPr>
            <a:r>
              <a:rPr lang="en-US" sz="1600" b="1" dirty="0">
                <a:solidFill>
                  <a:schemeClr val="tx2"/>
                </a:solidFill>
                <a:sym typeface="Wingdings" panose="05000000000000000000" pitchFamily="2" charset="2"/>
              </a:rPr>
              <a:t>patient looks malnourished.</a:t>
            </a:r>
          </a:p>
        </p:txBody>
      </p:sp>
      <p:sp>
        <p:nvSpPr>
          <p:cNvPr id="6" name="Rectangle 5"/>
          <p:cNvSpPr/>
          <p:nvPr/>
        </p:nvSpPr>
        <p:spPr>
          <a:xfrm>
            <a:off x="5430056" y="4278232"/>
            <a:ext cx="3414202" cy="830997"/>
          </a:xfrm>
          <a:prstGeom prst="rect">
            <a:avLst/>
          </a:prstGeom>
          <a:ln>
            <a:solidFill>
              <a:schemeClr val="accent4">
                <a:lumMod val="20000"/>
                <a:lumOff val="80000"/>
              </a:schemeClr>
            </a:solidFill>
          </a:ln>
        </p:spPr>
        <p:txBody>
          <a:bodyPr wrap="square">
            <a:spAutoFit/>
          </a:bodyPr>
          <a:lstStyle/>
          <a:p>
            <a:pPr algn="ctr"/>
            <a:r>
              <a:rPr lang="en-US" sz="1600" b="1" dirty="0">
                <a:solidFill>
                  <a:schemeClr val="tx2"/>
                </a:solidFill>
                <a:sym typeface="Wingdings" panose="05000000000000000000" pitchFamily="2" charset="2"/>
              </a:rPr>
              <a:t>Track nutrition and fluids intake.</a:t>
            </a:r>
          </a:p>
          <a:p>
            <a:pPr algn="ctr"/>
            <a:r>
              <a:rPr lang="en-US" sz="1600" b="1" dirty="0">
                <a:solidFill>
                  <a:schemeClr val="tx2"/>
                </a:solidFill>
                <a:sym typeface="Wingdings" panose="05000000000000000000" pitchFamily="2" charset="2"/>
              </a:rPr>
              <a:t>Respond if intake is showing a pattern of poor nutrition.</a:t>
            </a:r>
          </a:p>
        </p:txBody>
      </p:sp>
      <p:sp>
        <p:nvSpPr>
          <p:cNvPr id="7" name="Rectangle 6"/>
          <p:cNvSpPr/>
          <p:nvPr/>
        </p:nvSpPr>
        <p:spPr>
          <a:xfrm>
            <a:off x="5660381" y="3456255"/>
            <a:ext cx="3057181" cy="584775"/>
          </a:xfrm>
          <a:prstGeom prst="rect">
            <a:avLst/>
          </a:prstGeom>
          <a:ln>
            <a:solidFill>
              <a:schemeClr val="accent4">
                <a:lumMod val="20000"/>
                <a:lumOff val="80000"/>
              </a:schemeClr>
            </a:solidFill>
          </a:ln>
        </p:spPr>
        <p:txBody>
          <a:bodyPr wrap="square">
            <a:spAutoFit/>
          </a:bodyPr>
          <a:lstStyle/>
          <a:p>
            <a:pPr algn="ctr"/>
            <a:r>
              <a:rPr lang="en-US" sz="1600" b="1" dirty="0">
                <a:solidFill>
                  <a:schemeClr val="tx2"/>
                </a:solidFill>
                <a:sym typeface="Wingdings" panose="05000000000000000000" pitchFamily="2" charset="2"/>
              </a:rPr>
              <a:t>Advocate for NPO patients to eat as soon as situation allows</a:t>
            </a:r>
          </a:p>
        </p:txBody>
      </p:sp>
      <p:sp>
        <p:nvSpPr>
          <p:cNvPr id="8" name="Rectangle 7"/>
          <p:cNvSpPr/>
          <p:nvPr/>
        </p:nvSpPr>
        <p:spPr>
          <a:xfrm>
            <a:off x="2753011" y="5325195"/>
            <a:ext cx="4257022" cy="830997"/>
          </a:xfrm>
          <a:prstGeom prst="rect">
            <a:avLst/>
          </a:prstGeom>
          <a:ln>
            <a:solidFill>
              <a:schemeClr val="accent4">
                <a:lumMod val="20000"/>
                <a:lumOff val="80000"/>
              </a:schemeClr>
            </a:solidFill>
          </a:ln>
        </p:spPr>
        <p:txBody>
          <a:bodyPr wrap="square">
            <a:spAutoFit/>
          </a:bodyPr>
          <a:lstStyle/>
          <a:p>
            <a:pPr algn="ctr"/>
            <a:r>
              <a:rPr lang="en-US" sz="1600" b="1" dirty="0">
                <a:solidFill>
                  <a:schemeClr val="tx2"/>
                </a:solidFill>
                <a:sym typeface="Wingdings" panose="05000000000000000000" pitchFamily="2" charset="2"/>
              </a:rPr>
              <a:t>Read Braden score carefully re: nutrition.  </a:t>
            </a:r>
          </a:p>
          <a:p>
            <a:pPr algn="ctr"/>
            <a:r>
              <a:rPr lang="en-US" sz="1600" b="1" dirty="0">
                <a:solidFill>
                  <a:schemeClr val="tx2"/>
                </a:solidFill>
                <a:sym typeface="Wingdings" panose="05000000000000000000" pitchFamily="2" charset="2"/>
              </a:rPr>
              <a:t>Clear liquids and NPO automatically decrease the score.</a:t>
            </a:r>
          </a:p>
        </p:txBody>
      </p:sp>
      <p:sp>
        <p:nvSpPr>
          <p:cNvPr id="9" name="Rectangle 8"/>
          <p:cNvSpPr/>
          <p:nvPr/>
        </p:nvSpPr>
        <p:spPr>
          <a:xfrm>
            <a:off x="373574" y="3597671"/>
            <a:ext cx="4102958" cy="1323439"/>
          </a:xfrm>
          <a:prstGeom prst="rect">
            <a:avLst/>
          </a:prstGeom>
          <a:ln>
            <a:solidFill>
              <a:schemeClr val="accent4">
                <a:lumMod val="20000"/>
                <a:lumOff val="80000"/>
              </a:schemeClr>
            </a:solidFill>
          </a:ln>
        </p:spPr>
        <p:txBody>
          <a:bodyPr wrap="square">
            <a:spAutoFit/>
          </a:bodyPr>
          <a:lstStyle/>
          <a:p>
            <a:pPr algn="ctr"/>
            <a:r>
              <a:rPr lang="en-US" sz="1600" b="1" dirty="0">
                <a:solidFill>
                  <a:schemeClr val="tx2"/>
                </a:solidFill>
                <a:sym typeface="Wingdings" panose="05000000000000000000" pitchFamily="2" charset="2"/>
              </a:rPr>
              <a:t>Vitamins and Nutrients!</a:t>
            </a:r>
          </a:p>
          <a:p>
            <a:pPr algn="ctr"/>
            <a:r>
              <a:rPr lang="en-US" sz="1600" b="1" dirty="0">
                <a:solidFill>
                  <a:schemeClr val="tx2"/>
                </a:solidFill>
                <a:sym typeface="Wingdings" panose="05000000000000000000" pitchFamily="2" charset="2"/>
              </a:rPr>
              <a:t>Vitamin D, C, B’s, Iron, Zinc, Magnesium…a deficiency in any of these can lead to weaker skin and delayed wound healing.  </a:t>
            </a:r>
          </a:p>
        </p:txBody>
      </p:sp>
    </p:spTree>
    <p:extLst>
      <p:ext uri="{BB962C8B-B14F-4D97-AF65-F5344CB8AC3E}">
        <p14:creationId xmlns:p14="http://schemas.microsoft.com/office/powerpoint/2010/main" val="234498333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5909" y="727122"/>
            <a:ext cx="7024744" cy="1143000"/>
          </a:xfrm>
        </p:spPr>
        <p:txBody>
          <a:bodyPr/>
          <a:lstStyle/>
          <a:p>
            <a:r>
              <a:rPr lang="en-US" dirty="0"/>
              <a:t>Preventions by Braden Sub-Scale</a:t>
            </a:r>
          </a:p>
        </p:txBody>
      </p:sp>
      <p:graphicFrame>
        <p:nvGraphicFramePr>
          <p:cNvPr id="4" name="Table 3"/>
          <p:cNvGraphicFramePr>
            <a:graphicFrameLocks noGrp="1"/>
          </p:cNvGraphicFramePr>
          <p:nvPr>
            <p:extLst>
              <p:ext uri="{D42A27DB-BD31-4B8C-83A1-F6EECF244321}">
                <p14:modId xmlns:p14="http://schemas.microsoft.com/office/powerpoint/2010/main" val="1362721430"/>
              </p:ext>
            </p:extLst>
          </p:nvPr>
        </p:nvGraphicFramePr>
        <p:xfrm>
          <a:off x="566949" y="2301999"/>
          <a:ext cx="8024446" cy="3947159"/>
        </p:xfrm>
        <a:graphic>
          <a:graphicData uri="http://schemas.openxmlformats.org/drawingml/2006/table">
            <a:tbl>
              <a:tblPr firstRow="1" bandRow="1">
                <a:tableStyleId>{5C22544A-7EE6-4342-B048-85BDC9FD1C3A}</a:tableStyleId>
              </a:tblPr>
              <a:tblGrid>
                <a:gridCol w="2217281">
                  <a:extLst>
                    <a:ext uri="{9D8B030D-6E8A-4147-A177-3AD203B41FA5}">
                      <a16:colId xmlns:a16="http://schemas.microsoft.com/office/drawing/2014/main" val="20000"/>
                    </a:ext>
                  </a:extLst>
                </a:gridCol>
                <a:gridCol w="5807165">
                  <a:extLst>
                    <a:ext uri="{9D8B030D-6E8A-4147-A177-3AD203B41FA5}">
                      <a16:colId xmlns:a16="http://schemas.microsoft.com/office/drawing/2014/main" val="20001"/>
                    </a:ext>
                  </a:extLst>
                </a:gridCol>
              </a:tblGrid>
              <a:tr h="685799">
                <a:tc>
                  <a:txBody>
                    <a:bodyPr/>
                    <a:lstStyle/>
                    <a:p>
                      <a:pPr algn="ctr"/>
                      <a:r>
                        <a:rPr lang="en-US" sz="1600" dirty="0"/>
                        <a:t>Sub-scale</a:t>
                      </a:r>
                    </a:p>
                  </a:txBody>
                  <a:tcPr/>
                </a:tc>
                <a:tc>
                  <a:txBody>
                    <a:bodyPr/>
                    <a:lstStyle/>
                    <a:p>
                      <a:pPr marL="0" indent="285750" algn="l"/>
                      <a:r>
                        <a:rPr lang="en-US" sz="1600" dirty="0"/>
                        <a:t>Interventions</a:t>
                      </a:r>
                    </a:p>
                  </a:txBody>
                  <a:tcPr/>
                </a:tc>
                <a:extLst>
                  <a:ext uri="{0D108BD9-81ED-4DB2-BD59-A6C34878D82A}">
                    <a16:rowId xmlns:a16="http://schemas.microsoft.com/office/drawing/2014/main" val="10000"/>
                  </a:ext>
                </a:extLst>
              </a:tr>
              <a:tr h="879791">
                <a:tc>
                  <a:txBody>
                    <a:bodyPr/>
                    <a:lstStyle/>
                    <a:p>
                      <a:r>
                        <a:rPr lang="en-US" sz="1600" dirty="0"/>
                        <a:t>Sensory Perception</a:t>
                      </a:r>
                    </a:p>
                  </a:txBody>
                  <a:tcPr/>
                </a:tc>
                <a:tc rowSpan="3">
                  <a:txBody>
                    <a:bodyPr/>
                    <a:lstStyle/>
                    <a:p>
                      <a:pPr marL="285750" indent="-285750">
                        <a:buFont typeface="Arial" panose="020B0604020202020204" pitchFamily="34" charset="0"/>
                        <a:buChar char="•"/>
                      </a:pPr>
                      <a:r>
                        <a:rPr lang="en-US" sz="1600" b="1" dirty="0"/>
                        <a:t>Reposition your patient every 2-3 hours</a:t>
                      </a:r>
                      <a:r>
                        <a:rPr lang="en-US" sz="1600" b="1" baseline="0" dirty="0"/>
                        <a:t> </a:t>
                      </a:r>
                      <a:r>
                        <a:rPr lang="en-US" sz="1600" b="1" dirty="0"/>
                        <a:t>(or remind</a:t>
                      </a:r>
                      <a:r>
                        <a:rPr lang="en-US" sz="1600" b="1" baseline="0" dirty="0"/>
                        <a:t> your patient to do so).</a:t>
                      </a:r>
                      <a:endParaRPr lang="en-US" sz="1600" b="1" dirty="0"/>
                    </a:p>
                    <a:p>
                      <a:pPr marL="285750" indent="-285750">
                        <a:buFont typeface="Arial" panose="020B0604020202020204" pitchFamily="34" charset="0"/>
                        <a:buChar char="•"/>
                      </a:pPr>
                      <a:endParaRPr lang="en-US" sz="1600" b="1" dirty="0"/>
                    </a:p>
                    <a:p>
                      <a:pPr marL="285750" indent="-285750">
                        <a:buFont typeface="Arial" panose="020B0604020202020204" pitchFamily="34" charset="0"/>
                        <a:buChar char="•"/>
                      </a:pPr>
                      <a:r>
                        <a:rPr lang="en-US" sz="1600" b="1" dirty="0"/>
                        <a:t>Float heels</a:t>
                      </a:r>
                    </a:p>
                    <a:p>
                      <a:pPr marL="0" indent="0">
                        <a:buFont typeface="Arial" panose="020B0604020202020204" pitchFamily="34" charset="0"/>
                        <a:buNone/>
                      </a:pPr>
                      <a:endParaRPr lang="en-US" sz="1600" b="1" dirty="0"/>
                    </a:p>
                    <a:p>
                      <a:pPr marL="285750" indent="-285750">
                        <a:buFont typeface="Arial" panose="020B0604020202020204" pitchFamily="34" charset="0"/>
                        <a:buChar char="•"/>
                      </a:pPr>
                      <a:r>
                        <a:rPr lang="en-US" sz="1600" b="1" dirty="0"/>
                        <a:t>Specialty</a:t>
                      </a:r>
                      <a:r>
                        <a:rPr lang="en-US" sz="1600" b="1" baseline="0" dirty="0"/>
                        <a:t> surface for the bed and chair</a:t>
                      </a:r>
                    </a:p>
                    <a:p>
                      <a:pPr marL="285750" indent="-285750">
                        <a:buFont typeface="Arial" panose="020B0604020202020204" pitchFamily="34" charset="0"/>
                        <a:buChar char="•"/>
                      </a:pPr>
                      <a:endParaRPr lang="en-US" sz="1600" b="1" dirty="0"/>
                    </a:p>
                    <a:p>
                      <a:pPr marL="285750" indent="-285750">
                        <a:buFont typeface="Arial" panose="020B0604020202020204" pitchFamily="34" charset="0"/>
                        <a:buChar char="•"/>
                      </a:pPr>
                      <a:r>
                        <a:rPr lang="en-US" sz="1600" b="1" dirty="0"/>
                        <a:t>Head of bed less than 30 degrees</a:t>
                      </a:r>
                    </a:p>
                    <a:p>
                      <a:pPr marL="285750" indent="-285750">
                        <a:buFont typeface="Arial" panose="020B0604020202020204" pitchFamily="34" charset="0"/>
                        <a:buChar char="•"/>
                      </a:pPr>
                      <a:endParaRPr lang="en-US" sz="1600" b="1" dirty="0"/>
                    </a:p>
                    <a:p>
                      <a:pPr marL="285750" indent="-285750">
                        <a:buFont typeface="Arial" panose="020B0604020202020204" pitchFamily="34" charset="0"/>
                        <a:buChar char="•"/>
                      </a:pPr>
                      <a:r>
                        <a:rPr lang="en-US" sz="1600" b="1" dirty="0"/>
                        <a:t>Prophylactic 5 layer silicon border foam dressing if not at risk for incontinence saturation</a:t>
                      </a:r>
                    </a:p>
                    <a:p>
                      <a:pPr marL="285750" indent="-285750">
                        <a:buFont typeface="Arial" panose="020B0604020202020204" pitchFamily="34" charset="0"/>
                        <a:buChar char="•"/>
                      </a:pPr>
                      <a:endParaRPr lang="en-US" sz="1600" b="1" dirty="0"/>
                    </a:p>
                    <a:p>
                      <a:pPr marL="285750" indent="-285750">
                        <a:buFont typeface="Arial" panose="020B0604020202020204" pitchFamily="34" charset="0"/>
                        <a:buChar char="•"/>
                      </a:pPr>
                      <a:r>
                        <a:rPr lang="en-US" sz="1600" b="1" dirty="0"/>
                        <a:t>Physical therapy</a:t>
                      </a:r>
                    </a:p>
                  </a:txBody>
                  <a:tcPr>
                    <a:solidFill>
                      <a:schemeClr val="accent1">
                        <a:lumMod val="20000"/>
                        <a:lumOff val="80000"/>
                      </a:schemeClr>
                    </a:solidFill>
                  </a:tcPr>
                </a:tc>
                <a:extLst>
                  <a:ext uri="{0D108BD9-81ED-4DB2-BD59-A6C34878D82A}">
                    <a16:rowId xmlns:a16="http://schemas.microsoft.com/office/drawing/2014/main" val="10001"/>
                  </a:ext>
                </a:extLst>
              </a:tr>
              <a:tr h="879791">
                <a:tc>
                  <a:txBody>
                    <a:bodyPr/>
                    <a:lstStyle/>
                    <a:p>
                      <a:r>
                        <a:rPr lang="en-US" sz="1600" dirty="0"/>
                        <a:t>Activity – Physical activity</a:t>
                      </a:r>
                    </a:p>
                  </a:txBody>
                  <a:tcPr/>
                </a:tc>
                <a:tc vMerge="1">
                  <a:txBody>
                    <a:bodyPr/>
                    <a:lstStyle/>
                    <a:p>
                      <a:endParaRPr lang="en-US" dirty="0"/>
                    </a:p>
                  </a:txBody>
                  <a:tcPr/>
                </a:tc>
                <a:extLst>
                  <a:ext uri="{0D108BD9-81ED-4DB2-BD59-A6C34878D82A}">
                    <a16:rowId xmlns:a16="http://schemas.microsoft.com/office/drawing/2014/main" val="10002"/>
                  </a:ext>
                </a:extLst>
              </a:tr>
              <a:tr h="1357392">
                <a:tc>
                  <a:txBody>
                    <a:bodyPr/>
                    <a:lstStyle/>
                    <a:p>
                      <a:r>
                        <a:rPr lang="en-US" sz="1600" dirty="0"/>
                        <a:t>Mobility – localized movements</a:t>
                      </a:r>
                    </a:p>
                  </a:txBody>
                  <a:tcPr/>
                </a:tc>
                <a:tc vMerge="1">
                  <a:txBody>
                    <a:bodyPr/>
                    <a:lstStyle/>
                    <a:p>
                      <a:endParaRPr lang="en-US" dirty="0"/>
                    </a:p>
                  </a:txBody>
                  <a:tcPr/>
                </a:tc>
                <a:extLst>
                  <a:ext uri="{0D108BD9-81ED-4DB2-BD59-A6C34878D82A}">
                    <a16:rowId xmlns:a16="http://schemas.microsoft.com/office/drawing/2014/main" val="10003"/>
                  </a:ext>
                </a:extLst>
              </a:tr>
            </a:tbl>
          </a:graphicData>
        </a:graphic>
      </p:graphicFrame>
      <p:sp>
        <p:nvSpPr>
          <p:cNvPr id="3" name="Slide Number Placeholder 2"/>
          <p:cNvSpPr>
            <a:spLocks noGrp="1"/>
          </p:cNvSpPr>
          <p:nvPr>
            <p:ph type="sldNum" sz="quarter" idx="12"/>
          </p:nvPr>
        </p:nvSpPr>
        <p:spPr/>
        <p:txBody>
          <a:bodyPr/>
          <a:lstStyle/>
          <a:p>
            <a:fld id="{261FB9F5-4D27-4C55-A630-44E208EFAA53}" type="slidenum">
              <a:rPr lang="en-US" smtClean="0"/>
              <a:pPr/>
              <a:t>51</a:t>
            </a:fld>
            <a:endParaRPr lang="en-US"/>
          </a:p>
        </p:txBody>
      </p:sp>
    </p:spTree>
    <p:extLst>
      <p:ext uri="{BB962C8B-B14F-4D97-AF65-F5344CB8AC3E}">
        <p14:creationId xmlns:p14="http://schemas.microsoft.com/office/powerpoint/2010/main" val="98660797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609600"/>
            <a:ext cx="7024744" cy="1143000"/>
          </a:xfrm>
        </p:spPr>
        <p:txBody>
          <a:bodyPr/>
          <a:lstStyle/>
          <a:p>
            <a:r>
              <a:rPr lang="en-US" dirty="0"/>
              <a:t>Preventing Skin Breakdown</a:t>
            </a:r>
          </a:p>
        </p:txBody>
      </p:sp>
      <p:graphicFrame>
        <p:nvGraphicFramePr>
          <p:cNvPr id="4" name="Table 3"/>
          <p:cNvGraphicFramePr>
            <a:graphicFrameLocks noGrp="1"/>
          </p:cNvGraphicFramePr>
          <p:nvPr>
            <p:extLst>
              <p:ext uri="{D42A27DB-BD31-4B8C-83A1-F6EECF244321}">
                <p14:modId xmlns:p14="http://schemas.microsoft.com/office/powerpoint/2010/main" val="1788949426"/>
              </p:ext>
            </p:extLst>
          </p:nvPr>
        </p:nvGraphicFramePr>
        <p:xfrm>
          <a:off x="905527" y="2233813"/>
          <a:ext cx="7719646" cy="3779519"/>
        </p:xfrm>
        <a:graphic>
          <a:graphicData uri="http://schemas.openxmlformats.org/drawingml/2006/table">
            <a:tbl>
              <a:tblPr firstRow="1" bandRow="1">
                <a:tableStyleId>{5C22544A-7EE6-4342-B048-85BDC9FD1C3A}</a:tableStyleId>
              </a:tblPr>
              <a:tblGrid>
                <a:gridCol w="1758460">
                  <a:extLst>
                    <a:ext uri="{9D8B030D-6E8A-4147-A177-3AD203B41FA5}">
                      <a16:colId xmlns:a16="http://schemas.microsoft.com/office/drawing/2014/main" val="20000"/>
                    </a:ext>
                  </a:extLst>
                </a:gridCol>
                <a:gridCol w="5961186">
                  <a:extLst>
                    <a:ext uri="{9D8B030D-6E8A-4147-A177-3AD203B41FA5}">
                      <a16:colId xmlns:a16="http://schemas.microsoft.com/office/drawing/2014/main" val="20001"/>
                    </a:ext>
                  </a:extLst>
                </a:gridCol>
              </a:tblGrid>
              <a:tr h="761999">
                <a:tc>
                  <a:txBody>
                    <a:bodyPr/>
                    <a:lstStyle/>
                    <a:p>
                      <a:r>
                        <a:rPr lang="en-US" sz="1600" dirty="0"/>
                        <a:t>Sub-scale</a:t>
                      </a:r>
                    </a:p>
                  </a:txBody>
                  <a:tcPr/>
                </a:tc>
                <a:tc>
                  <a:txBody>
                    <a:bodyPr/>
                    <a:lstStyle/>
                    <a:p>
                      <a:pPr marL="0" indent="285750"/>
                      <a:r>
                        <a:rPr lang="en-US" sz="1600" dirty="0"/>
                        <a:t>Interventions</a:t>
                      </a:r>
                    </a:p>
                  </a:txBody>
                  <a:tcPr/>
                </a:tc>
                <a:extLst>
                  <a:ext uri="{0D108BD9-81ED-4DB2-BD59-A6C34878D82A}">
                    <a16:rowId xmlns:a16="http://schemas.microsoft.com/office/drawing/2014/main" val="10000"/>
                  </a:ext>
                </a:extLst>
              </a:tr>
              <a:tr h="800100">
                <a:tc>
                  <a:txBody>
                    <a:bodyPr/>
                    <a:lstStyle/>
                    <a:p>
                      <a:r>
                        <a:rPr lang="en-US" sz="1600" dirty="0"/>
                        <a:t>Nutrition</a:t>
                      </a:r>
                    </a:p>
                  </a:txBody>
                  <a:tcPr/>
                </a:tc>
                <a:tc>
                  <a:txBody>
                    <a:bodyPr/>
                    <a:lstStyle/>
                    <a:p>
                      <a:pPr marL="285750" indent="-285750">
                        <a:buFont typeface="Arial" panose="020B0604020202020204" pitchFamily="34" charset="0"/>
                        <a:buChar char="•"/>
                      </a:pPr>
                      <a:r>
                        <a:rPr lang="en-US" sz="1600" b="1" dirty="0"/>
                        <a:t>Document</a:t>
                      </a:r>
                      <a:r>
                        <a:rPr lang="en-US" sz="1600" b="1" baseline="0" dirty="0"/>
                        <a:t> how much the patient is eating</a:t>
                      </a:r>
                    </a:p>
                    <a:p>
                      <a:pPr marL="285750" indent="-285750">
                        <a:buFont typeface="Arial" panose="020B0604020202020204" pitchFamily="34" charset="0"/>
                        <a:buChar char="•"/>
                      </a:pPr>
                      <a:endParaRPr lang="en-US" sz="1600" b="1" baseline="0" dirty="0"/>
                    </a:p>
                    <a:p>
                      <a:pPr marL="285750" indent="-285750">
                        <a:buFont typeface="Arial" panose="020B0604020202020204" pitchFamily="34" charset="0"/>
                        <a:buChar char="•"/>
                      </a:pPr>
                      <a:r>
                        <a:rPr lang="en-US" sz="1600" b="1" baseline="0" dirty="0"/>
                        <a:t>Dietician consult</a:t>
                      </a:r>
                    </a:p>
                    <a:p>
                      <a:pPr marL="285750" indent="-285750">
                        <a:buFont typeface="Arial" panose="020B0604020202020204" pitchFamily="34" charset="0"/>
                        <a:buChar char="•"/>
                      </a:pPr>
                      <a:endParaRPr lang="en-US" sz="1600" b="1" baseline="0" dirty="0"/>
                    </a:p>
                    <a:p>
                      <a:pPr marL="285750" indent="-285750">
                        <a:buFont typeface="Arial" panose="020B0604020202020204" pitchFamily="34" charset="0"/>
                        <a:buChar char="•"/>
                      </a:pPr>
                      <a:r>
                        <a:rPr lang="en-US" sz="1600" b="1" baseline="0" dirty="0"/>
                        <a:t>Help when needed so the patient can eat.</a:t>
                      </a:r>
                    </a:p>
                    <a:p>
                      <a:pPr marL="285750" indent="-285750">
                        <a:buFont typeface="Arial" panose="020B0604020202020204" pitchFamily="34" charset="0"/>
                        <a:buChar char="•"/>
                      </a:pPr>
                      <a:endParaRPr lang="en-US" sz="1600" b="1" baseline="0" dirty="0"/>
                    </a:p>
                    <a:p>
                      <a:pPr marL="285750" indent="-285750">
                        <a:buFont typeface="Arial" panose="020B0604020202020204" pitchFamily="34" charset="0"/>
                        <a:buChar char="•"/>
                      </a:pPr>
                      <a:r>
                        <a:rPr lang="en-US" sz="1600" b="1" baseline="0" dirty="0"/>
                        <a:t>Right consistency food</a:t>
                      </a:r>
                    </a:p>
                    <a:p>
                      <a:pPr marL="285750" indent="-285750">
                        <a:buFont typeface="Arial" panose="020B0604020202020204" pitchFamily="34" charset="0"/>
                        <a:buChar char="•"/>
                      </a:pPr>
                      <a:endParaRPr lang="en-US" sz="1600" b="1" baseline="0" dirty="0"/>
                    </a:p>
                    <a:p>
                      <a:pPr marL="285750" indent="-285750">
                        <a:buFont typeface="Arial" panose="020B0604020202020204" pitchFamily="34" charset="0"/>
                        <a:buChar char="•"/>
                      </a:pPr>
                      <a:r>
                        <a:rPr lang="en-US" sz="1600" b="1" baseline="0" dirty="0"/>
                        <a:t>Vitamins and Nutrients</a:t>
                      </a:r>
                    </a:p>
                    <a:p>
                      <a:pPr marL="285750" indent="-285750">
                        <a:buFont typeface="Arial" panose="020B0604020202020204" pitchFamily="34" charset="0"/>
                        <a:buChar char="•"/>
                      </a:pPr>
                      <a:endParaRPr lang="en-US" sz="1600" b="1" baseline="0" dirty="0"/>
                    </a:p>
                    <a:p>
                      <a:pPr marL="285750" indent="-285750">
                        <a:buFont typeface="Arial" panose="020B0604020202020204" pitchFamily="34" charset="0"/>
                        <a:buChar char="•"/>
                      </a:pPr>
                      <a:r>
                        <a:rPr lang="en-US" sz="1600" b="1" baseline="0" dirty="0"/>
                        <a:t>Ask questions if they are not eating well.  Do they need their dentures to eat? Do they dislike the food? </a:t>
                      </a:r>
                      <a:r>
                        <a:rPr lang="en-US" sz="1600" b="1" baseline="0" dirty="0">
                          <a:sym typeface="Wingdings" panose="05000000000000000000" pitchFamily="2" charset="2"/>
                        </a:rPr>
                        <a:t></a:t>
                      </a:r>
                      <a:endParaRPr lang="en-US" sz="1600" b="1" dirty="0"/>
                    </a:p>
                  </a:txBody>
                  <a:tcPr>
                    <a:solidFill>
                      <a:schemeClr val="accent1">
                        <a:lumMod val="20000"/>
                        <a:lumOff val="80000"/>
                      </a:schemeClr>
                    </a:solidFill>
                  </a:tcPr>
                </a:tc>
                <a:extLst>
                  <a:ext uri="{0D108BD9-81ED-4DB2-BD59-A6C34878D82A}">
                    <a16:rowId xmlns:a16="http://schemas.microsoft.com/office/drawing/2014/main" val="10001"/>
                  </a:ext>
                </a:extLst>
              </a:tr>
            </a:tbl>
          </a:graphicData>
        </a:graphic>
      </p:graphicFrame>
      <p:sp>
        <p:nvSpPr>
          <p:cNvPr id="3" name="Slide Number Placeholder 2"/>
          <p:cNvSpPr>
            <a:spLocks noGrp="1"/>
          </p:cNvSpPr>
          <p:nvPr>
            <p:ph type="sldNum" sz="quarter" idx="12"/>
          </p:nvPr>
        </p:nvSpPr>
        <p:spPr/>
        <p:txBody>
          <a:bodyPr/>
          <a:lstStyle/>
          <a:p>
            <a:fld id="{261FB9F5-4D27-4C55-A630-44E208EFAA53}" type="slidenum">
              <a:rPr lang="en-US" smtClean="0"/>
              <a:pPr/>
              <a:t>52</a:t>
            </a:fld>
            <a:endParaRPr lang="en-US"/>
          </a:p>
        </p:txBody>
      </p:sp>
    </p:spTree>
    <p:extLst>
      <p:ext uri="{BB962C8B-B14F-4D97-AF65-F5344CB8AC3E}">
        <p14:creationId xmlns:p14="http://schemas.microsoft.com/office/powerpoint/2010/main" val="75123997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609600"/>
            <a:ext cx="7024744" cy="1143000"/>
          </a:xfrm>
        </p:spPr>
        <p:txBody>
          <a:bodyPr/>
          <a:lstStyle/>
          <a:p>
            <a:r>
              <a:rPr lang="en-US" dirty="0"/>
              <a:t>Preventing Skin Breakdown</a:t>
            </a:r>
          </a:p>
        </p:txBody>
      </p:sp>
      <p:graphicFrame>
        <p:nvGraphicFramePr>
          <p:cNvPr id="4" name="Table 3"/>
          <p:cNvGraphicFramePr>
            <a:graphicFrameLocks noGrp="1"/>
          </p:cNvGraphicFramePr>
          <p:nvPr>
            <p:extLst>
              <p:ext uri="{D42A27DB-BD31-4B8C-83A1-F6EECF244321}">
                <p14:modId xmlns:p14="http://schemas.microsoft.com/office/powerpoint/2010/main" val="2462604402"/>
              </p:ext>
            </p:extLst>
          </p:nvPr>
        </p:nvGraphicFramePr>
        <p:xfrm>
          <a:off x="348695" y="2316744"/>
          <a:ext cx="8460954" cy="4153462"/>
        </p:xfrm>
        <a:graphic>
          <a:graphicData uri="http://schemas.openxmlformats.org/drawingml/2006/table">
            <a:tbl>
              <a:tblPr firstRow="1" bandRow="1">
                <a:tableStyleId>{5C22544A-7EE6-4342-B048-85BDC9FD1C3A}</a:tableStyleId>
              </a:tblPr>
              <a:tblGrid>
                <a:gridCol w="1086683">
                  <a:extLst>
                    <a:ext uri="{9D8B030D-6E8A-4147-A177-3AD203B41FA5}">
                      <a16:colId xmlns:a16="http://schemas.microsoft.com/office/drawing/2014/main" val="20000"/>
                    </a:ext>
                  </a:extLst>
                </a:gridCol>
                <a:gridCol w="7374271">
                  <a:extLst>
                    <a:ext uri="{9D8B030D-6E8A-4147-A177-3AD203B41FA5}">
                      <a16:colId xmlns:a16="http://schemas.microsoft.com/office/drawing/2014/main" val="20001"/>
                    </a:ext>
                  </a:extLst>
                </a:gridCol>
              </a:tblGrid>
              <a:tr h="404422">
                <a:tc>
                  <a:txBody>
                    <a:bodyPr/>
                    <a:lstStyle/>
                    <a:p>
                      <a:pPr algn="ctr"/>
                      <a:r>
                        <a:rPr lang="en-US" sz="1600" dirty="0"/>
                        <a:t>Sub-scale</a:t>
                      </a:r>
                    </a:p>
                  </a:txBody>
                  <a:tcPr/>
                </a:tc>
                <a:tc>
                  <a:txBody>
                    <a:bodyPr/>
                    <a:lstStyle/>
                    <a:p>
                      <a:pPr marL="0" indent="285750" algn="l"/>
                      <a:r>
                        <a:rPr lang="en-US" sz="1600" dirty="0"/>
                        <a:t>Interventions</a:t>
                      </a:r>
                    </a:p>
                  </a:txBody>
                  <a:tcPr/>
                </a:tc>
                <a:extLst>
                  <a:ext uri="{0D108BD9-81ED-4DB2-BD59-A6C34878D82A}">
                    <a16:rowId xmlns:a16="http://schemas.microsoft.com/office/drawing/2014/main" val="10000"/>
                  </a:ext>
                </a:extLst>
              </a:tr>
              <a:tr h="800100">
                <a:tc>
                  <a:txBody>
                    <a:bodyPr/>
                    <a:lstStyle/>
                    <a:p>
                      <a:r>
                        <a:rPr lang="en-US" sz="1600" dirty="0"/>
                        <a:t>Moisture</a:t>
                      </a:r>
                    </a:p>
                  </a:txBody>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b="1" dirty="0"/>
                        <a:t>Check</a:t>
                      </a:r>
                      <a:r>
                        <a:rPr lang="en-US" sz="1600" b="1" baseline="0" dirty="0"/>
                        <a:t> on hourly rounds for incontinence</a:t>
                      </a:r>
                    </a:p>
                    <a:p>
                      <a:pPr marL="285750" indent="-285750">
                        <a:buFont typeface="Arial" panose="020B0604020202020204" pitchFamily="34" charset="0"/>
                        <a:buChar char="•"/>
                      </a:pPr>
                      <a:endParaRPr lang="en-US" sz="1600" b="1" dirty="0"/>
                    </a:p>
                    <a:p>
                      <a:pPr marL="285750" indent="-285750">
                        <a:buFont typeface="Arial" panose="020B0604020202020204" pitchFamily="34" charset="0"/>
                        <a:buChar char="•"/>
                      </a:pPr>
                      <a:r>
                        <a:rPr lang="en-US" sz="1600" b="1" dirty="0"/>
                        <a:t>Avoid adult briefs/diapers</a:t>
                      </a:r>
                      <a:r>
                        <a:rPr lang="en-US" sz="1600" b="1" baseline="0" dirty="0"/>
                        <a:t> when possible. Use BWAP algorithm when unavoidable.</a:t>
                      </a:r>
                    </a:p>
                    <a:p>
                      <a:pPr marL="285750" indent="-285750">
                        <a:buFont typeface="Arial" panose="020B0604020202020204" pitchFamily="34" charset="0"/>
                        <a:buChar char="•"/>
                      </a:pPr>
                      <a:endParaRPr lang="en-US" sz="1600" b="1" dirty="0"/>
                    </a:p>
                    <a:p>
                      <a:pPr marL="285750" indent="-285750">
                        <a:buFont typeface="Arial" panose="020B0604020202020204" pitchFamily="34" charset="0"/>
                        <a:buChar char="•"/>
                      </a:pPr>
                      <a:r>
                        <a:rPr lang="en-US" sz="1600" b="1" dirty="0"/>
                        <a:t>Limit layers of absorptive pads on the bed</a:t>
                      </a:r>
                    </a:p>
                    <a:p>
                      <a:pPr marL="285750" indent="-285750">
                        <a:buFont typeface="Arial" panose="020B0604020202020204" pitchFamily="34" charset="0"/>
                        <a:buChar char="•"/>
                      </a:pPr>
                      <a:endParaRPr lang="en-US" sz="1600" b="1" baseline="0" dirty="0"/>
                    </a:p>
                    <a:p>
                      <a:pPr marL="285750" indent="-285750">
                        <a:buFont typeface="Arial" panose="020B0604020202020204" pitchFamily="34" charset="0"/>
                        <a:buChar char="•"/>
                      </a:pPr>
                      <a:r>
                        <a:rPr lang="en-US" sz="1600" b="1" baseline="0" dirty="0"/>
                        <a:t>Protective ointment (</a:t>
                      </a:r>
                      <a:r>
                        <a:rPr lang="en-US" sz="1600" b="1" baseline="0" dirty="0" err="1"/>
                        <a:t>dimethicone</a:t>
                      </a:r>
                      <a:r>
                        <a:rPr lang="en-US" sz="1600" b="1" baseline="0" dirty="0"/>
                        <a:t>, petrolatum) on intact skin at risk for contact with incontinence patients.</a:t>
                      </a:r>
                    </a:p>
                    <a:p>
                      <a:pPr marL="285750" indent="-285750">
                        <a:buFont typeface="Arial" panose="020B0604020202020204" pitchFamily="34" charset="0"/>
                        <a:buChar char="•"/>
                      </a:pPr>
                      <a:endParaRPr lang="en-US" sz="1600" b="1" baseline="0" dirty="0"/>
                    </a:p>
                    <a:p>
                      <a:pPr marL="285750" indent="-285750">
                        <a:buFont typeface="Arial" panose="020B0604020202020204" pitchFamily="34" charset="0"/>
                        <a:buChar char="•"/>
                      </a:pPr>
                      <a:r>
                        <a:rPr lang="en-US" sz="1600" b="1" baseline="0" dirty="0"/>
                        <a:t>Consider external fecal pouch and/or urinary catheters; Internal fecal management system for liquid diarrhea</a:t>
                      </a:r>
                    </a:p>
                    <a:p>
                      <a:pPr marL="285750" indent="-285750">
                        <a:buFont typeface="Arial" panose="020B0604020202020204" pitchFamily="34" charset="0"/>
                        <a:buChar char="•"/>
                      </a:pPr>
                      <a:endParaRPr lang="en-US" sz="1600" b="1" baseline="0" dirty="0"/>
                    </a:p>
                    <a:p>
                      <a:pPr marL="285750" indent="-285750">
                        <a:buFont typeface="Arial" panose="020B0604020202020204" pitchFamily="34" charset="0"/>
                        <a:buChar char="•"/>
                      </a:pPr>
                      <a:r>
                        <a:rPr lang="en-US" sz="1600" b="1" baseline="0" dirty="0"/>
                        <a:t>Specialty surface with microclimate management (Low Air Loss; Air Fluidized)</a:t>
                      </a:r>
                    </a:p>
                  </a:txBody>
                  <a:tcPr>
                    <a:solidFill>
                      <a:schemeClr val="accent1">
                        <a:lumMod val="20000"/>
                        <a:lumOff val="80000"/>
                      </a:schemeClr>
                    </a:solidFill>
                  </a:tcPr>
                </a:tc>
                <a:extLst>
                  <a:ext uri="{0D108BD9-81ED-4DB2-BD59-A6C34878D82A}">
                    <a16:rowId xmlns:a16="http://schemas.microsoft.com/office/drawing/2014/main" val="10001"/>
                  </a:ext>
                </a:extLst>
              </a:tr>
            </a:tbl>
          </a:graphicData>
        </a:graphic>
      </p:graphicFrame>
      <p:sp>
        <p:nvSpPr>
          <p:cNvPr id="3" name="Slide Number Placeholder 2"/>
          <p:cNvSpPr>
            <a:spLocks noGrp="1"/>
          </p:cNvSpPr>
          <p:nvPr>
            <p:ph type="sldNum" sz="quarter" idx="12"/>
          </p:nvPr>
        </p:nvSpPr>
        <p:spPr/>
        <p:txBody>
          <a:bodyPr/>
          <a:lstStyle/>
          <a:p>
            <a:fld id="{261FB9F5-4D27-4C55-A630-44E208EFAA53}" type="slidenum">
              <a:rPr lang="en-US" smtClean="0"/>
              <a:pPr/>
              <a:t>53</a:t>
            </a:fld>
            <a:endParaRPr lang="en-US"/>
          </a:p>
        </p:txBody>
      </p:sp>
    </p:spTree>
    <p:extLst>
      <p:ext uri="{BB962C8B-B14F-4D97-AF65-F5344CB8AC3E}">
        <p14:creationId xmlns:p14="http://schemas.microsoft.com/office/powerpoint/2010/main" val="116558911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609600"/>
            <a:ext cx="7024744" cy="1143000"/>
          </a:xfrm>
        </p:spPr>
        <p:txBody>
          <a:bodyPr/>
          <a:lstStyle/>
          <a:p>
            <a:r>
              <a:rPr lang="en-US" dirty="0"/>
              <a:t>Preventing Skin Breakdown</a:t>
            </a:r>
          </a:p>
        </p:txBody>
      </p:sp>
      <p:graphicFrame>
        <p:nvGraphicFramePr>
          <p:cNvPr id="4" name="Table 3"/>
          <p:cNvGraphicFramePr>
            <a:graphicFrameLocks noGrp="1"/>
          </p:cNvGraphicFramePr>
          <p:nvPr>
            <p:extLst>
              <p:ext uri="{D42A27DB-BD31-4B8C-83A1-F6EECF244321}">
                <p14:modId xmlns:p14="http://schemas.microsoft.com/office/powerpoint/2010/main" val="4222085335"/>
              </p:ext>
            </p:extLst>
          </p:nvPr>
        </p:nvGraphicFramePr>
        <p:xfrm>
          <a:off x="785923" y="2288655"/>
          <a:ext cx="7641514" cy="3620247"/>
        </p:xfrm>
        <a:graphic>
          <a:graphicData uri="http://schemas.openxmlformats.org/drawingml/2006/table">
            <a:tbl>
              <a:tblPr firstRow="1" bandRow="1">
                <a:tableStyleId>{5C22544A-7EE6-4342-B048-85BDC9FD1C3A}</a:tableStyleId>
              </a:tblPr>
              <a:tblGrid>
                <a:gridCol w="1316861">
                  <a:extLst>
                    <a:ext uri="{9D8B030D-6E8A-4147-A177-3AD203B41FA5}">
                      <a16:colId xmlns:a16="http://schemas.microsoft.com/office/drawing/2014/main" val="20000"/>
                    </a:ext>
                  </a:extLst>
                </a:gridCol>
                <a:gridCol w="6324653">
                  <a:extLst>
                    <a:ext uri="{9D8B030D-6E8A-4147-A177-3AD203B41FA5}">
                      <a16:colId xmlns:a16="http://schemas.microsoft.com/office/drawing/2014/main" val="20001"/>
                    </a:ext>
                  </a:extLst>
                </a:gridCol>
              </a:tblGrid>
              <a:tr h="602727">
                <a:tc>
                  <a:txBody>
                    <a:bodyPr/>
                    <a:lstStyle/>
                    <a:p>
                      <a:r>
                        <a:rPr lang="en-US" sz="1600" dirty="0"/>
                        <a:t>Sub-scale</a:t>
                      </a:r>
                    </a:p>
                  </a:txBody>
                  <a:tcPr/>
                </a:tc>
                <a:tc>
                  <a:txBody>
                    <a:bodyPr/>
                    <a:lstStyle/>
                    <a:p>
                      <a:pPr marL="0" indent="285750"/>
                      <a:r>
                        <a:rPr lang="en-US" sz="1600" dirty="0"/>
                        <a:t>Interventions</a:t>
                      </a:r>
                    </a:p>
                  </a:txBody>
                  <a:tcPr/>
                </a:tc>
                <a:extLst>
                  <a:ext uri="{0D108BD9-81ED-4DB2-BD59-A6C34878D82A}">
                    <a16:rowId xmlns:a16="http://schemas.microsoft.com/office/drawing/2014/main" val="10000"/>
                  </a:ext>
                </a:extLst>
              </a:tr>
              <a:tr h="800100">
                <a:tc>
                  <a:txBody>
                    <a:bodyPr/>
                    <a:lstStyle/>
                    <a:p>
                      <a:r>
                        <a:rPr lang="en-US" sz="1600" dirty="0"/>
                        <a:t>Friction &amp; Shear</a:t>
                      </a:r>
                    </a:p>
                  </a:txBody>
                  <a:tcPr/>
                </a:tc>
                <a:tc>
                  <a:txBody>
                    <a:bodyPr/>
                    <a:lstStyle/>
                    <a:p>
                      <a:pPr marL="285750" indent="-285750">
                        <a:buFont typeface="Arial" panose="020B0604020202020204" pitchFamily="34" charset="0"/>
                        <a:buChar char="•"/>
                      </a:pPr>
                      <a:r>
                        <a:rPr lang="en-US" sz="1600" b="1" dirty="0"/>
                        <a:t>Head of bed less than 30</a:t>
                      </a:r>
                      <a:r>
                        <a:rPr lang="en-US" sz="1600" b="1" baseline="0" dirty="0"/>
                        <a:t> degrees (if not contraindicated)</a:t>
                      </a:r>
                    </a:p>
                    <a:p>
                      <a:pPr marL="285750" indent="-285750">
                        <a:buFont typeface="Arial" panose="020B0604020202020204" pitchFamily="34" charset="0"/>
                        <a:buChar char="•"/>
                      </a:pPr>
                      <a:endParaRPr lang="en-US" sz="1600" b="1" baseline="0" dirty="0"/>
                    </a:p>
                    <a:p>
                      <a:pPr marL="285750" indent="-285750">
                        <a:buFont typeface="Arial" panose="020B0604020202020204" pitchFamily="34" charset="0"/>
                        <a:buChar char="•"/>
                      </a:pPr>
                      <a:r>
                        <a:rPr lang="en-US" sz="1600" b="1" baseline="0" dirty="0"/>
                        <a:t>Put foot of bed up a little before raising head of bed</a:t>
                      </a:r>
                    </a:p>
                    <a:p>
                      <a:pPr marL="285750" indent="-285750">
                        <a:buFont typeface="Arial" panose="020B0604020202020204" pitchFamily="34" charset="0"/>
                        <a:buChar char="•"/>
                      </a:pPr>
                      <a:endParaRPr lang="en-US" sz="1600" b="1" baseline="0" dirty="0"/>
                    </a:p>
                    <a:p>
                      <a:pPr marL="285750" indent="-285750">
                        <a:buFont typeface="Arial" panose="020B0604020202020204" pitchFamily="34" charset="0"/>
                        <a:buChar char="•"/>
                      </a:pPr>
                      <a:r>
                        <a:rPr lang="en-US" sz="1600" b="1" baseline="0" dirty="0"/>
                        <a:t>Low shear, low friction boost or transfer product.</a:t>
                      </a:r>
                    </a:p>
                    <a:p>
                      <a:pPr marL="285750" indent="-285750">
                        <a:buFont typeface="Arial" panose="020B0604020202020204" pitchFamily="34" charset="0"/>
                        <a:buChar char="•"/>
                      </a:pPr>
                      <a:endParaRPr lang="en-US" sz="1600" b="1" baseline="0" dirty="0"/>
                    </a:p>
                    <a:p>
                      <a:pPr marL="285750" indent="-285750">
                        <a:buFont typeface="Arial" panose="020B0604020202020204" pitchFamily="34" charset="0"/>
                        <a:buChar char="•"/>
                      </a:pPr>
                      <a:r>
                        <a:rPr lang="en-US" sz="1600" b="1" baseline="0" dirty="0"/>
                        <a:t>Automatic patient </a:t>
                      </a:r>
                      <a:r>
                        <a:rPr lang="en-US" sz="1600" b="1" baseline="0" dirty="0" err="1"/>
                        <a:t>repositioners</a:t>
                      </a:r>
                      <a:r>
                        <a:rPr lang="en-US" sz="1600" b="1" baseline="0" dirty="0"/>
                        <a:t> are on the market.</a:t>
                      </a:r>
                    </a:p>
                    <a:p>
                      <a:pPr marL="285750" indent="-285750">
                        <a:buFont typeface="Arial" panose="020B0604020202020204" pitchFamily="34" charset="0"/>
                        <a:buChar char="•"/>
                      </a:pPr>
                      <a:endParaRPr lang="en-US" sz="1600" b="1" baseline="0" dirty="0"/>
                    </a:p>
                    <a:p>
                      <a:pPr marL="285750" indent="-285750">
                        <a:buFont typeface="Arial" panose="020B0604020202020204" pitchFamily="34" charset="0"/>
                        <a:buChar char="•"/>
                      </a:pPr>
                      <a:r>
                        <a:rPr lang="en-US" sz="1600" b="1" baseline="0" dirty="0"/>
                        <a:t>Ceiling lifts for boosting and transfers</a:t>
                      </a:r>
                    </a:p>
                    <a:p>
                      <a:pPr marL="285750" indent="-285750">
                        <a:buFont typeface="Arial" panose="020B0604020202020204" pitchFamily="34" charset="0"/>
                        <a:buChar char="•"/>
                      </a:pPr>
                      <a:endParaRPr lang="en-US" sz="1600" b="1" baseline="0" dirty="0"/>
                    </a:p>
                    <a:p>
                      <a:pPr marL="285750" indent="-285750">
                        <a:buFont typeface="Arial" panose="020B0604020202020204" pitchFamily="34" charset="0"/>
                        <a:buChar char="•"/>
                      </a:pPr>
                      <a:r>
                        <a:rPr lang="en-US" sz="1600" b="1" baseline="0" dirty="0"/>
                        <a:t>Patient lift equipment in general</a:t>
                      </a:r>
                    </a:p>
                    <a:p>
                      <a:pPr marL="0" indent="0">
                        <a:buFont typeface="Arial" panose="020B0604020202020204" pitchFamily="34" charset="0"/>
                        <a:buNone/>
                      </a:pPr>
                      <a:endParaRPr lang="en-US" sz="1600" baseline="0" dirty="0"/>
                    </a:p>
                  </a:txBody>
                  <a:tcPr>
                    <a:solidFill>
                      <a:schemeClr val="accent1">
                        <a:lumMod val="20000"/>
                        <a:lumOff val="80000"/>
                      </a:schemeClr>
                    </a:solidFill>
                  </a:tcPr>
                </a:tc>
                <a:extLst>
                  <a:ext uri="{0D108BD9-81ED-4DB2-BD59-A6C34878D82A}">
                    <a16:rowId xmlns:a16="http://schemas.microsoft.com/office/drawing/2014/main" val="10001"/>
                  </a:ext>
                </a:extLst>
              </a:tr>
            </a:tbl>
          </a:graphicData>
        </a:graphic>
      </p:graphicFrame>
      <p:sp>
        <p:nvSpPr>
          <p:cNvPr id="3" name="Slide Number Placeholder 2"/>
          <p:cNvSpPr>
            <a:spLocks noGrp="1"/>
          </p:cNvSpPr>
          <p:nvPr>
            <p:ph type="sldNum" sz="quarter" idx="12"/>
          </p:nvPr>
        </p:nvSpPr>
        <p:spPr/>
        <p:txBody>
          <a:bodyPr/>
          <a:lstStyle/>
          <a:p>
            <a:fld id="{261FB9F5-4D27-4C55-A630-44E208EFAA53}" type="slidenum">
              <a:rPr lang="en-US" smtClean="0"/>
              <a:pPr/>
              <a:t>54</a:t>
            </a:fld>
            <a:endParaRPr lang="en-US"/>
          </a:p>
        </p:txBody>
      </p:sp>
    </p:spTree>
    <p:extLst>
      <p:ext uri="{BB962C8B-B14F-4D97-AF65-F5344CB8AC3E}">
        <p14:creationId xmlns:p14="http://schemas.microsoft.com/office/powerpoint/2010/main" val="3558102498"/>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609600"/>
            <a:ext cx="7024744" cy="1143000"/>
          </a:xfrm>
        </p:spPr>
        <p:txBody>
          <a:bodyPr/>
          <a:lstStyle/>
          <a:p>
            <a:r>
              <a:rPr lang="en-US" dirty="0"/>
              <a:t>Conclusion</a:t>
            </a:r>
          </a:p>
        </p:txBody>
      </p:sp>
      <p:sp>
        <p:nvSpPr>
          <p:cNvPr id="3" name="Slide Number Placeholder 2"/>
          <p:cNvSpPr>
            <a:spLocks noGrp="1"/>
          </p:cNvSpPr>
          <p:nvPr>
            <p:ph type="sldNum" sz="quarter" idx="12"/>
          </p:nvPr>
        </p:nvSpPr>
        <p:spPr/>
        <p:txBody>
          <a:bodyPr/>
          <a:lstStyle/>
          <a:p>
            <a:fld id="{261FB9F5-4D27-4C55-A630-44E208EFAA53}" type="slidenum">
              <a:rPr lang="en-US" smtClean="0"/>
              <a:pPr/>
              <a:t>55</a:t>
            </a:fld>
            <a:endParaRPr lang="en-US"/>
          </a:p>
        </p:txBody>
      </p:sp>
      <p:sp>
        <p:nvSpPr>
          <p:cNvPr id="5" name="TextBox 4"/>
          <p:cNvSpPr txBox="1"/>
          <p:nvPr/>
        </p:nvSpPr>
        <p:spPr>
          <a:xfrm>
            <a:off x="1365632" y="2633031"/>
            <a:ext cx="6427079" cy="3139321"/>
          </a:xfrm>
          <a:prstGeom prst="rect">
            <a:avLst/>
          </a:prstGeom>
          <a:noFill/>
        </p:spPr>
        <p:txBody>
          <a:bodyPr wrap="square" rtlCol="0">
            <a:spAutoFit/>
          </a:bodyPr>
          <a:lstStyle/>
          <a:p>
            <a:r>
              <a:rPr lang="en-US" dirty="0"/>
              <a:t>Skin is an amazing organ, capable and responsible for so much. Protect it by:</a:t>
            </a:r>
            <a:br>
              <a:rPr lang="en-US" dirty="0"/>
            </a:br>
            <a:endParaRPr lang="en-US" dirty="0"/>
          </a:p>
          <a:p>
            <a:pPr marL="342900" indent="-342900">
              <a:buFont typeface="+mj-lt"/>
              <a:buAutoNum type="arabicPeriod"/>
            </a:pPr>
            <a:r>
              <a:rPr lang="en-US" dirty="0"/>
              <a:t>Assess your patient’s skin well</a:t>
            </a:r>
            <a:br>
              <a:rPr lang="en-US" dirty="0"/>
            </a:br>
            <a:endParaRPr lang="en-US" dirty="0"/>
          </a:p>
          <a:p>
            <a:pPr marL="342900" indent="-342900">
              <a:buFont typeface="+mj-lt"/>
              <a:buAutoNum type="arabicPeriod"/>
            </a:pPr>
            <a:r>
              <a:rPr lang="en-US" dirty="0"/>
              <a:t>Calculate an accurate Braden score for the time you are caring for the patient.</a:t>
            </a:r>
            <a:br>
              <a:rPr lang="en-US" dirty="0"/>
            </a:br>
            <a:endParaRPr lang="en-US" dirty="0"/>
          </a:p>
          <a:p>
            <a:pPr marL="342900" indent="-342900">
              <a:buFont typeface="+mj-lt"/>
              <a:buAutoNum type="arabicPeriod"/>
            </a:pPr>
            <a:r>
              <a:rPr lang="en-US" dirty="0"/>
              <a:t>Use that score to individualize your patient’s plan</a:t>
            </a:r>
          </a:p>
          <a:p>
            <a:pPr marL="342900" indent="-342900">
              <a:buFont typeface="+mj-lt"/>
              <a:buAutoNum type="arabicPeriod"/>
            </a:pPr>
            <a:endParaRPr lang="en-US" dirty="0"/>
          </a:p>
          <a:p>
            <a:pPr marL="342900" indent="-342900">
              <a:buFont typeface="+mj-lt"/>
              <a:buAutoNum type="arabicPeriod"/>
            </a:pPr>
            <a:r>
              <a:rPr lang="en-US" dirty="0"/>
              <a:t>Put those interventions into place.  </a:t>
            </a:r>
          </a:p>
        </p:txBody>
      </p:sp>
    </p:spTree>
    <p:extLst>
      <p:ext uri="{BB962C8B-B14F-4D97-AF65-F5344CB8AC3E}">
        <p14:creationId xmlns:p14="http://schemas.microsoft.com/office/powerpoint/2010/main" val="16003449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0520" y="701017"/>
            <a:ext cx="7498080" cy="1143000"/>
          </a:xfrm>
        </p:spPr>
        <p:txBody>
          <a:bodyPr>
            <a:noAutofit/>
          </a:bodyPr>
          <a:lstStyle/>
          <a:p>
            <a:r>
              <a:rPr lang="en-US" sz="4200" dirty="0"/>
              <a:t>Integumentary Assessment is vital</a:t>
            </a:r>
          </a:p>
        </p:txBody>
      </p:sp>
      <p:sp>
        <p:nvSpPr>
          <p:cNvPr id="3" name="Content Placeholder 2"/>
          <p:cNvSpPr>
            <a:spLocks noGrp="1"/>
          </p:cNvSpPr>
          <p:nvPr>
            <p:ph idx="1"/>
          </p:nvPr>
        </p:nvSpPr>
        <p:spPr>
          <a:xfrm>
            <a:off x="676619" y="2261212"/>
            <a:ext cx="7498080" cy="3974335"/>
          </a:xfrm>
        </p:spPr>
        <p:txBody>
          <a:bodyPr>
            <a:normAutofit lnSpcReduction="10000"/>
          </a:bodyPr>
          <a:lstStyle/>
          <a:p>
            <a:pPr marL="82296" indent="0">
              <a:buNone/>
            </a:pPr>
            <a:r>
              <a:rPr lang="en-US" sz="2400" dirty="0"/>
              <a:t>A thorough assessment of the skin will reveal a lot about a patient:</a:t>
            </a:r>
            <a:br>
              <a:rPr lang="en-US" dirty="0"/>
            </a:br>
            <a:endParaRPr lang="en-US" dirty="0"/>
          </a:p>
          <a:p>
            <a:pPr lvl="1"/>
            <a:r>
              <a:rPr lang="en-US" dirty="0"/>
              <a:t>Warning signs for pressure injuries</a:t>
            </a:r>
          </a:p>
          <a:p>
            <a:pPr lvl="1"/>
            <a:r>
              <a:rPr lang="en-US" dirty="0"/>
              <a:t>Malnutrition</a:t>
            </a:r>
          </a:p>
          <a:p>
            <a:pPr lvl="1"/>
            <a:r>
              <a:rPr lang="en-US" dirty="0"/>
              <a:t>Physical abuse</a:t>
            </a:r>
          </a:p>
          <a:p>
            <a:pPr lvl="1"/>
            <a:r>
              <a:rPr lang="en-US" dirty="0"/>
              <a:t>Adverse medication side effects</a:t>
            </a:r>
          </a:p>
          <a:p>
            <a:pPr lvl="1"/>
            <a:r>
              <a:rPr lang="en-US" dirty="0"/>
              <a:t>Incontinence</a:t>
            </a:r>
          </a:p>
          <a:p>
            <a:pPr lvl="1"/>
            <a:r>
              <a:rPr lang="en-US" dirty="0"/>
              <a:t>Self-care deficits</a:t>
            </a:r>
          </a:p>
          <a:p>
            <a:pPr lvl="1"/>
            <a:r>
              <a:rPr lang="en-US" dirty="0"/>
              <a:t>Knowledge deficits</a:t>
            </a:r>
          </a:p>
          <a:p>
            <a:pPr lvl="1"/>
            <a:r>
              <a:rPr lang="en-US" dirty="0"/>
              <a:t>Physical limitations leading to increased need for aid</a:t>
            </a:r>
            <a:br>
              <a:rPr lang="en-US" dirty="0"/>
            </a:br>
            <a:endParaRPr lang="en-US" dirty="0"/>
          </a:p>
        </p:txBody>
      </p:sp>
      <p:sp>
        <p:nvSpPr>
          <p:cNvPr id="4" name="Slide Number Placeholder 3"/>
          <p:cNvSpPr>
            <a:spLocks noGrp="1"/>
          </p:cNvSpPr>
          <p:nvPr>
            <p:ph type="sldNum" sz="quarter" idx="12"/>
          </p:nvPr>
        </p:nvSpPr>
        <p:spPr/>
        <p:txBody>
          <a:bodyPr/>
          <a:lstStyle/>
          <a:p>
            <a:fld id="{261FB9F5-4D27-4C55-A630-44E208EFAA53}" type="slidenum">
              <a:rPr lang="en-US" smtClean="0"/>
              <a:pPr/>
              <a:t>6</a:t>
            </a:fld>
            <a:endParaRPr lang="en-US"/>
          </a:p>
        </p:txBody>
      </p:sp>
    </p:spTree>
    <p:extLst>
      <p:ext uri="{BB962C8B-B14F-4D97-AF65-F5344CB8AC3E}">
        <p14:creationId xmlns:p14="http://schemas.microsoft.com/office/powerpoint/2010/main" val="25453868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0520" y="701017"/>
            <a:ext cx="7498080" cy="1143000"/>
          </a:xfrm>
        </p:spPr>
        <p:txBody>
          <a:bodyPr>
            <a:noAutofit/>
          </a:bodyPr>
          <a:lstStyle/>
          <a:p>
            <a:r>
              <a:rPr lang="en-US" sz="4200" dirty="0"/>
              <a:t>Integumentary Assessment parameters</a:t>
            </a:r>
          </a:p>
        </p:txBody>
      </p:sp>
      <p:sp>
        <p:nvSpPr>
          <p:cNvPr id="3" name="Content Placeholder 2"/>
          <p:cNvSpPr>
            <a:spLocks noGrp="1"/>
          </p:cNvSpPr>
          <p:nvPr>
            <p:ph idx="1"/>
          </p:nvPr>
        </p:nvSpPr>
        <p:spPr>
          <a:xfrm>
            <a:off x="929074" y="2335576"/>
            <a:ext cx="8077200" cy="3609474"/>
          </a:xfrm>
        </p:spPr>
        <p:txBody>
          <a:bodyPr>
            <a:normAutofit/>
          </a:bodyPr>
          <a:lstStyle/>
          <a:p>
            <a:pPr marL="82296" indent="0">
              <a:buNone/>
            </a:pPr>
            <a:r>
              <a:rPr lang="en-US" sz="2400" dirty="0"/>
              <a:t>A thorough assessment of the skin includes:</a:t>
            </a:r>
          </a:p>
          <a:p>
            <a:pPr lvl="1"/>
            <a:endParaRPr lang="en-US" sz="2000" dirty="0"/>
          </a:p>
          <a:p>
            <a:pPr lvl="1"/>
            <a:r>
              <a:rPr lang="en-US" sz="2000" dirty="0"/>
              <a:t>Skin color</a:t>
            </a:r>
          </a:p>
          <a:p>
            <a:pPr lvl="1"/>
            <a:r>
              <a:rPr lang="en-US" sz="2000" dirty="0"/>
              <a:t>Skin temperature</a:t>
            </a:r>
          </a:p>
          <a:p>
            <a:pPr lvl="1"/>
            <a:r>
              <a:rPr lang="en-US" sz="2000" dirty="0"/>
              <a:t>Skin turgor</a:t>
            </a:r>
          </a:p>
          <a:p>
            <a:pPr lvl="1"/>
            <a:r>
              <a:rPr lang="en-US" sz="2000" dirty="0"/>
              <a:t>Skin moisture</a:t>
            </a:r>
          </a:p>
          <a:p>
            <a:pPr lvl="1"/>
            <a:r>
              <a:rPr lang="en-US" sz="2000" dirty="0"/>
              <a:t>Skin integrity</a:t>
            </a:r>
          </a:p>
          <a:p>
            <a:pPr lvl="1"/>
            <a:r>
              <a:rPr lang="en-US" sz="2000" dirty="0"/>
              <a:t>Mucous membrane </a:t>
            </a:r>
            <a:r>
              <a:rPr lang="en-US" dirty="0"/>
              <a:t>c</a:t>
            </a:r>
            <a:r>
              <a:rPr lang="en-US" sz="2000" dirty="0"/>
              <a:t>olor</a:t>
            </a:r>
          </a:p>
          <a:p>
            <a:pPr lvl="1"/>
            <a:r>
              <a:rPr lang="en-US" sz="2000" dirty="0"/>
              <a:t>Mucous membrane </a:t>
            </a:r>
            <a:r>
              <a:rPr lang="en-US" dirty="0"/>
              <a:t>d</a:t>
            </a:r>
            <a:r>
              <a:rPr lang="en-US" sz="2000" dirty="0"/>
              <a:t>escription</a:t>
            </a:r>
          </a:p>
          <a:p>
            <a:pPr marL="402336" lvl="1" indent="0">
              <a:buNone/>
            </a:pPr>
            <a:endParaRPr lang="en-US" dirty="0"/>
          </a:p>
        </p:txBody>
      </p:sp>
      <p:sp>
        <p:nvSpPr>
          <p:cNvPr id="4" name="Slide Number Placeholder 3"/>
          <p:cNvSpPr>
            <a:spLocks noGrp="1"/>
          </p:cNvSpPr>
          <p:nvPr>
            <p:ph type="sldNum" sz="quarter" idx="12"/>
          </p:nvPr>
        </p:nvSpPr>
        <p:spPr/>
        <p:txBody>
          <a:bodyPr/>
          <a:lstStyle/>
          <a:p>
            <a:fld id="{261FB9F5-4D27-4C55-A630-44E208EFAA53}" type="slidenum">
              <a:rPr lang="en-US" smtClean="0"/>
              <a:pPr/>
              <a:t>7</a:t>
            </a:fld>
            <a:endParaRPr lang="en-US"/>
          </a:p>
        </p:txBody>
      </p:sp>
    </p:spTree>
    <p:extLst>
      <p:ext uri="{BB962C8B-B14F-4D97-AF65-F5344CB8AC3E}">
        <p14:creationId xmlns:p14="http://schemas.microsoft.com/office/powerpoint/2010/main" val="32575605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3910" y="753228"/>
            <a:ext cx="7233492" cy="1143000"/>
          </a:xfrm>
        </p:spPr>
        <p:txBody>
          <a:bodyPr>
            <a:noAutofit/>
          </a:bodyPr>
          <a:lstStyle/>
          <a:p>
            <a:r>
              <a:rPr lang="en-US" sz="4200" dirty="0"/>
              <a:t>Some Examples of Terms Used…</a:t>
            </a:r>
          </a:p>
        </p:txBody>
      </p:sp>
      <p:sp>
        <p:nvSpPr>
          <p:cNvPr id="4" name="Slide Number Placeholder 3"/>
          <p:cNvSpPr>
            <a:spLocks noGrp="1"/>
          </p:cNvSpPr>
          <p:nvPr>
            <p:ph type="sldNum" sz="quarter" idx="12"/>
          </p:nvPr>
        </p:nvSpPr>
        <p:spPr/>
        <p:txBody>
          <a:bodyPr/>
          <a:lstStyle/>
          <a:p>
            <a:fld id="{261FB9F5-4D27-4C55-A630-44E208EFAA53}" type="slidenum">
              <a:rPr lang="en-US" smtClean="0"/>
              <a:pPr/>
              <a:t>8</a:t>
            </a:fld>
            <a:endParaRPr lang="en-US"/>
          </a:p>
        </p:txBody>
      </p:sp>
      <p:graphicFrame>
        <p:nvGraphicFramePr>
          <p:cNvPr id="5" name="Table 4"/>
          <p:cNvGraphicFramePr>
            <a:graphicFrameLocks noGrp="1"/>
          </p:cNvGraphicFramePr>
          <p:nvPr>
            <p:extLst>
              <p:ext uri="{D42A27DB-BD31-4B8C-83A1-F6EECF244321}">
                <p14:modId xmlns:p14="http://schemas.microsoft.com/office/powerpoint/2010/main" val="3798198503"/>
              </p:ext>
            </p:extLst>
          </p:nvPr>
        </p:nvGraphicFramePr>
        <p:xfrm>
          <a:off x="784973" y="2253071"/>
          <a:ext cx="7852610" cy="4218123"/>
        </p:xfrm>
        <a:graphic>
          <a:graphicData uri="http://schemas.openxmlformats.org/drawingml/2006/table">
            <a:tbl>
              <a:tblPr firstRow="1" bandRow="1">
                <a:tableStyleId>{5C22544A-7EE6-4342-B048-85BDC9FD1C3A}</a:tableStyleId>
              </a:tblPr>
              <a:tblGrid>
                <a:gridCol w="1845016">
                  <a:extLst>
                    <a:ext uri="{9D8B030D-6E8A-4147-A177-3AD203B41FA5}">
                      <a16:colId xmlns:a16="http://schemas.microsoft.com/office/drawing/2014/main" val="1822419461"/>
                    </a:ext>
                  </a:extLst>
                </a:gridCol>
                <a:gridCol w="2638697">
                  <a:extLst>
                    <a:ext uri="{9D8B030D-6E8A-4147-A177-3AD203B41FA5}">
                      <a16:colId xmlns:a16="http://schemas.microsoft.com/office/drawing/2014/main" val="506210652"/>
                    </a:ext>
                  </a:extLst>
                </a:gridCol>
                <a:gridCol w="3368897">
                  <a:extLst>
                    <a:ext uri="{9D8B030D-6E8A-4147-A177-3AD203B41FA5}">
                      <a16:colId xmlns:a16="http://schemas.microsoft.com/office/drawing/2014/main" val="874643860"/>
                    </a:ext>
                  </a:extLst>
                </a:gridCol>
              </a:tblGrid>
              <a:tr h="370840">
                <a:tc>
                  <a:txBody>
                    <a:bodyPr/>
                    <a:lstStyle/>
                    <a:p>
                      <a:pPr algn="ctr"/>
                      <a:r>
                        <a:rPr lang="en-US" sz="1200" b="1" dirty="0"/>
                        <a:t>Parameter</a:t>
                      </a:r>
                    </a:p>
                  </a:txBody>
                  <a:tcPr/>
                </a:tc>
                <a:tc>
                  <a:txBody>
                    <a:bodyPr/>
                    <a:lstStyle/>
                    <a:p>
                      <a:pPr algn="ctr"/>
                      <a:r>
                        <a:rPr lang="en-US" sz="1200" b="1" dirty="0"/>
                        <a:t>Normal</a:t>
                      </a:r>
                    </a:p>
                  </a:txBody>
                  <a:tcPr/>
                </a:tc>
                <a:tc>
                  <a:txBody>
                    <a:bodyPr/>
                    <a:lstStyle/>
                    <a:p>
                      <a:pPr algn="ctr"/>
                      <a:r>
                        <a:rPr lang="en-US" sz="1200" b="1" dirty="0"/>
                        <a:t>Abnormal</a:t>
                      </a:r>
                    </a:p>
                  </a:txBody>
                  <a:tcPr/>
                </a:tc>
                <a:extLst>
                  <a:ext uri="{0D108BD9-81ED-4DB2-BD59-A6C34878D82A}">
                    <a16:rowId xmlns:a16="http://schemas.microsoft.com/office/drawing/2014/main" val="1808821506"/>
                  </a:ext>
                </a:extLst>
              </a:tr>
              <a:tr h="370840">
                <a:tc>
                  <a:txBody>
                    <a:bodyPr/>
                    <a:lstStyle/>
                    <a:p>
                      <a:pPr marL="457200" lvl="1" indent="-396875" algn="ctr"/>
                      <a:r>
                        <a:rPr lang="en-US" sz="1200" b="1" dirty="0"/>
                        <a:t>Color</a:t>
                      </a:r>
                    </a:p>
                  </a:txBody>
                  <a:tcPr/>
                </a:tc>
                <a:tc>
                  <a:txBody>
                    <a:bodyPr/>
                    <a:lstStyle/>
                    <a:p>
                      <a:pPr algn="ctr"/>
                      <a:r>
                        <a:rPr lang="en-US" sz="1200" b="1" dirty="0"/>
                        <a:t>Normal for ethnicity</a:t>
                      </a:r>
                    </a:p>
                  </a:txBody>
                  <a:tcPr/>
                </a:tc>
                <a:tc>
                  <a:txBody>
                    <a:bodyPr/>
                    <a:lstStyle/>
                    <a:p>
                      <a:pPr algn="ctr"/>
                      <a:r>
                        <a:rPr lang="en-US" sz="1200" b="1" dirty="0"/>
                        <a:t>Jaundice</a:t>
                      </a:r>
                    </a:p>
                    <a:p>
                      <a:pPr algn="ctr"/>
                      <a:r>
                        <a:rPr lang="en-US" sz="1200" b="1" dirty="0"/>
                        <a:t>Cyanotic</a:t>
                      </a:r>
                    </a:p>
                    <a:p>
                      <a:pPr algn="ctr"/>
                      <a:r>
                        <a:rPr lang="en-US" sz="1200" b="1" dirty="0"/>
                        <a:t>Pallor</a:t>
                      </a:r>
                    </a:p>
                  </a:txBody>
                  <a:tcPr/>
                </a:tc>
                <a:extLst>
                  <a:ext uri="{0D108BD9-81ED-4DB2-BD59-A6C34878D82A}">
                    <a16:rowId xmlns:a16="http://schemas.microsoft.com/office/drawing/2014/main" val="133345766"/>
                  </a:ext>
                </a:extLst>
              </a:tr>
              <a:tr h="370840">
                <a:tc>
                  <a:txBody>
                    <a:bodyPr/>
                    <a:lstStyle/>
                    <a:p>
                      <a:pPr marL="60325" lvl="1" indent="0" algn="ctr"/>
                      <a:r>
                        <a:rPr lang="en-US" sz="1200" b="1" dirty="0"/>
                        <a:t>Temperature</a:t>
                      </a:r>
                    </a:p>
                  </a:txBody>
                  <a:tcPr/>
                </a:tc>
                <a:tc>
                  <a:txBody>
                    <a:bodyPr/>
                    <a:lstStyle/>
                    <a:p>
                      <a:pPr algn="ctr"/>
                      <a:r>
                        <a:rPr lang="en-US" sz="1200" b="1" dirty="0"/>
                        <a:t>Warm</a:t>
                      </a:r>
                    </a:p>
                  </a:txBody>
                  <a:tcPr/>
                </a:tc>
                <a:tc>
                  <a:txBody>
                    <a:bodyPr/>
                    <a:lstStyle/>
                    <a:p>
                      <a:pPr algn="ctr"/>
                      <a:r>
                        <a:rPr lang="en-US" sz="1200" b="1" dirty="0"/>
                        <a:t>Hot; Cold</a:t>
                      </a:r>
                    </a:p>
                  </a:txBody>
                  <a:tcPr/>
                </a:tc>
                <a:extLst>
                  <a:ext uri="{0D108BD9-81ED-4DB2-BD59-A6C34878D82A}">
                    <a16:rowId xmlns:a16="http://schemas.microsoft.com/office/drawing/2014/main" val="3536579921"/>
                  </a:ext>
                </a:extLst>
              </a:tr>
              <a:tr h="370840">
                <a:tc>
                  <a:txBody>
                    <a:bodyPr/>
                    <a:lstStyle/>
                    <a:p>
                      <a:pPr marL="60325" lvl="1" indent="0" algn="ctr"/>
                      <a:r>
                        <a:rPr lang="en-US" sz="1200" b="1" dirty="0"/>
                        <a:t>Turgor</a:t>
                      </a:r>
                    </a:p>
                  </a:txBody>
                  <a:tcPr/>
                </a:tc>
                <a:tc>
                  <a:txBody>
                    <a:bodyPr/>
                    <a:lstStyle/>
                    <a:p>
                      <a:pPr algn="ctr"/>
                      <a:r>
                        <a:rPr lang="en-US" sz="1200" b="1" dirty="0"/>
                        <a:t>Elastic</a:t>
                      </a:r>
                    </a:p>
                  </a:txBody>
                  <a:tcPr/>
                </a:tc>
                <a:tc>
                  <a:txBody>
                    <a:bodyPr/>
                    <a:lstStyle/>
                    <a:p>
                      <a:pPr algn="ctr"/>
                      <a:r>
                        <a:rPr lang="en-US" sz="1200" b="1" dirty="0"/>
                        <a:t>Tenting</a:t>
                      </a:r>
                    </a:p>
                    <a:p>
                      <a:pPr algn="ctr"/>
                      <a:r>
                        <a:rPr lang="en-US" sz="1200" b="1" dirty="0"/>
                        <a:t>Tight</a:t>
                      </a:r>
                    </a:p>
                  </a:txBody>
                  <a:tcPr/>
                </a:tc>
                <a:extLst>
                  <a:ext uri="{0D108BD9-81ED-4DB2-BD59-A6C34878D82A}">
                    <a16:rowId xmlns:a16="http://schemas.microsoft.com/office/drawing/2014/main" val="1787119894"/>
                  </a:ext>
                </a:extLst>
              </a:tr>
              <a:tr h="370840">
                <a:tc>
                  <a:txBody>
                    <a:bodyPr/>
                    <a:lstStyle/>
                    <a:p>
                      <a:pPr marL="60325" lvl="1" indent="0" algn="ctr"/>
                      <a:r>
                        <a:rPr lang="en-US" sz="1200" b="1" dirty="0"/>
                        <a:t>Moisture</a:t>
                      </a:r>
                    </a:p>
                  </a:txBody>
                  <a:tcPr/>
                </a:tc>
                <a:tc>
                  <a:txBody>
                    <a:bodyPr/>
                    <a:lstStyle/>
                    <a:p>
                      <a:pPr algn="ctr"/>
                      <a:r>
                        <a:rPr lang="en-US" sz="1200" b="1" dirty="0"/>
                        <a:t>Dry</a:t>
                      </a:r>
                    </a:p>
                  </a:txBody>
                  <a:tcPr/>
                </a:tc>
                <a:tc>
                  <a:txBody>
                    <a:bodyPr/>
                    <a:lstStyle/>
                    <a:p>
                      <a:pPr algn="ctr"/>
                      <a:r>
                        <a:rPr lang="en-US" sz="1200" b="1" dirty="0"/>
                        <a:t>Excessive dryness</a:t>
                      </a:r>
                    </a:p>
                    <a:p>
                      <a:pPr algn="ctr"/>
                      <a:r>
                        <a:rPr lang="en-US" sz="1200" b="1" dirty="0"/>
                        <a:t>Diaphoretic</a:t>
                      </a:r>
                    </a:p>
                    <a:p>
                      <a:pPr algn="ctr"/>
                      <a:r>
                        <a:rPr lang="en-US" sz="1200" b="1" dirty="0"/>
                        <a:t>Clammy</a:t>
                      </a:r>
                    </a:p>
                  </a:txBody>
                  <a:tcPr/>
                </a:tc>
                <a:extLst>
                  <a:ext uri="{0D108BD9-81ED-4DB2-BD59-A6C34878D82A}">
                    <a16:rowId xmlns:a16="http://schemas.microsoft.com/office/drawing/2014/main" val="909613182"/>
                  </a:ext>
                </a:extLst>
              </a:tr>
              <a:tr h="458923">
                <a:tc>
                  <a:txBody>
                    <a:bodyPr/>
                    <a:lstStyle/>
                    <a:p>
                      <a:pPr marL="60325" lvl="1" indent="0" algn="ctr"/>
                      <a:r>
                        <a:rPr lang="en-US" sz="1200" b="1" dirty="0"/>
                        <a:t>Integrity</a:t>
                      </a:r>
                    </a:p>
                    <a:p>
                      <a:pPr algn="ctr"/>
                      <a:endParaRPr lang="en-US" sz="1200" b="1" dirty="0"/>
                    </a:p>
                  </a:txBody>
                  <a:tcPr/>
                </a:tc>
                <a:tc>
                  <a:txBody>
                    <a:bodyPr/>
                    <a:lstStyle/>
                    <a:p>
                      <a:pPr algn="ctr"/>
                      <a:r>
                        <a:rPr lang="en-US" sz="1200" b="1" i="0" dirty="0"/>
                        <a:t>Intact with no abnormalities</a:t>
                      </a:r>
                    </a:p>
                  </a:txBody>
                  <a:tcPr/>
                </a:tc>
                <a:tc>
                  <a:txBody>
                    <a:bodyPr/>
                    <a:lstStyle/>
                    <a:p>
                      <a:pPr algn="ctr"/>
                      <a:r>
                        <a:rPr lang="en-US" sz="1200" b="1" dirty="0"/>
                        <a:t>Not intact</a:t>
                      </a:r>
                    </a:p>
                    <a:p>
                      <a:pPr algn="ctr"/>
                      <a:r>
                        <a:rPr lang="en-US" sz="1200" b="1" dirty="0"/>
                        <a:t>Intact, with abnormalities</a:t>
                      </a:r>
                    </a:p>
                  </a:txBody>
                  <a:tcPr/>
                </a:tc>
                <a:extLst>
                  <a:ext uri="{0D108BD9-81ED-4DB2-BD59-A6C34878D82A}">
                    <a16:rowId xmlns:a16="http://schemas.microsoft.com/office/drawing/2014/main" val="3244380034"/>
                  </a:ext>
                </a:extLst>
              </a:tr>
              <a:tr h="370840">
                <a:tc>
                  <a:txBody>
                    <a:bodyPr/>
                    <a:lstStyle/>
                    <a:p>
                      <a:pPr marL="60325" lvl="1" indent="0" algn="ctr"/>
                      <a:r>
                        <a:rPr lang="en-US" sz="1200" b="1" dirty="0"/>
                        <a:t>Mucous Membrane Color</a:t>
                      </a:r>
                    </a:p>
                  </a:txBody>
                  <a:tcPr/>
                </a:tc>
                <a:tc>
                  <a:txBody>
                    <a:bodyPr/>
                    <a:lstStyle/>
                    <a:p>
                      <a:pPr algn="ctr"/>
                      <a:r>
                        <a:rPr lang="en-US" sz="1200" b="1" dirty="0"/>
                        <a:t>Pink</a:t>
                      </a:r>
                    </a:p>
                  </a:txBody>
                  <a:tcPr/>
                </a:tc>
                <a:tc>
                  <a:txBody>
                    <a:bodyPr/>
                    <a:lstStyle/>
                    <a:p>
                      <a:pPr algn="ctr"/>
                      <a:r>
                        <a:rPr lang="en-US" sz="1200" b="1" dirty="0"/>
                        <a:t>Cyanotic</a:t>
                      </a:r>
                    </a:p>
                    <a:p>
                      <a:pPr algn="ctr"/>
                      <a:r>
                        <a:rPr lang="en-US" sz="1200" b="1" dirty="0"/>
                        <a:t>Dusky</a:t>
                      </a:r>
                    </a:p>
                    <a:p>
                      <a:pPr algn="ctr"/>
                      <a:r>
                        <a:rPr lang="en-US" sz="1200" b="1" dirty="0"/>
                        <a:t>White</a:t>
                      </a:r>
                    </a:p>
                  </a:txBody>
                  <a:tcPr/>
                </a:tc>
                <a:extLst>
                  <a:ext uri="{0D108BD9-81ED-4DB2-BD59-A6C34878D82A}">
                    <a16:rowId xmlns:a16="http://schemas.microsoft.com/office/drawing/2014/main" val="2742505851"/>
                  </a:ext>
                </a:extLst>
              </a:tr>
              <a:tr h="370840">
                <a:tc>
                  <a:txBody>
                    <a:bodyPr/>
                    <a:lstStyle/>
                    <a:p>
                      <a:pPr marL="60325" lvl="1" indent="0" algn="ctr"/>
                      <a:r>
                        <a:rPr lang="en-US" sz="1200" b="1" dirty="0"/>
                        <a:t>Mucous Membrane Description</a:t>
                      </a:r>
                    </a:p>
                  </a:txBody>
                  <a:tcPr/>
                </a:tc>
                <a:tc>
                  <a:txBody>
                    <a:bodyPr/>
                    <a:lstStyle/>
                    <a:p>
                      <a:pPr algn="ctr"/>
                      <a:r>
                        <a:rPr lang="en-US" sz="1200" b="1" dirty="0"/>
                        <a:t>Moist</a:t>
                      </a:r>
                    </a:p>
                  </a:txBody>
                  <a:tcPr/>
                </a:tc>
                <a:tc>
                  <a:txBody>
                    <a:bodyPr/>
                    <a:lstStyle/>
                    <a:p>
                      <a:pPr algn="ctr"/>
                      <a:r>
                        <a:rPr lang="en-US" sz="1200" b="1" dirty="0"/>
                        <a:t>Cracked</a:t>
                      </a:r>
                    </a:p>
                    <a:p>
                      <a:pPr algn="ctr"/>
                      <a:r>
                        <a:rPr lang="en-US" sz="1200" b="1" dirty="0"/>
                        <a:t>Dry</a:t>
                      </a:r>
                    </a:p>
                    <a:p>
                      <a:pPr algn="ctr"/>
                      <a:r>
                        <a:rPr lang="en-US" sz="1200" b="1" dirty="0"/>
                        <a:t>Ulcerated</a:t>
                      </a:r>
                    </a:p>
                  </a:txBody>
                  <a:tcPr/>
                </a:tc>
                <a:extLst>
                  <a:ext uri="{0D108BD9-81ED-4DB2-BD59-A6C34878D82A}">
                    <a16:rowId xmlns:a16="http://schemas.microsoft.com/office/drawing/2014/main" val="1694783039"/>
                  </a:ext>
                </a:extLst>
              </a:tr>
            </a:tbl>
          </a:graphicData>
        </a:graphic>
      </p:graphicFrame>
    </p:spTree>
    <p:extLst>
      <p:ext uri="{BB962C8B-B14F-4D97-AF65-F5344CB8AC3E}">
        <p14:creationId xmlns:p14="http://schemas.microsoft.com/office/powerpoint/2010/main" val="19678776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6450" y="853816"/>
            <a:ext cx="3542841" cy="1143000"/>
          </a:xfrm>
        </p:spPr>
        <p:txBody>
          <a:bodyPr>
            <a:noAutofit/>
          </a:bodyPr>
          <a:lstStyle/>
          <a:p>
            <a:r>
              <a:rPr lang="en-US" sz="4200" dirty="0"/>
              <a:t>Skin Integrity</a:t>
            </a:r>
          </a:p>
        </p:txBody>
      </p:sp>
      <p:sp>
        <p:nvSpPr>
          <p:cNvPr id="3" name="Content Placeholder 2"/>
          <p:cNvSpPr>
            <a:spLocks noGrp="1"/>
          </p:cNvSpPr>
          <p:nvPr>
            <p:ph idx="1"/>
          </p:nvPr>
        </p:nvSpPr>
        <p:spPr>
          <a:xfrm>
            <a:off x="566450" y="2149615"/>
            <a:ext cx="8335179" cy="4534235"/>
          </a:xfrm>
        </p:spPr>
        <p:txBody>
          <a:bodyPr>
            <a:normAutofit/>
          </a:bodyPr>
          <a:lstStyle/>
          <a:p>
            <a:pPr marL="63500" lvl="1" indent="0">
              <a:buNone/>
            </a:pPr>
            <a:r>
              <a:rPr lang="en-US" sz="1800" dirty="0"/>
              <a:t>Integrity means “unimpaired”, so when you answer about skin integrity, we are asking if there are any impairments. Most impairments fall under three descriptors:</a:t>
            </a:r>
          </a:p>
          <a:p>
            <a:pPr marL="63500" lvl="1" indent="0">
              <a:buNone/>
            </a:pPr>
            <a:endParaRPr lang="en-US" sz="1800" dirty="0"/>
          </a:p>
          <a:p>
            <a:pPr marL="520700" lvl="1" indent="-457200">
              <a:buAutoNum type="arabicPeriod"/>
            </a:pPr>
            <a:r>
              <a:rPr lang="en-US" sz="1800" u="sng" dirty="0"/>
              <a:t>INTACT</a:t>
            </a:r>
            <a:r>
              <a:rPr lang="en-US" sz="1800" dirty="0"/>
              <a:t>: Skin is not open anywhere and no other abnormalities exist either. </a:t>
            </a:r>
            <a:br>
              <a:rPr lang="en-US" sz="1800" dirty="0"/>
            </a:br>
            <a:endParaRPr lang="en-US" sz="1800" dirty="0"/>
          </a:p>
          <a:p>
            <a:pPr marL="520700" lvl="1" indent="-457200">
              <a:buAutoNum type="arabicPeriod"/>
            </a:pPr>
            <a:r>
              <a:rPr lang="en-US" sz="1800" u="sng" dirty="0"/>
              <a:t>NOT INTACT</a:t>
            </a:r>
            <a:r>
              <a:rPr lang="en-US" sz="1800" dirty="0"/>
              <a:t>: Skin is open somewhere</a:t>
            </a:r>
            <a:br>
              <a:rPr lang="en-US" sz="1800" dirty="0"/>
            </a:br>
            <a:endParaRPr lang="en-US" sz="1800" dirty="0"/>
          </a:p>
          <a:p>
            <a:pPr marL="520700" lvl="1" indent="-457200">
              <a:buAutoNum type="arabicPeriod"/>
            </a:pPr>
            <a:r>
              <a:rPr lang="en-US" sz="1800" u="sng" dirty="0"/>
              <a:t>INTACT WITH ABNORMALITIES</a:t>
            </a:r>
            <a:r>
              <a:rPr lang="en-US" sz="1800" dirty="0"/>
              <a:t>: Skin is not open, but an abnormality exists. Some examples: </a:t>
            </a:r>
          </a:p>
          <a:p>
            <a:pPr marL="914400" lvl="1" indent="-393700"/>
            <a:r>
              <a:rPr lang="en-US" sz="1800" dirty="0"/>
              <a:t>Blanchable erythema or Stage 1 Pressure Injury</a:t>
            </a:r>
          </a:p>
          <a:p>
            <a:pPr marL="914400" lvl="1" indent="-393700"/>
            <a:r>
              <a:rPr lang="en-US" sz="1800" dirty="0"/>
              <a:t>Unopened Deep Tissue Pressure Injury</a:t>
            </a:r>
          </a:p>
          <a:p>
            <a:pPr marL="914400" lvl="1" indent="-393700"/>
            <a:r>
              <a:rPr lang="en-US" sz="1800" dirty="0"/>
              <a:t>Hives; Bruises; Rashes</a:t>
            </a:r>
          </a:p>
          <a:p>
            <a:pPr marL="914400" lvl="1" indent="-393700"/>
            <a:r>
              <a:rPr lang="en-US" sz="1800" dirty="0"/>
              <a:t>Weeping areas due to edema, but no obvious skin break.</a:t>
            </a:r>
          </a:p>
        </p:txBody>
      </p:sp>
      <p:sp>
        <p:nvSpPr>
          <p:cNvPr id="4" name="Slide Number Placeholder 3"/>
          <p:cNvSpPr>
            <a:spLocks noGrp="1"/>
          </p:cNvSpPr>
          <p:nvPr>
            <p:ph type="sldNum" sz="quarter" idx="12"/>
          </p:nvPr>
        </p:nvSpPr>
        <p:spPr/>
        <p:txBody>
          <a:bodyPr/>
          <a:lstStyle/>
          <a:p>
            <a:fld id="{261FB9F5-4D27-4C55-A630-44E208EFAA53}" type="slidenum">
              <a:rPr lang="en-US" smtClean="0"/>
              <a:pPr/>
              <a:t>9</a:t>
            </a:fld>
            <a:endParaRPr lang="en-US"/>
          </a:p>
        </p:txBody>
      </p:sp>
    </p:spTree>
    <p:extLst>
      <p:ext uri="{BB962C8B-B14F-4D97-AF65-F5344CB8AC3E}">
        <p14:creationId xmlns:p14="http://schemas.microsoft.com/office/powerpoint/2010/main" val="512321813"/>
      </p:ext>
    </p:extLst>
  </p:cSld>
  <p:clrMapOvr>
    <a:masterClrMapping/>
  </p:clrMapOvr>
</p:sld>
</file>

<file path=ppt/theme/theme1.xml><?xml version="1.0" encoding="utf-8"?>
<a:theme xmlns:a="http://schemas.openxmlformats.org/drawingml/2006/main" name="Berlin">
  <a:themeElements>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TM04033917[[fn=Berlin]]</Template>
  <TotalTime>4458</TotalTime>
  <Words>7020</Words>
  <Application>Microsoft Office PowerPoint</Application>
  <PresentationFormat>On-screen Show (4:3)</PresentationFormat>
  <Paragraphs>717</Paragraphs>
  <Slides>55</Slides>
  <Notes>19</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55</vt:i4>
      </vt:variant>
    </vt:vector>
  </HeadingPairs>
  <TitlesOfParts>
    <vt:vector size="61" baseType="lpstr">
      <vt:lpstr>Arial</vt:lpstr>
      <vt:lpstr>Calibri</vt:lpstr>
      <vt:lpstr>Trebuchet MS</vt:lpstr>
      <vt:lpstr>Wingdings</vt:lpstr>
      <vt:lpstr>Wingdings 2</vt:lpstr>
      <vt:lpstr>Berlin</vt:lpstr>
      <vt:lpstr>Skin Breakdown Risk &amp; Prevention</vt:lpstr>
      <vt:lpstr>Skin Assessments</vt:lpstr>
      <vt:lpstr>An Organ Deserving of Respect</vt:lpstr>
      <vt:lpstr>PowerPoint Presentation</vt:lpstr>
      <vt:lpstr>PowerPoint Presentation</vt:lpstr>
      <vt:lpstr>Integumentary Assessment is vital</vt:lpstr>
      <vt:lpstr>Integumentary Assessment parameters</vt:lpstr>
      <vt:lpstr>Some Examples of Terms Used…</vt:lpstr>
      <vt:lpstr>Skin Integrity</vt:lpstr>
      <vt:lpstr>Respond to SKIN assessment</vt:lpstr>
      <vt:lpstr>Preventing Skin Breakdown</vt:lpstr>
      <vt:lpstr>Braden Scale</vt:lpstr>
      <vt:lpstr>Preventing Skin Breakdown</vt:lpstr>
      <vt:lpstr>Braden Score Tool</vt:lpstr>
      <vt:lpstr>Preventing Skin Breakdown</vt:lpstr>
      <vt:lpstr>Preventing Skin Breakdown</vt:lpstr>
      <vt:lpstr>Braden Scores</vt:lpstr>
      <vt:lpstr>Braden Case Study</vt:lpstr>
      <vt:lpstr>Braden Case Study</vt:lpstr>
      <vt:lpstr>PowerPoint Presentation</vt:lpstr>
      <vt:lpstr>Braden Case Study</vt:lpstr>
      <vt:lpstr>Braden Case Study</vt:lpstr>
      <vt:lpstr>Braden Case Study</vt:lpstr>
      <vt:lpstr>Braden Case Study</vt:lpstr>
      <vt:lpstr>Braden Case Study</vt:lpstr>
      <vt:lpstr>PowerPoint Presentation</vt:lpstr>
      <vt:lpstr>Braden Case Study</vt:lpstr>
      <vt:lpstr>Braden Case Study</vt:lpstr>
      <vt:lpstr>Braden Case Study</vt:lpstr>
      <vt:lpstr>Braden Case Study</vt:lpstr>
      <vt:lpstr>Braden Case Study</vt:lpstr>
      <vt:lpstr>PowerPoint Presentation</vt:lpstr>
      <vt:lpstr>Braden Score Values</vt:lpstr>
      <vt:lpstr>At-Risk Braden Score</vt:lpstr>
      <vt:lpstr>Prevention Acronym</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Specialty Surfaces</vt:lpstr>
      <vt:lpstr>PowerPoint Presentation</vt:lpstr>
      <vt:lpstr>PowerPoint Presentation</vt:lpstr>
      <vt:lpstr>PowerPoint Presentation</vt:lpstr>
      <vt:lpstr>PowerPoint Presentation</vt:lpstr>
      <vt:lpstr>PowerPoint Presentation</vt:lpstr>
      <vt:lpstr>Preventions by Braden Sub-Scale</vt:lpstr>
      <vt:lpstr>Preventing Skin Breakdown</vt:lpstr>
      <vt:lpstr>Preventing Skin Breakdown</vt:lpstr>
      <vt:lpstr>Preventing Skin Breakdown</vt:lpstr>
      <vt:lpstr>Conclusion</vt:lpstr>
    </vt:vector>
  </TitlesOfParts>
  <Company>Iredell Heallth System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Skin Breakdown Risk &amp; Prevention</dc:title>
  <dc:creator>Catherine Koutroumpis</dc:creator>
  <cp:lastModifiedBy>Koutroumpis</cp:lastModifiedBy>
  <cp:revision>73</cp:revision>
  <dcterms:created xsi:type="dcterms:W3CDTF">2020-02-16T20:43:17Z</dcterms:created>
  <dcterms:modified xsi:type="dcterms:W3CDTF">2020-05-25T13:32:51Z</dcterms:modified>
</cp:coreProperties>
</file>