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54" r:id="rId2"/>
    <p:sldMasterId id="2147483890" r:id="rId3"/>
    <p:sldMasterId id="2147483902" r:id="rId4"/>
    <p:sldMasterId id="2147483914" r:id="rId5"/>
    <p:sldMasterId id="2147483926" r:id="rId6"/>
  </p:sldMasterIdLst>
  <p:notesMasterIdLst>
    <p:notesMasterId r:id="rId38"/>
  </p:notesMasterIdLst>
  <p:handoutMasterIdLst>
    <p:handoutMasterId r:id="rId39"/>
  </p:handoutMasterIdLst>
  <p:sldIdLst>
    <p:sldId id="287" r:id="rId7"/>
    <p:sldId id="707" r:id="rId8"/>
    <p:sldId id="645" r:id="rId9"/>
    <p:sldId id="741" r:id="rId10"/>
    <p:sldId id="709" r:id="rId11"/>
    <p:sldId id="708" r:id="rId12"/>
    <p:sldId id="620" r:id="rId13"/>
    <p:sldId id="700" r:id="rId14"/>
    <p:sldId id="312" r:id="rId15"/>
    <p:sldId id="563" r:id="rId16"/>
    <p:sldId id="313" r:id="rId17"/>
    <p:sldId id="565" r:id="rId18"/>
    <p:sldId id="661" r:id="rId19"/>
    <p:sldId id="316" r:id="rId20"/>
    <p:sldId id="724" r:id="rId21"/>
    <p:sldId id="702" r:id="rId22"/>
    <p:sldId id="317" r:id="rId23"/>
    <p:sldId id="703" r:id="rId24"/>
    <p:sldId id="318" r:id="rId25"/>
    <p:sldId id="704" r:id="rId26"/>
    <p:sldId id="710" r:id="rId27"/>
    <p:sldId id="319" r:id="rId28"/>
    <p:sldId id="705" r:id="rId29"/>
    <p:sldId id="711" r:id="rId30"/>
    <p:sldId id="706" r:id="rId31"/>
    <p:sldId id="684" r:id="rId32"/>
    <p:sldId id="663" r:id="rId33"/>
    <p:sldId id="742" r:id="rId34"/>
    <p:sldId id="677" r:id="rId35"/>
    <p:sldId id="698" r:id="rId36"/>
    <p:sldId id="71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208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86432" autoAdjust="0"/>
  </p:normalViewPr>
  <p:slideViewPr>
    <p:cSldViewPr>
      <p:cViewPr varScale="1">
        <p:scale>
          <a:sx n="71" d="100"/>
          <a:sy n="71" d="100"/>
        </p:scale>
        <p:origin x="1522" y="67"/>
      </p:cViewPr>
      <p:guideLst>
        <p:guide orient="horz" pos="2160"/>
        <p:guide pos="2880"/>
      </p:guideLst>
    </p:cSldViewPr>
  </p:slideViewPr>
  <p:outlineViewPr>
    <p:cViewPr>
      <p:scale>
        <a:sx n="33" d="100"/>
        <a:sy n="33" d="100"/>
      </p:scale>
      <p:origin x="0" y="7908"/>
    </p:cViewPr>
  </p:outlin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CA86CC-358C-457B-A9DF-880BE1E3E297}" type="datetimeFigureOut">
              <a:rPr lang="en-US" smtClean="0"/>
              <a:t>6/29/2021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0E771D-888E-451C-B261-BECB35E04D1F}" type="slidenum">
              <a:rPr lang="en-US" smtClean="0"/>
              <a:t>‹#›</a:t>
            </a:fld>
            <a:endParaRPr lang="en-US" dirty="0"/>
          </a:p>
        </p:txBody>
      </p:sp>
    </p:spTree>
    <p:extLst>
      <p:ext uri="{BB962C8B-B14F-4D97-AF65-F5344CB8AC3E}">
        <p14:creationId xmlns:p14="http://schemas.microsoft.com/office/powerpoint/2010/main" val="26929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05946-D582-4AF3-BE03-F4134F348146}" type="datetimeFigureOut">
              <a:rPr lang="en-US" smtClean="0"/>
              <a:pPr/>
              <a:t>6/29/2021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E36B0-EE44-4C20-B3F8-EC759DE79E6C}" type="slidenum">
              <a:rPr lang="en-US" smtClean="0"/>
              <a:pPr/>
              <a:t>‹#›</a:t>
            </a:fld>
            <a:endParaRPr lang="en-US" dirty="0"/>
          </a:p>
        </p:txBody>
      </p:sp>
    </p:spTree>
    <p:extLst>
      <p:ext uri="{BB962C8B-B14F-4D97-AF65-F5344CB8AC3E}">
        <p14:creationId xmlns:p14="http://schemas.microsoft.com/office/powerpoint/2010/main" val="3605620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33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7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stage 2?</a:t>
            </a:r>
          </a:p>
          <a:p>
            <a:r>
              <a:rPr lang="en-US" dirty="0"/>
              <a:t>NO</a:t>
            </a:r>
          </a:p>
          <a:p>
            <a:r>
              <a:rPr lang="en-US" dirty="0"/>
              <a:t>Why class?</a:t>
            </a:r>
          </a:p>
          <a:p>
            <a:r>
              <a:rPr lang="en-US" dirty="0"/>
              <a:t>There is slough and granulation tissue</a:t>
            </a:r>
          </a:p>
          <a:p>
            <a:r>
              <a:rPr lang="en-US" dirty="0"/>
              <a:t>Partial thickness do not heal through granulation.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0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stage 3?</a:t>
            </a:r>
          </a:p>
          <a:p>
            <a:r>
              <a:rPr lang="en-US" dirty="0"/>
              <a:t>NO</a:t>
            </a:r>
          </a:p>
          <a:p>
            <a:r>
              <a:rPr lang="en-US" dirty="0"/>
              <a:t>Why class?</a:t>
            </a:r>
          </a:p>
          <a:p>
            <a:r>
              <a:rPr lang="en-US" dirty="0"/>
              <a:t>Muscle is visible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7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1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stage 3 or a stage 4?</a:t>
            </a:r>
          </a:p>
          <a:p>
            <a:r>
              <a:rPr lang="en-US" dirty="0"/>
              <a:t>Don’t know. Because too much non-viable tissue (slough or eschar) is present.</a:t>
            </a:r>
          </a:p>
          <a:p>
            <a:r>
              <a:rPr lang="en-US" dirty="0"/>
              <a:t>So we call it unstageable until we can see more wound bed.</a:t>
            </a:r>
          </a:p>
          <a:p>
            <a:r>
              <a:rPr lang="en-US" dirty="0"/>
              <a:t>However, caveat. If you can see muscle, boom it is a stage 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559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DTPI can be confusing if you poison the well on learning. So don’t.</a:t>
            </a:r>
          </a:p>
          <a:p>
            <a:r>
              <a:rPr lang="en-US" dirty="0"/>
              <a:t>DTPIs will eventually be called a Stage 1, 2, 3 or 4.  But not until all the purple, blue or maroon discoloration on the periwound is gone.</a:t>
            </a:r>
          </a:p>
          <a:p>
            <a:r>
              <a:rPr lang="en-US" dirty="0"/>
              <a:t>The wound bed is so bruised, beat up and battered from pressure damage below the surface that it is still deteriorating.  </a:t>
            </a:r>
          </a:p>
          <a:p>
            <a:r>
              <a:rPr lang="en-US" dirty="0"/>
              <a:t>It may open more, go deeper to show you bruised dermis, and adipose, or even open all the way to the bone so quick your head spins.  </a:t>
            </a:r>
          </a:p>
          <a:p>
            <a:r>
              <a:rPr lang="en-US" dirty="0"/>
              <a:t>This is because there was pressure damage happening underneath the skin for as much as 3 days before we can see discoloration on top the skin. </a:t>
            </a:r>
          </a:p>
          <a:p>
            <a:r>
              <a:rPr lang="en-US" dirty="0"/>
              <a:t>So we wait until it stops “evolving” worse to stage it. Ad then we stage it based on the deepest tissue visible.</a:t>
            </a:r>
          </a:p>
          <a:p>
            <a:endParaRPr lang="en-US" dirty="0"/>
          </a:p>
          <a:p>
            <a:endParaRPr lang="en-US" dirty="0"/>
          </a:p>
          <a:p>
            <a:r>
              <a:rPr lang="en-US" dirty="0"/>
              <a:t>https://www.slideshare.net/woundrounds/woundrounds-clinical-reimbursement-and-wound-care-webinar-slides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29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tissue layers are not the 1,2,3,4 we keep talking about, so cannot use Stage 1,2,3,4. So just mucous membrane.  They heal quickly once you remove the cause. Very vascular.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tissue layers are not the 1,2,3,4 we keep talking about, so cannot use Stage 1,2,3,4. So just mucous membrane.  They heal quickly once you remove the cause. Very vascular.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2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17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39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PROLONGED pressure, with friction or shear ON OR NEAR a boney prominence is likely pressure injury.  </a:t>
            </a:r>
          </a:p>
          <a:p>
            <a:pPr lvl="1"/>
            <a:r>
              <a:rPr lang="en-US" sz="1200" kern="1200" dirty="0">
                <a:solidFill>
                  <a:schemeClr val="tx1"/>
                </a:solidFill>
                <a:effectLst/>
                <a:latin typeface="+mn-lt"/>
                <a:ea typeface="+mn-ea"/>
                <a:cs typeface="+mn-cs"/>
              </a:rPr>
              <a:t>Neuropathic ulcers are from MOBILE pressure. Not immobility pressure like pressure injuries.</a:t>
            </a:r>
          </a:p>
          <a:p>
            <a:pPr lvl="1"/>
            <a:r>
              <a:rPr lang="en-US" sz="1200" kern="1200" dirty="0">
                <a:solidFill>
                  <a:schemeClr val="tx1"/>
                </a:solidFill>
                <a:effectLst/>
                <a:latin typeface="+mn-lt"/>
                <a:ea typeface="+mn-ea"/>
                <a:cs typeface="+mn-cs"/>
              </a:rPr>
              <a:t>Not called a decubitus anymore.</a:t>
            </a:r>
          </a:p>
          <a:p>
            <a:pPr lvl="1"/>
            <a:r>
              <a:rPr lang="en-US" sz="1200" kern="1200" dirty="0">
                <a:solidFill>
                  <a:schemeClr val="tx1"/>
                </a:solidFill>
                <a:effectLst/>
                <a:latin typeface="+mn-lt"/>
                <a:ea typeface="+mn-ea"/>
                <a:cs typeface="+mn-cs"/>
              </a:rPr>
              <a:t>Seriously class, use that Braden. Calculate it carefully with the tool, put interventions into place based on the patient’s weak areas.</a:t>
            </a:r>
          </a:p>
          <a:p>
            <a:pPr lvl="1"/>
            <a:r>
              <a:rPr lang="en-US" sz="1200" kern="1200" dirty="0">
                <a:solidFill>
                  <a:schemeClr val="tx1"/>
                </a:solidFill>
                <a:effectLst/>
                <a:latin typeface="+mn-lt"/>
                <a:ea typeface="+mn-ea"/>
                <a:cs typeface="+mn-cs"/>
              </a:rPr>
              <a:t>Ensure the CNAs know too, they are more likely than you to carry out the interventions.</a:t>
            </a:r>
          </a:p>
          <a:p>
            <a:pPr lvl="1"/>
            <a:r>
              <a:rPr lang="en-US" sz="1200" kern="1200" dirty="0">
                <a:solidFill>
                  <a:schemeClr val="tx1"/>
                </a:solidFill>
                <a:effectLst/>
                <a:latin typeface="+mn-lt"/>
                <a:ea typeface="+mn-ea"/>
                <a:cs typeface="+mn-cs"/>
              </a:rPr>
              <a:t>Don’t just one and done the Braden to check a box. Trust 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25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aid. Each banner is the unique characteristics of each stage of pressure injury.</a:t>
            </a:r>
          </a:p>
          <a:p>
            <a:r>
              <a:rPr lang="en-US" dirty="0"/>
              <a:t>If you do not know if the wound is one stage, eliminate the others.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04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Trick question.  This is moisture in a skin fold that chaffs and rubs. A kissing wound is not a pressure injury. Wick that moisture out ot use powder.  The pink dots outside the main pink are classic sign of fungus too.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75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area is intact, is it a stage 2? </a:t>
            </a:r>
          </a:p>
          <a:p>
            <a:r>
              <a:rPr lang="en-US" dirty="0"/>
              <a:t>NO</a:t>
            </a:r>
          </a:p>
          <a:p>
            <a:r>
              <a:rPr lang="en-US" dirty="0"/>
              <a:t>Why class?</a:t>
            </a:r>
          </a:p>
          <a:p>
            <a:r>
              <a:rPr lang="en-US" dirty="0"/>
              <a:t>Stage 2’s are open</a:t>
            </a:r>
          </a:p>
          <a:p>
            <a:endParaRPr lang="en-US" dirty="0"/>
          </a:p>
          <a:p>
            <a:r>
              <a:rPr lang="en-US" dirty="0"/>
              <a:t>If there is fat or slough, is it a stage 2?</a:t>
            </a:r>
          </a:p>
          <a:p>
            <a:r>
              <a:rPr lang="en-US" dirty="0"/>
              <a:t>NO</a:t>
            </a:r>
          </a:p>
          <a:p>
            <a:r>
              <a:rPr lang="en-US" dirty="0"/>
              <a:t>Why class?</a:t>
            </a:r>
          </a:p>
          <a:p>
            <a:r>
              <a:rPr lang="en-US" dirty="0"/>
              <a:t>Stage 2’s do not have slough or fat.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10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45D18D-5F75-48C0-9CDD-82DE394269F8}" type="datetime1">
              <a:rPr lang="en-US" smtClean="0"/>
              <a:t>6/29/2021</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61FB9F5-4D27-4C55-A630-44E208EFAA53}"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7AD3F8-D0F1-474C-A29B-967C33EC2A95}"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9D3524-CBBF-4B45-9C9B-3349E330A23C}"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45D18D-5F75-48C0-9CDD-82DE394269F8}"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20" name="Footer Placeholder 19"/>
          <p:cNvSpPr>
            <a:spLocks noGrp="1"/>
          </p:cNvSpPr>
          <p:nvPr>
            <p:ph type="ftr" sz="quarter" idx="11"/>
          </p:nvPr>
        </p:nvSpPr>
        <p:spPr/>
        <p:txBody>
          <a:bodyPr/>
          <a:lstStyle/>
          <a:p>
            <a:endParaRPr lang="en-US" dirty="0">
              <a:solidFill>
                <a:srgbClr val="DEDEDE">
                  <a:shade val="50000"/>
                  <a:satMod val="200000"/>
                </a:srgbClr>
              </a:solidFill>
            </a:endParaRPr>
          </a:p>
        </p:txBody>
      </p:sp>
      <p:sp>
        <p:nvSpPr>
          <p:cNvPr id="10" name="Slide Number Placeholder 9"/>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22672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889E49-3668-4D9B-8325-C62EFF4D6613}"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DEDEDE">
                  <a:shade val="50000"/>
                  <a:satMod val="200000"/>
                </a:srgbClr>
              </a:solidFill>
            </a:endParaRPr>
          </a:p>
        </p:txBody>
      </p:sp>
      <p:sp>
        <p:nvSpPr>
          <p:cNvPr id="6" name="Slide Number Placeholder 5"/>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220949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A94B2E-9576-4B1F-885B-1A786FD71AE4}"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DEDEDE">
                  <a:shade val="50000"/>
                  <a:satMod val="200000"/>
                </a:srgbClr>
              </a:solidFill>
            </a:endParaRPr>
          </a:p>
        </p:txBody>
      </p:sp>
      <p:sp>
        <p:nvSpPr>
          <p:cNvPr id="6" name="Slide Number Placeholder 5"/>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54887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28F4FE-7DF4-4916-A1F4-0C05DCF82046}"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DEDEDE">
                  <a:shade val="50000"/>
                  <a:satMod val="200000"/>
                </a:srgbClr>
              </a:solidFill>
            </a:endParaRPr>
          </a:p>
        </p:txBody>
      </p:sp>
      <p:sp>
        <p:nvSpPr>
          <p:cNvPr id="7" name="Slide Number Placeholder 6"/>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357344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E09EC3-8ECC-48A3-8AE0-D50E1BACD263}"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8" name="Footer Placeholder 7"/>
          <p:cNvSpPr>
            <a:spLocks noGrp="1"/>
          </p:cNvSpPr>
          <p:nvPr>
            <p:ph type="ftr" sz="quarter" idx="11"/>
          </p:nvPr>
        </p:nvSpPr>
        <p:spPr/>
        <p:txBody>
          <a:bodyPr/>
          <a:lstStyle/>
          <a:p>
            <a:endParaRPr lang="en-US" dirty="0">
              <a:solidFill>
                <a:srgbClr val="DEDEDE">
                  <a:shade val="50000"/>
                  <a:satMod val="200000"/>
                </a:srgbClr>
              </a:solidFill>
            </a:endParaRPr>
          </a:p>
        </p:txBody>
      </p:sp>
      <p:sp>
        <p:nvSpPr>
          <p:cNvPr id="9" name="Slide Number Placeholder 8"/>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199084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763846A-B0A6-4C75-8AF1-061802177E08}"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4" name="Footer Placeholder 3"/>
          <p:cNvSpPr>
            <a:spLocks noGrp="1"/>
          </p:cNvSpPr>
          <p:nvPr>
            <p:ph type="ftr" sz="quarter" idx="11"/>
          </p:nvPr>
        </p:nvSpPr>
        <p:spPr/>
        <p:txBody>
          <a:bodyPr/>
          <a:lstStyle/>
          <a:p>
            <a:endParaRPr lang="en-US" dirty="0">
              <a:solidFill>
                <a:srgbClr val="DEDEDE">
                  <a:shade val="50000"/>
                  <a:satMod val="200000"/>
                </a:srgbClr>
              </a:solidFill>
            </a:endParaRPr>
          </a:p>
        </p:txBody>
      </p:sp>
      <p:sp>
        <p:nvSpPr>
          <p:cNvPr id="5" name="Slide Number Placeholder 4"/>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3159534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17383AF6-6ACB-41FD-A18B-28C707B71A83}"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3" name="Footer Placeholder 2"/>
          <p:cNvSpPr>
            <a:spLocks noGrp="1"/>
          </p:cNvSpPr>
          <p:nvPr>
            <p:ph type="ftr" sz="quarter" idx="11"/>
          </p:nvPr>
        </p:nvSpPr>
        <p:spPr/>
        <p:txBody>
          <a:bodyPr/>
          <a:lstStyle/>
          <a:p>
            <a:endParaRPr lang="en-US" dirty="0">
              <a:solidFill>
                <a:srgbClr val="DEDEDE">
                  <a:shade val="50000"/>
                  <a:satMod val="200000"/>
                </a:srgbClr>
              </a:solidFill>
            </a:endParaRPr>
          </a:p>
        </p:txBody>
      </p:sp>
      <p:sp>
        <p:nvSpPr>
          <p:cNvPr id="4" name="Slide Number Placeholder 3"/>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72061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71F8E-E5DD-4B0C-859A-C5A7252CCE38}"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DEDEDE">
                  <a:shade val="50000"/>
                  <a:satMod val="200000"/>
                </a:srgbClr>
              </a:solidFill>
            </a:endParaRPr>
          </a:p>
        </p:txBody>
      </p:sp>
      <p:sp>
        <p:nvSpPr>
          <p:cNvPr id="7" name="Slide Number Placeholder 6"/>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246897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889E49-3668-4D9B-8325-C62EFF4D6613}"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532773B-CFB9-4CDC-B776-2356675E6A9D}"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DEDEDE">
                  <a:shade val="50000"/>
                  <a:satMod val="200000"/>
                </a:srgbClr>
              </a:solidFill>
            </a:endParaRPr>
          </a:p>
        </p:txBody>
      </p:sp>
      <p:sp>
        <p:nvSpPr>
          <p:cNvPr id="7" name="Slide Number Placeholder 6"/>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53548A"/>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7021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7AD3F8-D0F1-474C-A29B-967C33EC2A95}"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DEDEDE">
                  <a:shade val="50000"/>
                  <a:satMod val="200000"/>
                </a:srgbClr>
              </a:solidFill>
            </a:endParaRPr>
          </a:p>
        </p:txBody>
      </p:sp>
      <p:sp>
        <p:nvSpPr>
          <p:cNvPr id="6" name="Slide Number Placeholder 5"/>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396538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9D3524-CBBF-4B45-9C9B-3349E330A23C}"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DEDEDE">
                  <a:shade val="50000"/>
                  <a:satMod val="200000"/>
                </a:srgbClr>
              </a:solidFill>
            </a:endParaRPr>
          </a:p>
        </p:txBody>
      </p:sp>
      <p:sp>
        <p:nvSpPr>
          <p:cNvPr id="6" name="Slide Number Placeholder 5"/>
          <p:cNvSpPr>
            <a:spLocks noGrp="1"/>
          </p:cNvSpPr>
          <p:nvPr>
            <p:ph type="sldNum" sz="quarter" idx="12"/>
          </p:nvPr>
        </p:nvSpPr>
        <p:spPr/>
        <p:txBody>
          <a:bodyPr/>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Tree>
    <p:extLst>
      <p:ext uri="{BB962C8B-B14F-4D97-AF65-F5344CB8AC3E}">
        <p14:creationId xmlns:p14="http://schemas.microsoft.com/office/powerpoint/2010/main" val="190663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3319729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1139100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4137320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3915320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2897779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168886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50052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A94B2E-9576-4B1F-885B-1A786FD71AE4}"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58334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1413104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2521760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1241968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3756419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87587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1907851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1544673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205279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388987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28F4FE-7DF4-4916-A1F4-0C05DCF82046}"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773001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1252895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780366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14099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509E5-7D0A-4EB6-8F32-4F8D0321E423}"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AD5A-53B3-4E11-90FD-0527B7A537A2}" type="slidenum">
              <a:rPr lang="en-US" smtClean="0"/>
              <a:t>‹#›</a:t>
            </a:fld>
            <a:endParaRPr lang="en-US" dirty="0"/>
          </a:p>
        </p:txBody>
      </p:sp>
    </p:spTree>
    <p:extLst>
      <p:ext uri="{BB962C8B-B14F-4D97-AF65-F5344CB8AC3E}">
        <p14:creationId xmlns:p14="http://schemas.microsoft.com/office/powerpoint/2010/main" val="519087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3D1105F-3A6F-453E-BD9F-F32179B1B062}" type="slidenum">
              <a:rPr lang="en-US" smtClean="0"/>
              <a:t>‹#›</a:t>
            </a:fld>
            <a:endParaRPr lang="en-US" dirty="0"/>
          </a:p>
        </p:txBody>
      </p:sp>
    </p:spTree>
    <p:extLst>
      <p:ext uri="{BB962C8B-B14F-4D97-AF65-F5344CB8AC3E}">
        <p14:creationId xmlns:p14="http://schemas.microsoft.com/office/powerpoint/2010/main" val="23847570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2439799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29B91B01-A70C-4D7A-8BD4-7F54B59B11DD}" type="datetimeFigureOut">
              <a:rPr lang="en-US" smtClean="0"/>
              <a:t>6/29/2021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3D1105F-3A6F-453E-BD9F-F32179B1B062}" type="slidenum">
              <a:rPr lang="en-US" smtClean="0"/>
              <a:t>‹#›</a:t>
            </a:fld>
            <a:endParaRPr lang="en-US" dirty="0"/>
          </a:p>
        </p:txBody>
      </p:sp>
    </p:spTree>
    <p:extLst>
      <p:ext uri="{BB962C8B-B14F-4D97-AF65-F5344CB8AC3E}">
        <p14:creationId xmlns:p14="http://schemas.microsoft.com/office/powerpoint/2010/main" val="1677536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2900804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241562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E09EC3-8ECC-48A3-8AE0-D50E1BACD263}" type="datetime1">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29B91B01-A70C-4D7A-8BD4-7F54B59B11DD}" type="datetimeFigureOut">
              <a:rPr lang="en-US" smtClean="0"/>
              <a:t>6/29/2021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1638081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398522564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142833635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10" name="Slide Number Placeholder 9"/>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4086356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3010252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91B01-A70C-4D7A-8BD4-7F54B59B11DD}"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D1105F-3A6F-453E-BD9F-F32179B1B062}" type="slidenum">
              <a:rPr lang="en-US" smtClean="0"/>
              <a:t>‹#›</a:t>
            </a:fld>
            <a:endParaRPr lang="en-US" dirty="0"/>
          </a:p>
        </p:txBody>
      </p:sp>
    </p:spTree>
    <p:extLst>
      <p:ext uri="{BB962C8B-B14F-4D97-AF65-F5344CB8AC3E}">
        <p14:creationId xmlns:p14="http://schemas.microsoft.com/office/powerpoint/2010/main" val="144725038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45D18D-5F75-48C0-9CDD-82DE394269F8}" type="datetime1">
              <a:rPr lang="en-US" smtClean="0"/>
              <a:t>6/29/2021</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61FB9F5-4D27-4C55-A630-44E208EFAA53}"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4294791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889E49-3668-4D9B-8325-C62EFF4D6613}"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2556119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A94B2E-9576-4B1F-885B-1A786FD71AE4}"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182671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28F4FE-7DF4-4916-A1F4-0C05DCF82046}"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344203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763846A-B0A6-4C75-8AF1-061802177E08}"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E09EC3-8ECC-48A3-8AE0-D50E1BACD263}" type="datetime1">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4046698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763846A-B0A6-4C75-8AF1-061802177E08}"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197384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7383AF6-6ACB-41FD-A18B-28C707B71A83}" type="datetime1">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1FB9F5-4D27-4C55-A630-44E208EFAA53}"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301298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71F8E-E5DD-4B0C-859A-C5A7252CCE38}"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2458101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532773B-CFB9-4CDC-B776-2356675E6A9D}"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686579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7AD3F8-D0F1-474C-A29B-967C33EC2A95}"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3614926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9D3524-CBBF-4B45-9C9B-3349E330A23C}"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FB9F5-4D27-4C55-A630-44E208EFAA53}" type="slidenum">
              <a:rPr lang="en-US" smtClean="0"/>
              <a:pPr/>
              <a:t>‹#›</a:t>
            </a:fld>
            <a:endParaRPr lang="en-US" dirty="0"/>
          </a:p>
        </p:txBody>
      </p:sp>
    </p:spTree>
    <p:extLst>
      <p:ext uri="{BB962C8B-B14F-4D97-AF65-F5344CB8AC3E}">
        <p14:creationId xmlns:p14="http://schemas.microsoft.com/office/powerpoint/2010/main" val="1523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7383AF6-6ACB-41FD-A18B-28C707B71A83}" type="datetime1">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1FB9F5-4D27-4C55-A630-44E208EFAA53}"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71F8E-E5DD-4B0C-859A-C5A7252CCE38}"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532773B-CFB9-4CDC-B776-2356675E6A9D}"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FB9F5-4D27-4C55-A630-44E208EFAA53}"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705B88-5FF1-4B29-B28D-4919EA59B494}" type="datetime1">
              <a:rPr lang="en-US" smtClean="0"/>
              <a:t>6/29/2021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61FB9F5-4D27-4C55-A630-44E208EFAA53}"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705B88-5FF1-4B29-B28D-4919EA59B494}" type="datetime1">
              <a:rPr lang="en-US" smtClean="0">
                <a:solidFill>
                  <a:srgbClr val="DEDEDE">
                    <a:shade val="50000"/>
                    <a:satMod val="200000"/>
                  </a:srgbClr>
                </a:solidFill>
              </a:rPr>
              <a:pPr/>
              <a:t>6/29/2021</a:t>
            </a:fld>
            <a:endParaRPr lang="en-US" dirty="0">
              <a:solidFill>
                <a:srgbClr val="DEDEDE">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DEDEDE">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61FB9F5-4D27-4C55-A630-44E208EFAA53}" type="slidenum">
              <a:rPr lang="en-US" smtClean="0">
                <a:solidFill>
                  <a:srgbClr val="DEDEDE">
                    <a:shade val="50000"/>
                    <a:satMod val="200000"/>
                  </a:srgbClr>
                </a:solidFill>
              </a:rPr>
              <a:pPr/>
              <a:t>‹#›</a:t>
            </a:fld>
            <a:endParaRPr lang="en-US" dirty="0">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90144913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CAA31-16CD-4C88-807E-54FB770349D9}" type="datetimeFigureOut">
              <a:rPr lang="en-US" smtClean="0"/>
              <a:pPr/>
              <a:t>6/29/2021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F2F8A-0416-4501-8AD5-72D4BCD558CE}" type="slidenum">
              <a:rPr lang="en-US" smtClean="0"/>
              <a:pPr/>
              <a:t>‹#›</a:t>
            </a:fld>
            <a:endParaRPr lang="en-US" dirty="0"/>
          </a:p>
        </p:txBody>
      </p:sp>
    </p:spTree>
    <p:extLst>
      <p:ext uri="{BB962C8B-B14F-4D97-AF65-F5344CB8AC3E}">
        <p14:creationId xmlns:p14="http://schemas.microsoft.com/office/powerpoint/2010/main" val="175285186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509E5-7D0A-4EB6-8F32-4F8D0321E423}" type="datetimeFigureOut">
              <a:rPr lang="en-US" smtClean="0"/>
              <a:t>6/29/2021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9AD5A-53B3-4E11-90FD-0527B7A537A2}" type="slidenum">
              <a:rPr lang="en-US" smtClean="0"/>
              <a:t>‹#›</a:t>
            </a:fld>
            <a:endParaRPr lang="en-US" dirty="0"/>
          </a:p>
        </p:txBody>
      </p:sp>
    </p:spTree>
    <p:extLst>
      <p:ext uri="{BB962C8B-B14F-4D97-AF65-F5344CB8AC3E}">
        <p14:creationId xmlns:p14="http://schemas.microsoft.com/office/powerpoint/2010/main" val="4184009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EDE7"/>
        </a:solid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9B91B01-A70C-4D7A-8BD4-7F54B59B11DD}" type="datetimeFigureOut">
              <a:rPr lang="en-US" smtClean="0"/>
              <a:t>6/29/2021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3D1105F-3A6F-453E-BD9F-F32179B1B062}" type="slidenum">
              <a:rPr lang="en-US" smtClean="0"/>
              <a:t>‹#›</a:t>
            </a:fld>
            <a:endParaRPr lang="en-US" dirty="0"/>
          </a:p>
        </p:txBody>
      </p:sp>
    </p:spTree>
    <p:extLst>
      <p:ext uri="{BB962C8B-B14F-4D97-AF65-F5344CB8AC3E}">
        <p14:creationId xmlns:p14="http://schemas.microsoft.com/office/powerpoint/2010/main" val="24300473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705B88-5FF1-4B29-B28D-4919EA59B494}" type="datetime1">
              <a:rPr lang="en-US" smtClean="0"/>
              <a:t>6/29/2021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61FB9F5-4D27-4C55-A630-44E208EFAA53}"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86447860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700C1-84D0-4AC2-BFEF-AD71B6734FB0}"/>
              </a:ext>
            </a:extLst>
          </p:cNvPr>
          <p:cNvSpPr>
            <a:spLocks noGrp="1"/>
          </p:cNvSpPr>
          <p:nvPr>
            <p:ph type="ctrTitle"/>
          </p:nvPr>
        </p:nvSpPr>
        <p:spPr/>
        <p:txBody>
          <a:bodyPr/>
          <a:lstStyle/>
          <a:p>
            <a:r>
              <a:rPr lang="en-US" dirty="0"/>
              <a:t>Pressure Injury Staging</a:t>
            </a:r>
          </a:p>
        </p:txBody>
      </p:sp>
      <p:sp>
        <p:nvSpPr>
          <p:cNvPr id="4" name="Subtitle 3">
            <a:extLst>
              <a:ext uri="{FF2B5EF4-FFF2-40B4-BE49-F238E27FC236}">
                <a16:creationId xmlns:a16="http://schemas.microsoft.com/office/drawing/2014/main" id="{6FA5EE24-1C43-4865-AEE8-D94B7B413E04}"/>
              </a:ext>
            </a:extLst>
          </p:cNvPr>
          <p:cNvSpPr>
            <a:spLocks noGrp="1"/>
          </p:cNvSpPr>
          <p:nvPr>
            <p:ph type="subTitle" idx="1"/>
          </p:nvPr>
        </p:nvSpPr>
        <p:spPr/>
        <p:txBody>
          <a:bodyPr/>
          <a:lstStyle/>
          <a:p>
            <a:r>
              <a:rPr lang="en-US" dirty="0"/>
              <a:t>Catherine Koutroumpis, MSN, RN, CWOCN</a:t>
            </a:r>
          </a:p>
        </p:txBody>
      </p:sp>
    </p:spTree>
    <p:extLst>
      <p:ext uri="{BB962C8B-B14F-4D97-AF65-F5344CB8AC3E}">
        <p14:creationId xmlns:p14="http://schemas.microsoft.com/office/powerpoint/2010/main" val="131231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8a.JPG"/>
          <p:cNvPicPr>
            <a:picLocks noChangeAspect="1"/>
          </p:cNvPicPr>
          <p:nvPr/>
        </p:nvPicPr>
        <p:blipFill rotWithShape="1">
          <a:blip r:embed="rId2" cstate="print"/>
          <a:srcRect l="21449" t="20000" r="16848" b="1162"/>
          <a:stretch/>
        </p:blipFill>
        <p:spPr>
          <a:xfrm>
            <a:off x="4008120" y="152400"/>
            <a:ext cx="4145280" cy="6575271"/>
          </a:xfrm>
          <a:prstGeom prst="rect">
            <a:avLst/>
          </a:prstGeom>
        </p:spPr>
      </p:pic>
      <p:sp>
        <p:nvSpPr>
          <p:cNvPr id="5" name="TextBox 4"/>
          <p:cNvSpPr txBox="1"/>
          <p:nvPr/>
        </p:nvSpPr>
        <p:spPr>
          <a:xfrm>
            <a:off x="46704" y="3733800"/>
            <a:ext cx="3444240"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Adipose (fat) that has red granulation tissue covering it.</a:t>
            </a:r>
          </a:p>
        </p:txBody>
      </p:sp>
      <p:cxnSp>
        <p:nvCxnSpPr>
          <p:cNvPr id="7" name="Straight Arrow Connector 6"/>
          <p:cNvCxnSpPr/>
          <p:nvPr/>
        </p:nvCxnSpPr>
        <p:spPr>
          <a:xfrm>
            <a:off x="3177264" y="4648200"/>
            <a:ext cx="203036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116" y="1784898"/>
            <a:ext cx="2734321"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Muscle</a:t>
            </a:r>
          </a:p>
        </p:txBody>
      </p:sp>
      <p:cxnSp>
        <p:nvCxnSpPr>
          <p:cNvPr id="10" name="Straight Arrow Connector 9"/>
          <p:cNvCxnSpPr/>
          <p:nvPr/>
        </p:nvCxnSpPr>
        <p:spPr>
          <a:xfrm>
            <a:off x="2815437" y="2050197"/>
            <a:ext cx="34736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826" y="1066800"/>
            <a:ext cx="2734321"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Dermis</a:t>
            </a:r>
          </a:p>
        </p:txBody>
      </p:sp>
      <p:cxnSp>
        <p:nvCxnSpPr>
          <p:cNvPr id="13" name="Straight Arrow Connector 12"/>
          <p:cNvCxnSpPr/>
          <p:nvPr/>
        </p:nvCxnSpPr>
        <p:spPr>
          <a:xfrm>
            <a:off x="2803147" y="1326677"/>
            <a:ext cx="311184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910" y="457200"/>
            <a:ext cx="2734321"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Epidermis</a:t>
            </a:r>
          </a:p>
        </p:txBody>
      </p:sp>
      <p:cxnSp>
        <p:nvCxnSpPr>
          <p:cNvPr id="15" name="Straight Arrow Connector 14"/>
          <p:cNvCxnSpPr/>
          <p:nvPr/>
        </p:nvCxnSpPr>
        <p:spPr>
          <a:xfrm>
            <a:off x="2803147" y="688032"/>
            <a:ext cx="24044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8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68815" y="211925"/>
            <a:ext cx="8331200" cy="1200329"/>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Rockwell" panose="02060603020205020403"/>
                <a:ea typeface="+mn-ea"/>
                <a:cs typeface="+mn-cs"/>
              </a:rPr>
              <a:t>Stage 1</a:t>
            </a: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Epidermis (top layer of skin) is intact; Nonblanchable erythema.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You </a:t>
            </a:r>
            <a:r>
              <a:rPr kumimoji="0" lang="en-US" sz="2400" b="1" i="1" u="none" strike="noStrike" kern="1200" cap="none" spc="0" normalizeH="0" baseline="0" noProof="0" dirty="0">
                <a:ln>
                  <a:noFill/>
                </a:ln>
                <a:solidFill>
                  <a:prstClr val="black"/>
                </a:solidFill>
                <a:effectLst/>
                <a:uLnTx/>
                <a:uFillTx/>
                <a:latin typeface="Rockwell" panose="02060603020205020403"/>
                <a:ea typeface="+mn-ea"/>
                <a:cs typeface="+mn-cs"/>
              </a:rPr>
              <a:t>must</a:t>
            </a: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touch to assess.</a:t>
            </a:r>
          </a:p>
        </p:txBody>
      </p:sp>
      <p:pic>
        <p:nvPicPr>
          <p:cNvPr id="10" name="Picture 9" descr="03-Stage-1-L-Pigment.jpg"/>
          <p:cNvPicPr>
            <a:picLocks noChangeAspect="1"/>
          </p:cNvPicPr>
          <p:nvPr/>
        </p:nvPicPr>
        <p:blipFill rotWithShape="1">
          <a:blip r:embed="rId2" cstate="print"/>
          <a:srcRect l="7259" r="4373"/>
          <a:stretch/>
        </p:blipFill>
        <p:spPr>
          <a:xfrm>
            <a:off x="2043616" y="1748907"/>
            <a:ext cx="6089074" cy="4897168"/>
          </a:xfrm>
          <a:prstGeom prst="rect">
            <a:avLst/>
          </a:prstGeom>
        </p:spPr>
      </p:pic>
      <p:sp>
        <p:nvSpPr>
          <p:cNvPr id="14" name="TextBox 13"/>
          <p:cNvSpPr txBox="1"/>
          <p:nvPr/>
        </p:nvSpPr>
        <p:spPr>
          <a:xfrm>
            <a:off x="763601" y="2829822"/>
            <a:ext cx="23903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 Epidermis ----------</a:t>
            </a:r>
          </a:p>
        </p:txBody>
      </p:sp>
      <p:sp>
        <p:nvSpPr>
          <p:cNvPr id="15" name="TextBox 14"/>
          <p:cNvSpPr txBox="1"/>
          <p:nvPr/>
        </p:nvSpPr>
        <p:spPr>
          <a:xfrm>
            <a:off x="838630" y="3535807"/>
            <a:ext cx="23153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21" name="TextBox 20"/>
          <p:cNvSpPr txBox="1"/>
          <p:nvPr/>
        </p:nvSpPr>
        <p:spPr>
          <a:xfrm>
            <a:off x="838630" y="4411069"/>
            <a:ext cx="23903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23" name="TextBox 22"/>
          <p:cNvSpPr txBox="1"/>
          <p:nvPr/>
        </p:nvSpPr>
        <p:spPr>
          <a:xfrm>
            <a:off x="468815" y="5153429"/>
            <a:ext cx="175353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24" name="Straight Connector 23"/>
          <p:cNvCxnSpPr>
            <a:cxnSpLocks/>
          </p:cNvCxnSpPr>
          <p:nvPr/>
        </p:nvCxnSpPr>
        <p:spPr>
          <a:xfrm>
            <a:off x="2043616" y="5390150"/>
            <a:ext cx="3376246" cy="93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2043616" y="5273748"/>
            <a:ext cx="1278446" cy="1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047712" y="5390150"/>
            <a:ext cx="2633192" cy="27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043616" y="5404898"/>
            <a:ext cx="2637583" cy="605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588A6DC-D14F-4032-A201-7E0464075ED3}"/>
              </a:ext>
            </a:extLst>
          </p:cNvPr>
          <p:cNvSpPr/>
          <p:nvPr/>
        </p:nvSpPr>
        <p:spPr>
          <a:xfrm>
            <a:off x="598448" y="2738110"/>
            <a:ext cx="1986302" cy="5817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386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nchable-vs-Non-Blanchable-April-2016.jpg"/>
          <p:cNvPicPr>
            <a:picLocks noChangeAspect="1"/>
          </p:cNvPicPr>
          <p:nvPr/>
        </p:nvPicPr>
        <p:blipFill>
          <a:blip r:embed="rId2" cstate="print"/>
          <a:stretch>
            <a:fillRect/>
          </a:stretch>
        </p:blipFill>
        <p:spPr>
          <a:xfrm>
            <a:off x="1447800" y="762000"/>
            <a:ext cx="6096000" cy="4572000"/>
          </a:xfrm>
          <a:prstGeom prst="rect">
            <a:avLst/>
          </a:prstGeom>
        </p:spPr>
      </p:pic>
      <p:sp>
        <p:nvSpPr>
          <p:cNvPr id="5" name="TextBox 4"/>
          <p:cNvSpPr txBox="1"/>
          <p:nvPr/>
        </p:nvSpPr>
        <p:spPr>
          <a:xfrm>
            <a:off x="304800" y="5562600"/>
            <a:ext cx="8331200" cy="830997"/>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Touch intact skin. If erythema lightens, then color returns, it is </a:t>
            </a:r>
            <a:r>
              <a:rPr kumimoji="0" lang="en-US" sz="2400" b="0" i="0" u="sng" strike="noStrike" kern="1200" cap="none" spc="0" normalizeH="0" baseline="0" noProof="0" dirty="0">
                <a:ln>
                  <a:noFill/>
                </a:ln>
                <a:solidFill>
                  <a:prstClr val="black"/>
                </a:solidFill>
                <a:effectLst/>
                <a:uLnTx/>
                <a:uFillTx/>
                <a:latin typeface="Calibri"/>
                <a:ea typeface="+mn-ea"/>
                <a:cs typeface="+mn-cs"/>
              </a:rPr>
              <a:t>NOT</a:t>
            </a:r>
            <a:r>
              <a:rPr kumimoji="0" lang="en-US" sz="2400" b="0" i="0" u="none" strike="noStrike" kern="1200" cap="none" spc="0" normalizeH="0" baseline="0" noProof="0" dirty="0">
                <a:ln>
                  <a:noFill/>
                </a:ln>
                <a:solidFill>
                  <a:prstClr val="black"/>
                </a:solidFill>
                <a:effectLst/>
                <a:uLnTx/>
                <a:uFillTx/>
                <a:latin typeface="Calibri"/>
                <a:ea typeface="+mn-ea"/>
                <a:cs typeface="+mn-cs"/>
              </a:rPr>
              <a:t> a stage 1</a:t>
            </a:r>
            <a:r>
              <a:rPr lang="en-US" sz="2400" dirty="0">
                <a:solidFill>
                  <a:prstClr val="black"/>
                </a:solidFill>
                <a:latin typeface="Calibri"/>
              </a:rPr>
              <a:t> (but is beginning to damage due to pressure)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76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209800" y="533400"/>
            <a:ext cx="4724400" cy="461665"/>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a:ea typeface="+mn-ea"/>
                <a:cs typeface="+mn-cs"/>
              </a:rPr>
              <a:t>What’s going on here?</a:t>
            </a:r>
          </a:p>
        </p:txBody>
      </p:sp>
      <p:pic>
        <p:nvPicPr>
          <p:cNvPr id="3" name="Picture 2">
            <a:extLst>
              <a:ext uri="{FF2B5EF4-FFF2-40B4-BE49-F238E27FC236}">
                <a16:creationId xmlns:a16="http://schemas.microsoft.com/office/drawing/2014/main" id="{9BE3CB64-2B66-486A-B344-09DA4A599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447800"/>
            <a:ext cx="5008861" cy="2867025"/>
          </a:xfrm>
          <a:prstGeom prst="rect">
            <a:avLst/>
          </a:prstGeom>
        </p:spPr>
      </p:pic>
      <p:sp>
        <p:nvSpPr>
          <p:cNvPr id="2" name="TextBox 1">
            <a:extLst>
              <a:ext uri="{FF2B5EF4-FFF2-40B4-BE49-F238E27FC236}">
                <a16:creationId xmlns:a16="http://schemas.microsoft.com/office/drawing/2014/main" id="{34ED0753-6818-481F-9BB3-B3A2137B0282}"/>
              </a:ext>
            </a:extLst>
          </p:cNvPr>
          <p:cNvSpPr txBox="1"/>
          <p:nvPr/>
        </p:nvSpPr>
        <p:spPr>
          <a:xfrm>
            <a:off x="2324100" y="4876800"/>
            <a:ext cx="4495800" cy="83099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sz="2400" dirty="0"/>
              <a:t>Intertrigo = Skin fold damage from moisture trapped in the fold</a:t>
            </a:r>
          </a:p>
        </p:txBody>
      </p:sp>
    </p:spTree>
    <p:extLst>
      <p:ext uri="{BB962C8B-B14F-4D97-AF65-F5344CB8AC3E}">
        <p14:creationId xmlns:p14="http://schemas.microsoft.com/office/powerpoint/2010/main" val="13261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2-April-2016.jpg"/>
          <p:cNvPicPr>
            <a:picLocks noChangeAspect="1"/>
          </p:cNvPicPr>
          <p:nvPr/>
        </p:nvPicPr>
        <p:blipFill rotWithShape="1">
          <a:blip r:embed="rId2" cstate="print"/>
          <a:srcRect l="9633" r="10092"/>
          <a:stretch/>
        </p:blipFill>
        <p:spPr>
          <a:xfrm>
            <a:off x="2184935" y="1307432"/>
            <a:ext cx="6035040" cy="4982350"/>
          </a:xfrm>
          <a:prstGeom prst="rect">
            <a:avLst/>
          </a:prstGeom>
        </p:spPr>
      </p:pic>
      <p:sp>
        <p:nvSpPr>
          <p:cNvPr id="9" name="TextBox 8"/>
          <p:cNvSpPr txBox="1"/>
          <p:nvPr/>
        </p:nvSpPr>
        <p:spPr>
          <a:xfrm>
            <a:off x="383747" y="230479"/>
            <a:ext cx="8331200" cy="830997"/>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Rockwell" panose="02060603020205020403"/>
                <a:ea typeface="+mn-ea"/>
                <a:cs typeface="+mn-cs"/>
              </a:rPr>
              <a:t>Stage 2</a:t>
            </a: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Epidermis is open/lost; Dermis is visible.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VERY shallow wound. NO depth. NO slough.</a:t>
            </a:r>
          </a:p>
        </p:txBody>
      </p:sp>
      <p:sp>
        <p:nvSpPr>
          <p:cNvPr id="14" name="TextBox 13"/>
          <p:cNvSpPr txBox="1"/>
          <p:nvPr/>
        </p:nvSpPr>
        <p:spPr>
          <a:xfrm>
            <a:off x="874295" y="2217006"/>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 Epidermis ----------</a:t>
            </a:r>
          </a:p>
        </p:txBody>
      </p:sp>
      <p:sp>
        <p:nvSpPr>
          <p:cNvPr id="15" name="TextBox 14"/>
          <p:cNvSpPr txBox="1"/>
          <p:nvPr/>
        </p:nvSpPr>
        <p:spPr>
          <a:xfrm>
            <a:off x="1073559" y="3198991"/>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16" name="TextBox 15"/>
          <p:cNvSpPr txBox="1"/>
          <p:nvPr/>
        </p:nvSpPr>
        <p:spPr>
          <a:xfrm>
            <a:off x="874295" y="3998642"/>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17" name="TextBox 16"/>
          <p:cNvSpPr txBox="1"/>
          <p:nvPr/>
        </p:nvSpPr>
        <p:spPr>
          <a:xfrm>
            <a:off x="383748" y="4687671"/>
            <a:ext cx="192073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18" name="Straight Connector 17"/>
          <p:cNvCxnSpPr/>
          <p:nvPr/>
        </p:nvCxnSpPr>
        <p:spPr>
          <a:xfrm>
            <a:off x="2191159" y="5024738"/>
            <a:ext cx="3376246" cy="93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91159" y="4908335"/>
            <a:ext cx="1278446" cy="1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95255" y="5024738"/>
            <a:ext cx="2633192" cy="27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1159" y="5039486"/>
            <a:ext cx="2637583" cy="605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4715E51-2538-4BB9-8C68-F364DE5EA5DE}"/>
              </a:ext>
            </a:extLst>
          </p:cNvPr>
          <p:cNvSpPr/>
          <p:nvPr/>
        </p:nvSpPr>
        <p:spPr>
          <a:xfrm>
            <a:off x="652907" y="3128951"/>
            <a:ext cx="2177475" cy="6527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943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9CE5-2E1D-4B4B-97D8-680AEFF71136}"/>
              </a:ext>
            </a:extLst>
          </p:cNvPr>
          <p:cNvSpPr>
            <a:spLocks noGrp="1"/>
          </p:cNvSpPr>
          <p:nvPr>
            <p:ph type="title"/>
          </p:nvPr>
        </p:nvSpPr>
        <p:spPr>
          <a:xfrm>
            <a:off x="713591" y="224835"/>
            <a:ext cx="7772400" cy="1609344"/>
          </a:xfrm>
        </p:spPr>
        <p:txBody>
          <a:bodyPr/>
          <a:lstStyle/>
          <a:p>
            <a:r>
              <a:rPr lang="en-US" dirty="0"/>
              <a:t>Dermis Identification</a:t>
            </a:r>
          </a:p>
        </p:txBody>
      </p:sp>
      <p:sp>
        <p:nvSpPr>
          <p:cNvPr id="3" name="Content Placeholder 2">
            <a:extLst>
              <a:ext uri="{FF2B5EF4-FFF2-40B4-BE49-F238E27FC236}">
                <a16:creationId xmlns:a16="http://schemas.microsoft.com/office/drawing/2014/main" id="{DF8B6095-298E-4EBA-B6D4-FC23AF683596}"/>
              </a:ext>
            </a:extLst>
          </p:cNvPr>
          <p:cNvSpPr>
            <a:spLocks noGrp="1"/>
          </p:cNvSpPr>
          <p:nvPr>
            <p:ph idx="1"/>
          </p:nvPr>
        </p:nvSpPr>
        <p:spPr>
          <a:xfrm>
            <a:off x="713591" y="1600200"/>
            <a:ext cx="7772400" cy="4800600"/>
          </a:xfrm>
        </p:spPr>
        <p:txBody>
          <a:bodyPr>
            <a:noAutofit/>
          </a:bodyPr>
          <a:lstStyle/>
          <a:p>
            <a:pPr marL="461963" indent="-461963"/>
            <a:r>
              <a:rPr lang="en-US" dirty="0"/>
              <a:t>Dermis is thin, just a little thinner than epidermis</a:t>
            </a:r>
          </a:p>
          <a:p>
            <a:pPr marL="461963" indent="-461963"/>
            <a:endParaRPr lang="en-US" dirty="0"/>
          </a:p>
          <a:p>
            <a:pPr marL="461963" indent="-461963"/>
            <a:r>
              <a:rPr lang="en-US" dirty="0"/>
              <a:t>From outside in, dermis is red, then pink, pale pink, super pale pink to white.</a:t>
            </a:r>
          </a:p>
          <a:p>
            <a:pPr marL="461963" indent="-461963"/>
            <a:endParaRPr lang="en-US" dirty="0"/>
          </a:p>
          <a:p>
            <a:pPr marL="461963" indent="-461963"/>
            <a:r>
              <a:rPr lang="en-US" dirty="0"/>
              <a:t>The rete ridges of the epidermis reach into the dermis like fingers.</a:t>
            </a:r>
          </a:p>
          <a:p>
            <a:pPr marL="461963" indent="-461963"/>
            <a:endParaRPr lang="en-US" dirty="0"/>
          </a:p>
          <a:p>
            <a:pPr marL="461963" indent="-461963"/>
            <a:r>
              <a:rPr lang="en-US" dirty="0"/>
              <a:t>When the epidermis is lost, the ends of those ridges are visible as little red dots</a:t>
            </a:r>
          </a:p>
          <a:p>
            <a:pPr marL="461963" indent="-461963"/>
            <a:endParaRPr lang="en-US" dirty="0"/>
          </a:p>
          <a:p>
            <a:pPr marL="461963" indent="-461963"/>
            <a:r>
              <a:rPr lang="en-US" dirty="0"/>
              <a:t>The little red dots are called </a:t>
            </a:r>
            <a:r>
              <a:rPr lang="en-US" b="1" i="1" dirty="0"/>
              <a:t>ISLETS</a:t>
            </a:r>
          </a:p>
        </p:txBody>
      </p:sp>
    </p:spTree>
    <p:extLst>
      <p:ext uri="{BB962C8B-B14F-4D97-AF65-F5344CB8AC3E}">
        <p14:creationId xmlns:p14="http://schemas.microsoft.com/office/powerpoint/2010/main" val="60457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400" y="609600"/>
            <a:ext cx="8331200" cy="1200329"/>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Stage 2</a:t>
            </a:r>
            <a:r>
              <a:rPr kumimoji="0" lang="en-US" sz="1800" b="0" i="0" u="none" strike="noStrike" kern="1200" cap="none" spc="0" normalizeH="0" baseline="0" noProof="0" dirty="0">
                <a:ln>
                  <a:noFill/>
                </a:ln>
                <a:solidFill>
                  <a:prstClr val="black"/>
                </a:solidFill>
                <a:effectLst/>
                <a:uLnTx/>
                <a:uFillTx/>
                <a:latin typeface="Calibri"/>
                <a:ea typeface="+mn-ea"/>
                <a:cs typeface="+mn-cs"/>
              </a:rPr>
              <a:t>: Epidermis is open/lost; Dermis is visible.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shallow wound. NO depth. NO slough.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Exceptions: Serum filled blisters on a boney prominence are stage 2 PIs</a:t>
            </a:r>
          </a:p>
        </p:txBody>
      </p:sp>
      <p:pic>
        <p:nvPicPr>
          <p:cNvPr id="1026" name="Picture 2" descr="See the source image">
            <a:extLst>
              <a:ext uri="{FF2B5EF4-FFF2-40B4-BE49-F238E27FC236}">
                <a16:creationId xmlns:a16="http://schemas.microsoft.com/office/drawing/2014/main" id="{FBF5BEF0-C1F4-4C1D-B96B-671273C22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87" t="20697" r="17334" b="19798"/>
          <a:stretch/>
        </p:blipFill>
        <p:spPr bwMode="auto">
          <a:xfrm>
            <a:off x="533401" y="2133600"/>
            <a:ext cx="4267200" cy="26834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5673A3-789C-48F1-BCC0-8E92D402C983}"/>
              </a:ext>
            </a:extLst>
          </p:cNvPr>
          <p:cNvPicPr>
            <a:picLocks noChangeAspect="1"/>
          </p:cNvPicPr>
          <p:nvPr/>
        </p:nvPicPr>
        <p:blipFill rotWithShape="1">
          <a:blip r:embed="rId4">
            <a:extLst>
              <a:ext uri="{28A0092B-C50C-407E-A947-70E740481C1C}">
                <a14:useLocalDpi xmlns:a14="http://schemas.microsoft.com/office/drawing/2010/main" val="0"/>
              </a:ext>
            </a:extLst>
          </a:blip>
          <a:srcRect l="28081" t="21528" r="26781" b="18575"/>
          <a:stretch/>
        </p:blipFill>
        <p:spPr>
          <a:xfrm>
            <a:off x="5181600" y="3451457"/>
            <a:ext cx="3690528" cy="3264698"/>
          </a:xfrm>
          <a:prstGeom prst="rect">
            <a:avLst/>
          </a:prstGeom>
        </p:spPr>
      </p:pic>
      <p:sp>
        <p:nvSpPr>
          <p:cNvPr id="3" name="TextBox 2">
            <a:extLst>
              <a:ext uri="{FF2B5EF4-FFF2-40B4-BE49-F238E27FC236}">
                <a16:creationId xmlns:a16="http://schemas.microsoft.com/office/drawing/2014/main" id="{F45024EB-301E-46B6-A713-27E2EEE2D15E}"/>
              </a:ext>
            </a:extLst>
          </p:cNvPr>
          <p:cNvSpPr txBox="1"/>
          <p:nvPr/>
        </p:nvSpPr>
        <p:spPr>
          <a:xfrm>
            <a:off x="372035" y="5410200"/>
            <a:ext cx="2819400" cy="707886"/>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000" dirty="0"/>
              <a:t>Exception to broken epidermis rule</a:t>
            </a:r>
          </a:p>
        </p:txBody>
      </p:sp>
      <p:cxnSp>
        <p:nvCxnSpPr>
          <p:cNvPr id="5" name="Straight Arrow Connector 4">
            <a:extLst>
              <a:ext uri="{FF2B5EF4-FFF2-40B4-BE49-F238E27FC236}">
                <a16:creationId xmlns:a16="http://schemas.microsoft.com/office/drawing/2014/main" id="{75DAD699-BBAA-4DDD-BD90-8AB55DA081A4}"/>
              </a:ext>
            </a:extLst>
          </p:cNvPr>
          <p:cNvCxnSpPr/>
          <p:nvPr/>
        </p:nvCxnSpPr>
        <p:spPr>
          <a:xfrm>
            <a:off x="3200400" y="5828419"/>
            <a:ext cx="2224801"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B961F43A-6251-4C9D-83CE-E9BBDD0B7F49}"/>
              </a:ext>
            </a:extLst>
          </p:cNvPr>
          <p:cNvSpPr txBox="1"/>
          <p:nvPr/>
        </p:nvSpPr>
        <p:spPr>
          <a:xfrm>
            <a:off x="6899893" y="6248400"/>
            <a:ext cx="1981200" cy="369332"/>
          </a:xfrm>
          <a:prstGeom prst="rect">
            <a:avLst/>
          </a:prstGeom>
          <a:noFill/>
          <a:ln>
            <a:solidFill>
              <a:schemeClr val="tx1"/>
            </a:solidFill>
          </a:ln>
        </p:spPr>
        <p:txBody>
          <a:bodyPr wrap="square" rtlCol="0">
            <a:spAutoFit/>
          </a:bodyPr>
          <a:lstStyle/>
          <a:p>
            <a:r>
              <a:rPr lang="en-US" dirty="0">
                <a:solidFill>
                  <a:schemeClr val="bg1"/>
                </a:solidFill>
              </a:rPr>
              <a:t>Serum filled blister</a:t>
            </a:r>
          </a:p>
        </p:txBody>
      </p:sp>
    </p:spTree>
    <p:extLst>
      <p:ext uri="{BB962C8B-B14F-4D97-AF65-F5344CB8AC3E}">
        <p14:creationId xmlns:p14="http://schemas.microsoft.com/office/powerpoint/2010/main" val="217815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3-April-2016.jpg"/>
          <p:cNvPicPr>
            <a:picLocks noChangeAspect="1"/>
          </p:cNvPicPr>
          <p:nvPr/>
        </p:nvPicPr>
        <p:blipFill rotWithShape="1">
          <a:blip r:embed="rId3" cstate="print"/>
          <a:srcRect l="13411" r="11447"/>
          <a:stretch/>
        </p:blipFill>
        <p:spPr>
          <a:xfrm>
            <a:off x="2514600" y="1700463"/>
            <a:ext cx="5669280" cy="4760197"/>
          </a:xfrm>
          <a:prstGeom prst="rect">
            <a:avLst/>
          </a:prstGeom>
        </p:spPr>
      </p:pic>
      <p:sp>
        <p:nvSpPr>
          <p:cNvPr id="9" name="TextBox 8"/>
          <p:cNvSpPr txBox="1"/>
          <p:nvPr/>
        </p:nvSpPr>
        <p:spPr>
          <a:xfrm>
            <a:off x="182252" y="214292"/>
            <a:ext cx="8763000" cy="1323439"/>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Rockwell" panose="02060603020205020403"/>
                <a:ea typeface="+mn-ea"/>
                <a:cs typeface="+mn-cs"/>
              </a:rPr>
              <a:t>Stage 3</a:t>
            </a: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 Epidermis is lost; Dermis is lost. Adipose now exposed (may look pink/red &amp; granular). Minimal to moderate depth.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Possibly has slough, undermining, tunneling.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NO bone, NO muscle, NO tendons.</a:t>
            </a:r>
          </a:p>
        </p:txBody>
      </p:sp>
      <p:sp>
        <p:nvSpPr>
          <p:cNvPr id="18" name="TextBox 17"/>
          <p:cNvSpPr txBox="1"/>
          <p:nvPr/>
        </p:nvSpPr>
        <p:spPr>
          <a:xfrm>
            <a:off x="838200" y="2642303"/>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 Epidermis ----------</a:t>
            </a:r>
          </a:p>
        </p:txBody>
      </p:sp>
      <p:sp>
        <p:nvSpPr>
          <p:cNvPr id="19" name="TextBox 18"/>
          <p:cNvSpPr txBox="1"/>
          <p:nvPr/>
        </p:nvSpPr>
        <p:spPr>
          <a:xfrm>
            <a:off x="1037464" y="3439622"/>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20" name="TextBox 19"/>
          <p:cNvSpPr txBox="1"/>
          <p:nvPr/>
        </p:nvSpPr>
        <p:spPr>
          <a:xfrm>
            <a:off x="838200" y="4239273"/>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21" name="TextBox 20"/>
          <p:cNvSpPr txBox="1"/>
          <p:nvPr/>
        </p:nvSpPr>
        <p:spPr>
          <a:xfrm>
            <a:off x="416801" y="4928302"/>
            <a:ext cx="185158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22" name="Straight Connector 21"/>
          <p:cNvCxnSpPr/>
          <p:nvPr/>
        </p:nvCxnSpPr>
        <p:spPr>
          <a:xfrm>
            <a:off x="2155064" y="5265369"/>
            <a:ext cx="3376246" cy="93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55064" y="5148966"/>
            <a:ext cx="1278446" cy="1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59160" y="5265369"/>
            <a:ext cx="2633192" cy="27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5064" y="5280117"/>
            <a:ext cx="2637583" cy="605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E5EF26F-F359-4281-A9D7-98921B69CBEB}"/>
              </a:ext>
            </a:extLst>
          </p:cNvPr>
          <p:cNvSpPr/>
          <p:nvPr/>
        </p:nvSpPr>
        <p:spPr>
          <a:xfrm>
            <a:off x="489525" y="4141697"/>
            <a:ext cx="2177475" cy="6527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3644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022" y="434678"/>
            <a:ext cx="8331200" cy="923330"/>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Stage 3</a:t>
            </a:r>
            <a:r>
              <a:rPr kumimoji="0" lang="en-US" sz="1800" b="0" i="0" u="none" strike="noStrike" kern="1200" cap="none" spc="0" normalizeH="0" baseline="0" noProof="0" dirty="0">
                <a:ln>
                  <a:noFill/>
                </a:ln>
                <a:solidFill>
                  <a:prstClr val="black"/>
                </a:solidFill>
                <a:effectLst/>
                <a:uLnTx/>
                <a:uFillTx/>
                <a:latin typeface="Calibri"/>
                <a:ea typeface="+mn-ea"/>
                <a:cs typeface="+mn-cs"/>
              </a:rPr>
              <a:t>: Epidermis is lost; Dermis is lost. Adipose now exposed (may look pink/granular). Minimal to moderate depth.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Possibly has slough. NO bone, NO muscle, NO tendons yet.</a:t>
            </a:r>
          </a:p>
        </p:txBody>
      </p:sp>
      <p:pic>
        <p:nvPicPr>
          <p:cNvPr id="4" name="Picture 3">
            <a:extLst>
              <a:ext uri="{FF2B5EF4-FFF2-40B4-BE49-F238E27FC236}">
                <a16:creationId xmlns:a16="http://schemas.microsoft.com/office/drawing/2014/main" id="{A799A4E3-B748-4958-8ED9-79B7757107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44" t="23333" r="20000" b="30741"/>
          <a:stretch/>
        </p:blipFill>
        <p:spPr>
          <a:xfrm>
            <a:off x="4413325" y="3454101"/>
            <a:ext cx="4485968" cy="2781300"/>
          </a:xfrm>
          <a:prstGeom prst="rect">
            <a:avLst/>
          </a:prstGeom>
        </p:spPr>
      </p:pic>
      <p:pic>
        <p:nvPicPr>
          <p:cNvPr id="3" name="Picture 2">
            <a:extLst>
              <a:ext uri="{FF2B5EF4-FFF2-40B4-BE49-F238E27FC236}">
                <a16:creationId xmlns:a16="http://schemas.microsoft.com/office/drawing/2014/main" id="{DEFA235E-7B74-48DA-BAF2-527175AD50C9}"/>
              </a:ext>
            </a:extLst>
          </p:cNvPr>
          <p:cNvPicPr>
            <a:picLocks noChangeAspect="1"/>
          </p:cNvPicPr>
          <p:nvPr/>
        </p:nvPicPr>
        <p:blipFill rotWithShape="1">
          <a:blip r:embed="rId4">
            <a:extLst>
              <a:ext uri="{28A0092B-C50C-407E-A947-70E740481C1C}">
                <a14:useLocalDpi xmlns:a14="http://schemas.microsoft.com/office/drawing/2010/main" val="0"/>
              </a:ext>
            </a:extLst>
          </a:blip>
          <a:srcRect l="19166" t="14444" r="40834" b="39105"/>
          <a:stretch/>
        </p:blipFill>
        <p:spPr>
          <a:xfrm>
            <a:off x="586022" y="1600200"/>
            <a:ext cx="3657600" cy="3185534"/>
          </a:xfrm>
          <a:prstGeom prst="rect">
            <a:avLst/>
          </a:prstGeom>
        </p:spPr>
      </p:pic>
      <p:sp>
        <p:nvSpPr>
          <p:cNvPr id="5" name="TextBox 4">
            <a:extLst>
              <a:ext uri="{FF2B5EF4-FFF2-40B4-BE49-F238E27FC236}">
                <a16:creationId xmlns:a16="http://schemas.microsoft.com/office/drawing/2014/main" id="{5821ED1E-121E-4EC2-B4E5-EF06F1C9D00F}"/>
              </a:ext>
            </a:extLst>
          </p:cNvPr>
          <p:cNvSpPr txBox="1"/>
          <p:nvPr/>
        </p:nvSpPr>
        <p:spPr>
          <a:xfrm>
            <a:off x="2209800" y="3810000"/>
            <a:ext cx="914400" cy="369332"/>
          </a:xfrm>
          <a:prstGeom prst="rect">
            <a:avLst/>
          </a:prstGeom>
          <a:noFill/>
        </p:spPr>
        <p:txBody>
          <a:bodyPr wrap="square" rtlCol="0">
            <a:spAutoFit/>
          </a:bodyPr>
          <a:lstStyle/>
          <a:p>
            <a:r>
              <a:rPr lang="en-US" dirty="0">
                <a:solidFill>
                  <a:schemeClr val="bg1"/>
                </a:solidFill>
              </a:rPr>
              <a:t>Dermis</a:t>
            </a:r>
          </a:p>
        </p:txBody>
      </p:sp>
      <p:sp>
        <p:nvSpPr>
          <p:cNvPr id="10" name="TextBox 9">
            <a:extLst>
              <a:ext uri="{FF2B5EF4-FFF2-40B4-BE49-F238E27FC236}">
                <a16:creationId xmlns:a16="http://schemas.microsoft.com/office/drawing/2014/main" id="{348B2731-7A1B-42FD-9473-A716BAD00C71}"/>
              </a:ext>
            </a:extLst>
          </p:cNvPr>
          <p:cNvSpPr txBox="1"/>
          <p:nvPr/>
        </p:nvSpPr>
        <p:spPr>
          <a:xfrm>
            <a:off x="4436008" y="2488168"/>
            <a:ext cx="1524000" cy="369332"/>
          </a:xfrm>
          <a:prstGeom prst="rect">
            <a:avLst/>
          </a:prstGeom>
          <a:noFill/>
          <a:ln w="57150">
            <a:solidFill>
              <a:schemeClr val="accent1"/>
            </a:solidFill>
          </a:ln>
        </p:spPr>
        <p:txBody>
          <a:bodyPr wrap="square" rtlCol="0">
            <a:spAutoFit/>
          </a:bodyPr>
          <a:lstStyle/>
          <a:p>
            <a:pPr algn="ctr"/>
            <a:r>
              <a:rPr lang="en-US" dirty="0"/>
              <a:t>Fat/Adipose</a:t>
            </a:r>
          </a:p>
        </p:txBody>
      </p:sp>
      <p:cxnSp>
        <p:nvCxnSpPr>
          <p:cNvPr id="7" name="Straight Arrow Connector 6">
            <a:extLst>
              <a:ext uri="{FF2B5EF4-FFF2-40B4-BE49-F238E27FC236}">
                <a16:creationId xmlns:a16="http://schemas.microsoft.com/office/drawing/2014/main" id="{81DADAFF-2142-4328-B865-EAB71AF1F728}"/>
              </a:ext>
            </a:extLst>
          </p:cNvPr>
          <p:cNvCxnSpPr/>
          <p:nvPr/>
        </p:nvCxnSpPr>
        <p:spPr>
          <a:xfrm flipH="1">
            <a:off x="2514600" y="2743200"/>
            <a:ext cx="1898725" cy="228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641723-1594-40C5-90C4-FF037D25B1EA}"/>
              </a:ext>
            </a:extLst>
          </p:cNvPr>
          <p:cNvCxnSpPr>
            <a:cxnSpLocks/>
          </p:cNvCxnSpPr>
          <p:nvPr/>
        </p:nvCxnSpPr>
        <p:spPr>
          <a:xfrm>
            <a:off x="5960008" y="2915958"/>
            <a:ext cx="1143000" cy="20960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5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4-April-2016.jpg"/>
          <p:cNvPicPr>
            <a:picLocks noChangeAspect="1"/>
          </p:cNvPicPr>
          <p:nvPr/>
        </p:nvPicPr>
        <p:blipFill rotWithShape="1">
          <a:blip r:embed="rId2" cstate="print"/>
          <a:srcRect l="15300" r="13108"/>
          <a:stretch/>
        </p:blipFill>
        <p:spPr>
          <a:xfrm>
            <a:off x="2565935" y="1736397"/>
            <a:ext cx="5492215" cy="4715539"/>
          </a:xfrm>
          <a:prstGeom prst="rect">
            <a:avLst/>
          </a:prstGeom>
        </p:spPr>
      </p:pic>
      <p:sp>
        <p:nvSpPr>
          <p:cNvPr id="9" name="TextBox 8"/>
          <p:cNvSpPr txBox="1"/>
          <p:nvPr/>
        </p:nvSpPr>
        <p:spPr>
          <a:xfrm>
            <a:off x="398152" y="207396"/>
            <a:ext cx="8331200" cy="923330"/>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Rockwell" panose="02060603020205020403"/>
                <a:ea typeface="+mn-ea"/>
                <a:cs typeface="+mn-cs"/>
              </a:rPr>
              <a:t>Stage 4</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Epidermis is lost; Dermis is lost; Past adipose;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Muscle, Bone, Ligament, and/or Tendon visible.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Moderate to severe depth. Possibly has eschar and/or slough.</a:t>
            </a:r>
          </a:p>
        </p:txBody>
      </p:sp>
      <p:sp>
        <p:nvSpPr>
          <p:cNvPr id="18" name="TextBox 17"/>
          <p:cNvSpPr txBox="1"/>
          <p:nvPr/>
        </p:nvSpPr>
        <p:spPr>
          <a:xfrm>
            <a:off x="742950" y="2679476"/>
            <a:ext cx="2388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 Epidermis ----------</a:t>
            </a:r>
          </a:p>
        </p:txBody>
      </p:sp>
      <p:sp>
        <p:nvSpPr>
          <p:cNvPr id="19" name="TextBox 18"/>
          <p:cNvSpPr txBox="1"/>
          <p:nvPr/>
        </p:nvSpPr>
        <p:spPr>
          <a:xfrm>
            <a:off x="920920" y="3449836"/>
            <a:ext cx="2388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20" name="TextBox 19"/>
          <p:cNvSpPr txBox="1"/>
          <p:nvPr/>
        </p:nvSpPr>
        <p:spPr>
          <a:xfrm>
            <a:off x="868088" y="4233303"/>
            <a:ext cx="2388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21" name="TextBox 20"/>
          <p:cNvSpPr txBox="1"/>
          <p:nvPr/>
        </p:nvSpPr>
        <p:spPr>
          <a:xfrm>
            <a:off x="220990" y="4921158"/>
            <a:ext cx="184113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22" name="Straight Connector 21"/>
          <p:cNvCxnSpPr>
            <a:cxnSpLocks/>
          </p:cNvCxnSpPr>
          <p:nvPr/>
        </p:nvCxnSpPr>
        <p:spPr>
          <a:xfrm>
            <a:off x="2114959" y="5140041"/>
            <a:ext cx="3376246" cy="93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2114959" y="5023640"/>
            <a:ext cx="1278446" cy="1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2119055" y="5140041"/>
            <a:ext cx="2633192" cy="27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2114959" y="5154789"/>
            <a:ext cx="2637583" cy="605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997E3D5-2087-4A3D-B171-0453BFEA0BAA}"/>
              </a:ext>
            </a:extLst>
          </p:cNvPr>
          <p:cNvSpPr/>
          <p:nvPr/>
        </p:nvSpPr>
        <p:spPr>
          <a:xfrm>
            <a:off x="17159" y="4836690"/>
            <a:ext cx="2210509" cy="11530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94053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787028" y="575798"/>
            <a:ext cx="5794246" cy="1007805"/>
          </a:xfrm>
        </p:spPr>
        <p:txBody>
          <a:bodyPr>
            <a:normAutofit/>
          </a:bodyPr>
          <a:lstStyle/>
          <a:p>
            <a:r>
              <a:rPr lang="en-US" sz="3600" dirty="0"/>
              <a:t>objectives</a:t>
            </a:r>
          </a:p>
        </p:txBody>
      </p:sp>
      <p:sp>
        <p:nvSpPr>
          <p:cNvPr id="23" name="TextBox 22"/>
          <p:cNvSpPr txBox="1"/>
          <p:nvPr/>
        </p:nvSpPr>
        <p:spPr>
          <a:xfrm>
            <a:off x="787028" y="2209800"/>
            <a:ext cx="7772400" cy="3416320"/>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By the end of this course </a:t>
            </a:r>
            <a:r>
              <a:rPr lang="en-US" b="1" dirty="0">
                <a:solidFill>
                  <a:prstClr val="black"/>
                </a:solidFill>
                <a:latin typeface="Rockwell" panose="02060603020205020403"/>
              </a:rPr>
              <a:t>participants will be able to:</a:t>
            </a:r>
            <a:endPar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Rockwell" panose="02060603020205020403"/>
              </a:rPr>
              <a:t>Recognize different wound etiologies</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lang="en-US" dirty="0">
              <a:solidFill>
                <a:prstClr val="black"/>
              </a:solidFill>
              <a:latin typeface="Rockwell" panose="02060603020205020403"/>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Rockwell" panose="02060603020205020403"/>
              </a:rPr>
              <a:t>Be familiar with different wound categorizing, staging systems</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lang="en-US" dirty="0">
              <a:solidFill>
                <a:prstClr val="black"/>
              </a:solidFill>
              <a:latin typeface="Rockwell" panose="02060603020205020403"/>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Rockwell" panose="02060603020205020403"/>
              </a:rPr>
              <a:t>Id</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entify a pressure injury</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lang="en-US" dirty="0">
              <a:solidFill>
                <a:prstClr val="black"/>
              </a:solidFill>
              <a:latin typeface="Rockwell" panose="02060603020205020403"/>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Identify all 6 stages of pressure injuries</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lang="en-US" dirty="0">
              <a:solidFill>
                <a:prstClr val="black"/>
              </a:solidFill>
              <a:latin typeface="Rockwell" panose="02060603020205020403"/>
              <a:sym typeface="Wingdings" panose="05000000000000000000" pitchFamily="2" charset="2"/>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Be familiar with common tissue types</a:t>
            </a:r>
          </a:p>
        </p:txBody>
      </p:sp>
    </p:spTree>
    <p:extLst>
      <p:ext uri="{BB962C8B-B14F-4D97-AF65-F5344CB8AC3E}">
        <p14:creationId xmlns:p14="http://schemas.microsoft.com/office/powerpoint/2010/main" val="409086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381000"/>
            <a:ext cx="8331200" cy="923330"/>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Stage 4</a:t>
            </a:r>
            <a:r>
              <a:rPr kumimoji="0" lang="en-US" sz="1800" b="0" i="0" u="none" strike="noStrike" kern="1200" cap="none" spc="0" normalizeH="0" baseline="0" noProof="0" dirty="0">
                <a:ln>
                  <a:noFill/>
                </a:ln>
                <a:solidFill>
                  <a:prstClr val="black"/>
                </a:solidFill>
                <a:effectLst/>
                <a:uLnTx/>
                <a:uFillTx/>
                <a:latin typeface="Calibri"/>
                <a:ea typeface="+mn-ea"/>
                <a:cs typeface="+mn-cs"/>
              </a:rPr>
              <a:t>: Epidermis is lost; Dermis is lost; Past adipose; Muscle, Bone, Ligament, and/or Tendon visible.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Moderate to severe depth. Possibly has eschar and/or slough.</a:t>
            </a:r>
          </a:p>
        </p:txBody>
      </p:sp>
      <p:pic>
        <p:nvPicPr>
          <p:cNvPr id="4" name="Picture 3">
            <a:extLst>
              <a:ext uri="{FF2B5EF4-FFF2-40B4-BE49-F238E27FC236}">
                <a16:creationId xmlns:a16="http://schemas.microsoft.com/office/drawing/2014/main" id="{A84C4905-B44F-451D-A343-1E30578FE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76400"/>
            <a:ext cx="5562600" cy="4171950"/>
          </a:xfrm>
          <a:prstGeom prst="rect">
            <a:avLst/>
          </a:prstGeom>
        </p:spPr>
      </p:pic>
    </p:spTree>
    <p:extLst>
      <p:ext uri="{BB962C8B-B14F-4D97-AF65-F5344CB8AC3E}">
        <p14:creationId xmlns:p14="http://schemas.microsoft.com/office/powerpoint/2010/main" val="287053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212" y="1807309"/>
            <a:ext cx="7267575" cy="2862322"/>
          </a:xfrm>
          <a:prstGeom prst="rect">
            <a:avLst/>
          </a:prstGeom>
          <a:solidFill>
            <a:schemeClr val="tx2">
              <a:lumMod val="20000"/>
              <a:lumOff val="8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Sometimes you cannot stage a pressure injury right away as a stage 1,2,3 or 4 for two reasons: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lphaLcPeriod"/>
              <a:tabLst/>
              <a:defRPr/>
            </a:pPr>
            <a:r>
              <a:rPr kumimoji="0" lang="en-US" sz="2000" b="1" i="0" u="sng" strike="noStrike" kern="1200" cap="none" spc="0" normalizeH="0" baseline="0" noProof="0" dirty="0">
                <a:ln>
                  <a:noFill/>
                </a:ln>
                <a:solidFill>
                  <a:prstClr val="black"/>
                </a:solidFill>
                <a:effectLst/>
                <a:uLnTx/>
                <a:uFillTx/>
                <a:latin typeface="Rockwell" panose="02060603020205020403"/>
                <a:ea typeface="+mn-ea"/>
                <a:cs typeface="+mn-cs"/>
              </a:rPr>
              <a:t>UNSTAGEABLE</a:t>
            </a: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  there is too much non-viable tissue on the wound bed (slough and/ or eschar) that is blocking the view of possible muscle/bone or ligament.  This is called “unstageable”. Unstageable pressure injuries are a stage 3 or 4 underneath that slough or eschar, but we can not tell which one just now.</a:t>
            </a:r>
          </a:p>
        </p:txBody>
      </p:sp>
      <p:sp>
        <p:nvSpPr>
          <p:cNvPr id="3" name="Title 2">
            <a:extLst>
              <a:ext uri="{FF2B5EF4-FFF2-40B4-BE49-F238E27FC236}">
                <a16:creationId xmlns:a16="http://schemas.microsoft.com/office/drawing/2014/main" id="{7A5171F2-F665-4E02-BF18-E369F7CC8AF8}"/>
              </a:ext>
            </a:extLst>
          </p:cNvPr>
          <p:cNvSpPr>
            <a:spLocks noGrp="1"/>
          </p:cNvSpPr>
          <p:nvPr>
            <p:ph type="title"/>
          </p:nvPr>
        </p:nvSpPr>
        <p:spPr/>
        <p:txBody>
          <a:bodyPr/>
          <a:lstStyle/>
          <a:p>
            <a:r>
              <a:rPr lang="en-US" dirty="0"/>
              <a:t>Indeterminate Stages</a:t>
            </a:r>
          </a:p>
        </p:txBody>
      </p:sp>
    </p:spTree>
    <p:extLst>
      <p:ext uri="{BB962C8B-B14F-4D97-AF65-F5344CB8AC3E}">
        <p14:creationId xmlns:p14="http://schemas.microsoft.com/office/powerpoint/2010/main" val="123673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stageable-Slough-and-Eschar-April-2016.jpg"/>
          <p:cNvPicPr>
            <a:picLocks noChangeAspect="1"/>
          </p:cNvPicPr>
          <p:nvPr/>
        </p:nvPicPr>
        <p:blipFill rotWithShape="1">
          <a:blip r:embed="rId3" cstate="print"/>
          <a:srcRect l="4234" r="3503"/>
          <a:stretch/>
        </p:blipFill>
        <p:spPr>
          <a:xfrm>
            <a:off x="2002565" y="2060845"/>
            <a:ext cx="6152415" cy="4136681"/>
          </a:xfrm>
          <a:prstGeom prst="rect">
            <a:avLst/>
          </a:prstGeom>
        </p:spPr>
      </p:pic>
      <p:sp>
        <p:nvSpPr>
          <p:cNvPr id="10" name="TextBox 9"/>
          <p:cNvSpPr txBox="1"/>
          <p:nvPr/>
        </p:nvSpPr>
        <p:spPr>
          <a:xfrm>
            <a:off x="202933" y="192096"/>
            <a:ext cx="8534400" cy="1323439"/>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Rockwell" panose="02060603020205020403"/>
                <a:ea typeface="+mn-ea"/>
                <a:cs typeface="+mn-cs"/>
              </a:rPr>
              <a:t>Unstageable</a:t>
            </a: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 Too much eschar and/or slough is obscuring the wound bed to determine staging.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Unstageable pressure injuries are either stage 3 or 4 underneath but cannot tell which one right now.</a:t>
            </a:r>
          </a:p>
        </p:txBody>
      </p:sp>
      <p:sp>
        <p:nvSpPr>
          <p:cNvPr id="11" name="TextBox 10"/>
          <p:cNvSpPr txBox="1"/>
          <p:nvPr/>
        </p:nvSpPr>
        <p:spPr>
          <a:xfrm>
            <a:off x="989020" y="2937859"/>
            <a:ext cx="2235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1.Epidermis --------</a:t>
            </a:r>
          </a:p>
        </p:txBody>
      </p:sp>
      <p:sp>
        <p:nvSpPr>
          <p:cNvPr id="12" name="TextBox 11"/>
          <p:cNvSpPr txBox="1"/>
          <p:nvPr/>
        </p:nvSpPr>
        <p:spPr>
          <a:xfrm>
            <a:off x="1124110" y="3688191"/>
            <a:ext cx="2235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13" name="TextBox 12"/>
          <p:cNvSpPr txBox="1"/>
          <p:nvPr/>
        </p:nvSpPr>
        <p:spPr>
          <a:xfrm>
            <a:off x="1124110" y="4309490"/>
            <a:ext cx="2235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14" name="TextBox 13"/>
          <p:cNvSpPr txBox="1"/>
          <p:nvPr/>
        </p:nvSpPr>
        <p:spPr>
          <a:xfrm>
            <a:off x="515987" y="4955821"/>
            <a:ext cx="190950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15" name="Straight Connector 14"/>
          <p:cNvCxnSpPr/>
          <p:nvPr/>
        </p:nvCxnSpPr>
        <p:spPr>
          <a:xfrm>
            <a:off x="2309556" y="5182756"/>
            <a:ext cx="3149600" cy="88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309556" y="4998090"/>
            <a:ext cx="101600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13652" y="5182756"/>
            <a:ext cx="2151627" cy="12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09556" y="5197504"/>
            <a:ext cx="2460523" cy="486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98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2822" y="381000"/>
            <a:ext cx="8534400" cy="923330"/>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Unstageable</a:t>
            </a:r>
            <a:r>
              <a:rPr kumimoji="0" lang="en-US" sz="1800" b="0" i="0" u="none" strike="noStrike" kern="1200" cap="none" spc="0" normalizeH="0" baseline="0" noProof="0" dirty="0">
                <a:ln>
                  <a:noFill/>
                </a:ln>
                <a:solidFill>
                  <a:prstClr val="black"/>
                </a:solidFill>
                <a:effectLst/>
                <a:uLnTx/>
                <a:uFillTx/>
                <a:latin typeface="Calibri"/>
                <a:ea typeface="+mn-ea"/>
                <a:cs typeface="+mn-cs"/>
              </a:rPr>
              <a:t>: Too much eschar/slough is obscuring the wound bed to determine staging.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Unstageables are either a stage 3 or 4 pressure injury underneath.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can see bone, ligament, muscle, and/or tendon visible, it can be called a stage 4.</a:t>
            </a:r>
          </a:p>
        </p:txBody>
      </p:sp>
      <p:pic>
        <p:nvPicPr>
          <p:cNvPr id="3" name="Picture 2">
            <a:extLst>
              <a:ext uri="{FF2B5EF4-FFF2-40B4-BE49-F238E27FC236}">
                <a16:creationId xmlns:a16="http://schemas.microsoft.com/office/drawing/2014/main" id="{9F30A276-7122-49C7-B422-150914C821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33" t="19015" r="21667" b="21107"/>
          <a:stretch/>
        </p:blipFill>
        <p:spPr>
          <a:xfrm>
            <a:off x="1295400" y="1676400"/>
            <a:ext cx="2743200" cy="4105871"/>
          </a:xfrm>
          <a:prstGeom prst="rect">
            <a:avLst/>
          </a:prstGeom>
        </p:spPr>
      </p:pic>
      <p:pic>
        <p:nvPicPr>
          <p:cNvPr id="6" name="Picture 5">
            <a:extLst>
              <a:ext uri="{FF2B5EF4-FFF2-40B4-BE49-F238E27FC236}">
                <a16:creationId xmlns:a16="http://schemas.microsoft.com/office/drawing/2014/main" id="{6A68AA2A-0116-4519-9CBA-2DAF5DE65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76400"/>
            <a:ext cx="3587873" cy="4073541"/>
          </a:xfrm>
          <a:prstGeom prst="rect">
            <a:avLst/>
          </a:prstGeom>
        </p:spPr>
      </p:pic>
    </p:spTree>
    <p:extLst>
      <p:ext uri="{BB962C8B-B14F-4D97-AF65-F5344CB8AC3E}">
        <p14:creationId xmlns:p14="http://schemas.microsoft.com/office/powerpoint/2010/main" val="286717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171F2-F665-4E02-BF18-E369F7CC8AF8}"/>
              </a:ext>
            </a:extLst>
          </p:cNvPr>
          <p:cNvSpPr>
            <a:spLocks noGrp="1"/>
          </p:cNvSpPr>
          <p:nvPr>
            <p:ph type="title"/>
          </p:nvPr>
        </p:nvSpPr>
        <p:spPr>
          <a:xfrm>
            <a:off x="685800" y="213891"/>
            <a:ext cx="7772400" cy="1609344"/>
          </a:xfrm>
        </p:spPr>
        <p:txBody>
          <a:bodyPr/>
          <a:lstStyle/>
          <a:p>
            <a:r>
              <a:rPr lang="en-US" dirty="0"/>
              <a:t>Indeterminate Stages</a:t>
            </a:r>
          </a:p>
        </p:txBody>
      </p:sp>
      <p:pic>
        <p:nvPicPr>
          <p:cNvPr id="4" name="Picture 3" descr="Deep-Tissue-Pressure-Injury-April-2016.jpg">
            <a:extLst>
              <a:ext uri="{FF2B5EF4-FFF2-40B4-BE49-F238E27FC236}">
                <a16:creationId xmlns:a16="http://schemas.microsoft.com/office/drawing/2014/main" id="{287CDCB1-B592-4BBE-A9FA-B99A0C7473DE}"/>
              </a:ext>
            </a:extLst>
          </p:cNvPr>
          <p:cNvPicPr>
            <a:picLocks noChangeAspect="1"/>
          </p:cNvPicPr>
          <p:nvPr/>
        </p:nvPicPr>
        <p:blipFill rotWithShape="1">
          <a:blip r:embed="rId2" cstate="print"/>
          <a:srcRect l="12885" r="11435"/>
          <a:stretch/>
        </p:blipFill>
        <p:spPr>
          <a:xfrm>
            <a:off x="3700679" y="3184830"/>
            <a:ext cx="4747660" cy="3461835"/>
          </a:xfrm>
          <a:prstGeom prst="rect">
            <a:avLst/>
          </a:prstGeom>
        </p:spPr>
      </p:pic>
      <p:sp>
        <p:nvSpPr>
          <p:cNvPr id="5" name="TextBox 4">
            <a:extLst>
              <a:ext uri="{FF2B5EF4-FFF2-40B4-BE49-F238E27FC236}">
                <a16:creationId xmlns:a16="http://schemas.microsoft.com/office/drawing/2014/main" id="{857E925C-5E1E-4B08-A914-C8C92D79320B}"/>
              </a:ext>
            </a:extLst>
          </p:cNvPr>
          <p:cNvSpPr txBox="1"/>
          <p:nvPr/>
        </p:nvSpPr>
        <p:spPr>
          <a:xfrm>
            <a:off x="695661" y="1430217"/>
            <a:ext cx="7889834" cy="2062103"/>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Rockwell" panose="02060603020205020403"/>
                <a:ea typeface="+mn-ea"/>
                <a:cs typeface="+mn-cs"/>
              </a:rPr>
              <a:t>Deep Tissue Injury</a:t>
            </a:r>
            <a:br>
              <a:rPr kumimoji="0" lang="en-US" sz="1600" b="0" i="0" u="sng" strike="noStrike" kern="1200" cap="none" spc="0" normalizeH="0" baseline="0" noProof="0" dirty="0">
                <a:ln>
                  <a:noFill/>
                </a:ln>
                <a:solidFill>
                  <a:prstClr val="black"/>
                </a:solidFill>
                <a:effectLst/>
                <a:uLnTx/>
                <a:uFillTx/>
                <a:latin typeface="Rockwell" panose="02060603020205020403"/>
                <a:ea typeface="+mn-ea"/>
                <a:cs typeface="+mn-cs"/>
              </a:rPr>
            </a:b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Pressure down near the bone is injuring the nearby tissue by constricting blood supply &amp; physically crushing cells.  The damage spreads out and up towards the surface. We detect bogginess upon palpation, then we visualize maroon, blue or purple discoloration of the skin.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With interventions, the wound should stop evolving worse and begin to stabilize towards a recognizable stage 1,2,3 or 4 pressure injury.  Usually once the purple or maroon discoloration resolves, a stage can be determined.</a:t>
            </a:r>
          </a:p>
        </p:txBody>
      </p:sp>
      <p:sp>
        <p:nvSpPr>
          <p:cNvPr id="6" name="TextBox 5">
            <a:extLst>
              <a:ext uri="{FF2B5EF4-FFF2-40B4-BE49-F238E27FC236}">
                <a16:creationId xmlns:a16="http://schemas.microsoft.com/office/drawing/2014/main" id="{09A39CC3-00AE-4B61-BF3B-540EC7D2A87A}"/>
              </a:ext>
            </a:extLst>
          </p:cNvPr>
          <p:cNvSpPr txBox="1"/>
          <p:nvPr/>
        </p:nvSpPr>
        <p:spPr>
          <a:xfrm>
            <a:off x="1966982" y="3878020"/>
            <a:ext cx="24601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1.Epidermis -----------</a:t>
            </a:r>
          </a:p>
        </p:txBody>
      </p:sp>
      <p:sp>
        <p:nvSpPr>
          <p:cNvPr id="7" name="TextBox 6">
            <a:extLst>
              <a:ext uri="{FF2B5EF4-FFF2-40B4-BE49-F238E27FC236}">
                <a16:creationId xmlns:a16="http://schemas.microsoft.com/office/drawing/2014/main" id="{914A9D40-01E9-432F-BA67-57A1E98F1A30}"/>
              </a:ext>
            </a:extLst>
          </p:cNvPr>
          <p:cNvSpPr txBox="1"/>
          <p:nvPr/>
        </p:nvSpPr>
        <p:spPr>
          <a:xfrm>
            <a:off x="1931034" y="4494099"/>
            <a:ext cx="2532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8" name="TextBox 7">
            <a:extLst>
              <a:ext uri="{FF2B5EF4-FFF2-40B4-BE49-F238E27FC236}">
                <a16:creationId xmlns:a16="http://schemas.microsoft.com/office/drawing/2014/main" id="{549C5B68-0922-438B-B1CF-14D311069218}"/>
              </a:ext>
            </a:extLst>
          </p:cNvPr>
          <p:cNvSpPr txBox="1"/>
          <p:nvPr/>
        </p:nvSpPr>
        <p:spPr>
          <a:xfrm>
            <a:off x="2227845" y="5014462"/>
            <a:ext cx="2235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9" name="TextBox 8">
            <a:extLst>
              <a:ext uri="{FF2B5EF4-FFF2-40B4-BE49-F238E27FC236}">
                <a16:creationId xmlns:a16="http://schemas.microsoft.com/office/drawing/2014/main" id="{88B7DAAE-DA49-414E-BCDD-6E04AABCEF0F}"/>
              </a:ext>
            </a:extLst>
          </p:cNvPr>
          <p:cNvSpPr txBox="1"/>
          <p:nvPr/>
        </p:nvSpPr>
        <p:spPr>
          <a:xfrm>
            <a:off x="1358431" y="5529214"/>
            <a:ext cx="190950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10" name="Straight Connector 9">
            <a:extLst>
              <a:ext uri="{FF2B5EF4-FFF2-40B4-BE49-F238E27FC236}">
                <a16:creationId xmlns:a16="http://schemas.microsoft.com/office/drawing/2014/main" id="{79ACDC8F-3E8A-4257-BE40-9F9EE89D6110}"/>
              </a:ext>
            </a:extLst>
          </p:cNvPr>
          <p:cNvCxnSpPr/>
          <p:nvPr/>
        </p:nvCxnSpPr>
        <p:spPr>
          <a:xfrm>
            <a:off x="3232784" y="5653590"/>
            <a:ext cx="2999379" cy="769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7434E2-0BBF-47DE-B607-8CB2A2DE562A}"/>
              </a:ext>
            </a:extLst>
          </p:cNvPr>
          <p:cNvCxnSpPr/>
          <p:nvPr/>
        </p:nvCxnSpPr>
        <p:spPr>
          <a:xfrm flipV="1">
            <a:off x="3232784" y="5534825"/>
            <a:ext cx="1194311" cy="118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E0CA83-359B-41A2-9BF8-7A774DC29FD5}"/>
              </a:ext>
            </a:extLst>
          </p:cNvPr>
          <p:cNvCxnSpPr/>
          <p:nvPr/>
        </p:nvCxnSpPr>
        <p:spPr>
          <a:xfrm>
            <a:off x="3236880" y="5653590"/>
            <a:ext cx="1810245" cy="307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BA985E-893B-447A-A6F4-6C87630CFC9E}"/>
              </a:ext>
            </a:extLst>
          </p:cNvPr>
          <p:cNvCxnSpPr/>
          <p:nvPr/>
        </p:nvCxnSpPr>
        <p:spPr>
          <a:xfrm>
            <a:off x="3232784" y="5668338"/>
            <a:ext cx="2542179" cy="562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282E690-64B9-4BCA-A7A2-2EC166FA84EC}"/>
              </a:ext>
            </a:extLst>
          </p:cNvPr>
          <p:cNvSpPr/>
          <p:nvPr/>
        </p:nvSpPr>
        <p:spPr>
          <a:xfrm>
            <a:off x="5498217" y="5604852"/>
            <a:ext cx="1952625" cy="64715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cxnSp>
        <p:nvCxnSpPr>
          <p:cNvPr id="15" name="Straight Arrow Connector 14">
            <a:extLst>
              <a:ext uri="{FF2B5EF4-FFF2-40B4-BE49-F238E27FC236}">
                <a16:creationId xmlns:a16="http://schemas.microsoft.com/office/drawing/2014/main" id="{4C17AD1D-7139-4B68-AFCA-0124D85E973C}"/>
              </a:ext>
            </a:extLst>
          </p:cNvPr>
          <p:cNvCxnSpPr>
            <a:cxnSpLocks/>
          </p:cNvCxnSpPr>
          <p:nvPr/>
        </p:nvCxnSpPr>
        <p:spPr>
          <a:xfrm flipH="1" flipV="1">
            <a:off x="5606521" y="4678765"/>
            <a:ext cx="467988" cy="85606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A027B9C-A050-4723-8F3A-AC29E0C61A44}"/>
              </a:ext>
            </a:extLst>
          </p:cNvPr>
          <p:cNvCxnSpPr>
            <a:cxnSpLocks/>
          </p:cNvCxnSpPr>
          <p:nvPr/>
        </p:nvCxnSpPr>
        <p:spPr>
          <a:xfrm flipH="1" flipV="1">
            <a:off x="6421674" y="4573873"/>
            <a:ext cx="19194" cy="95302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7187C3-09DB-45D8-BCD0-EEFB7DBE892F}"/>
              </a:ext>
            </a:extLst>
          </p:cNvPr>
          <p:cNvCxnSpPr>
            <a:cxnSpLocks/>
          </p:cNvCxnSpPr>
          <p:nvPr/>
        </p:nvCxnSpPr>
        <p:spPr>
          <a:xfrm flipV="1">
            <a:off x="6864455" y="4578086"/>
            <a:ext cx="179291" cy="97963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00C165-597D-40EE-990F-09AA5C49A0C6}"/>
              </a:ext>
            </a:extLst>
          </p:cNvPr>
          <p:cNvSpPr txBox="1"/>
          <p:nvPr/>
        </p:nvSpPr>
        <p:spPr>
          <a:xfrm>
            <a:off x="5782922" y="5557720"/>
            <a:ext cx="144444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ckwell" panose="02060603020205020403"/>
                <a:ea typeface="+mn-ea"/>
                <a:cs typeface="+mn-cs"/>
              </a:rPr>
              <a:t>Begins deep down</a:t>
            </a:r>
          </a:p>
        </p:txBody>
      </p:sp>
    </p:spTree>
    <p:extLst>
      <p:ext uri="{BB962C8B-B14F-4D97-AF65-F5344CB8AC3E}">
        <p14:creationId xmlns:p14="http://schemas.microsoft.com/office/powerpoint/2010/main" val="412853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400" y="228600"/>
            <a:ext cx="8331200" cy="1477328"/>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Deep Tissue Injury: </a:t>
            </a:r>
            <a:r>
              <a:rPr kumimoji="0" lang="en-US" sz="1800" b="0" i="0" u="none" strike="noStrike" kern="1200" cap="none" spc="0" normalizeH="0" baseline="0" noProof="0" dirty="0">
                <a:ln>
                  <a:noFill/>
                </a:ln>
                <a:solidFill>
                  <a:prstClr val="black"/>
                </a:solidFill>
                <a:effectLst/>
                <a:uLnTx/>
                <a:uFillTx/>
                <a:latin typeface="Calibri"/>
                <a:ea typeface="+mn-ea"/>
                <a:cs typeface="+mn-cs"/>
              </a:rPr>
              <a:t>Pressure at the bone level is injuring tissue by constricting blood supply.  The injury grows outwards to the epidermis and presents as a “bruise”.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Without intervention, wound will continue to enlarge under the surface, eventually may open at the epidermis, and can have an exposed wound bed down to the bone.</a:t>
            </a:r>
          </a:p>
        </p:txBody>
      </p:sp>
      <p:pic>
        <p:nvPicPr>
          <p:cNvPr id="18" name="Picture 17">
            <a:extLst>
              <a:ext uri="{FF2B5EF4-FFF2-40B4-BE49-F238E27FC236}">
                <a16:creationId xmlns:a16="http://schemas.microsoft.com/office/drawing/2014/main" id="{D7A644FD-D0F7-4D67-945B-A27A3C2B8D68}"/>
              </a:ext>
            </a:extLst>
          </p:cNvPr>
          <p:cNvPicPr>
            <a:picLocks noChangeAspect="1"/>
          </p:cNvPicPr>
          <p:nvPr/>
        </p:nvPicPr>
        <p:blipFill rotWithShape="1">
          <a:blip r:embed="rId3">
            <a:extLst>
              <a:ext uri="{28A0092B-C50C-407E-A947-70E740481C1C}">
                <a14:useLocalDpi xmlns:a14="http://schemas.microsoft.com/office/drawing/2010/main" val="0"/>
              </a:ext>
            </a:extLst>
          </a:blip>
          <a:srcRect l="17727" r="8639"/>
          <a:stretch/>
        </p:blipFill>
        <p:spPr>
          <a:xfrm>
            <a:off x="3622660" y="2095499"/>
            <a:ext cx="3304431" cy="2667001"/>
          </a:xfrm>
          <a:prstGeom prst="rect">
            <a:avLst/>
          </a:prstGeom>
        </p:spPr>
      </p:pic>
      <p:pic>
        <p:nvPicPr>
          <p:cNvPr id="19" name="Picture 18">
            <a:extLst>
              <a:ext uri="{FF2B5EF4-FFF2-40B4-BE49-F238E27FC236}">
                <a16:creationId xmlns:a16="http://schemas.microsoft.com/office/drawing/2014/main" id="{3B39837F-E8AA-4B11-ACCD-22398AD693D8}"/>
              </a:ext>
            </a:extLst>
          </p:cNvPr>
          <p:cNvPicPr>
            <a:picLocks noChangeAspect="1"/>
          </p:cNvPicPr>
          <p:nvPr/>
        </p:nvPicPr>
        <p:blipFill rotWithShape="1">
          <a:blip r:embed="rId4">
            <a:extLst>
              <a:ext uri="{28A0092B-C50C-407E-A947-70E740481C1C}">
                <a14:useLocalDpi xmlns:a14="http://schemas.microsoft.com/office/drawing/2010/main" val="0"/>
              </a:ext>
            </a:extLst>
          </a:blip>
          <a:srcRect l="9170" t="2231" b="35644"/>
          <a:stretch/>
        </p:blipFill>
        <p:spPr>
          <a:xfrm rot="5400000">
            <a:off x="536059" y="2271627"/>
            <a:ext cx="2966481" cy="2667000"/>
          </a:xfrm>
          <a:prstGeom prst="rect">
            <a:avLst/>
          </a:prstGeom>
        </p:spPr>
      </p:pic>
      <p:pic>
        <p:nvPicPr>
          <p:cNvPr id="4" name="Picture 3">
            <a:extLst>
              <a:ext uri="{FF2B5EF4-FFF2-40B4-BE49-F238E27FC236}">
                <a16:creationId xmlns:a16="http://schemas.microsoft.com/office/drawing/2014/main" id="{4533712E-C692-4FBD-9020-47CCF2EEFB50}"/>
              </a:ext>
            </a:extLst>
          </p:cNvPr>
          <p:cNvPicPr>
            <a:picLocks noChangeAspect="1"/>
          </p:cNvPicPr>
          <p:nvPr/>
        </p:nvPicPr>
        <p:blipFill rotWithShape="1">
          <a:blip r:embed="rId5"/>
          <a:srcRect l="30632" t="45458" r="52500" b="31889"/>
          <a:stretch/>
        </p:blipFill>
        <p:spPr>
          <a:xfrm rot="5400000">
            <a:off x="6250461" y="4526368"/>
            <a:ext cx="2218368" cy="2004850"/>
          </a:xfrm>
          <a:prstGeom prst="rect">
            <a:avLst/>
          </a:prstGeom>
        </p:spPr>
      </p:pic>
      <p:sp>
        <p:nvSpPr>
          <p:cNvPr id="3" name="Oval 2">
            <a:extLst>
              <a:ext uri="{FF2B5EF4-FFF2-40B4-BE49-F238E27FC236}">
                <a16:creationId xmlns:a16="http://schemas.microsoft.com/office/drawing/2014/main" id="{E9788238-B834-4804-9181-95290C9B7725}"/>
              </a:ext>
            </a:extLst>
          </p:cNvPr>
          <p:cNvSpPr/>
          <p:nvPr/>
        </p:nvSpPr>
        <p:spPr>
          <a:xfrm rot="5400000">
            <a:off x="6542601" y="4553140"/>
            <a:ext cx="1758702" cy="170308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E1B3D29-1007-4BDB-8EF0-1E11E5246017}"/>
              </a:ext>
            </a:extLst>
          </p:cNvPr>
          <p:cNvSpPr txBox="1"/>
          <p:nvPr/>
        </p:nvSpPr>
        <p:spPr>
          <a:xfrm>
            <a:off x="1408605" y="5930090"/>
            <a:ext cx="3278788" cy="707886"/>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000" dirty="0"/>
              <a:t>Blood filled blisters on a boney prominence are DTPI</a:t>
            </a:r>
          </a:p>
        </p:txBody>
      </p:sp>
      <p:cxnSp>
        <p:nvCxnSpPr>
          <p:cNvPr id="10" name="Straight Arrow Connector 9">
            <a:extLst>
              <a:ext uri="{FF2B5EF4-FFF2-40B4-BE49-F238E27FC236}">
                <a16:creationId xmlns:a16="http://schemas.microsoft.com/office/drawing/2014/main" id="{1DE9C267-307E-4ED3-A8DF-E25B1DC7508D}"/>
              </a:ext>
            </a:extLst>
          </p:cNvPr>
          <p:cNvCxnSpPr/>
          <p:nvPr/>
        </p:nvCxnSpPr>
        <p:spPr>
          <a:xfrm>
            <a:off x="4687393" y="6284033"/>
            <a:ext cx="2224801"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850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52400" y="152400"/>
            <a:ext cx="8839200" cy="1477328"/>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solidFill>
                  <a:prstClr val="black"/>
                </a:solidFill>
              </a:rPr>
              <a:t>Stabilizing Deep Tissue Injury </a:t>
            </a:r>
            <a:r>
              <a:rPr lang="en-US" dirty="0">
                <a:solidFill>
                  <a:prstClr val="black"/>
                </a:solidFill>
                <a:sym typeface="Wingdings" panose="05000000000000000000" pitchFamily="2" charset="2"/>
              </a:rPr>
              <a:t> </a:t>
            </a:r>
          </a:p>
          <a:p>
            <a:pPr algn="ctr"/>
            <a:r>
              <a:rPr lang="en-US" dirty="0">
                <a:solidFill>
                  <a:prstClr val="black"/>
                </a:solidFill>
                <a:sym typeface="Wingdings" panose="05000000000000000000" pitchFamily="2" charset="2"/>
              </a:rPr>
              <a:t>Stage 3 in this case</a:t>
            </a:r>
            <a:r>
              <a:rPr lang="en-US" dirty="0">
                <a:solidFill>
                  <a:prstClr val="black"/>
                </a:solidFill>
              </a:rPr>
              <a:t>:</a:t>
            </a:r>
          </a:p>
          <a:p>
            <a:pPr algn="ctr"/>
            <a:r>
              <a:rPr lang="en-US" dirty="0">
                <a:solidFill>
                  <a:prstClr val="black"/>
                </a:solidFill>
              </a:rPr>
              <a:t>Started off bruised looking in several spots, injury continued to occur underneath epidermis, evolved open, interventions helped the area calm down, so the bruising color eased up and the tissue stopped breaking down. </a:t>
            </a:r>
          </a:p>
        </p:txBody>
      </p:sp>
      <p:pic>
        <p:nvPicPr>
          <p:cNvPr id="4" name="Picture 3">
            <a:extLst>
              <a:ext uri="{FF2B5EF4-FFF2-40B4-BE49-F238E27FC236}">
                <a16:creationId xmlns:a16="http://schemas.microsoft.com/office/drawing/2014/main" id="{7907D03E-9407-4B35-AC2E-19DCEDC50D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27" t="17316" r="18831" b="22078"/>
          <a:stretch/>
        </p:blipFill>
        <p:spPr>
          <a:xfrm>
            <a:off x="1828800" y="1934528"/>
            <a:ext cx="5486400" cy="4267200"/>
          </a:xfrm>
          <a:prstGeom prst="rect">
            <a:avLst/>
          </a:prstGeom>
        </p:spPr>
      </p:pic>
    </p:spTree>
    <p:extLst>
      <p:ext uri="{BB962C8B-B14F-4D97-AF65-F5344CB8AC3E}">
        <p14:creationId xmlns:p14="http://schemas.microsoft.com/office/powerpoint/2010/main" val="1658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7CDC-10F8-43F0-BC93-B3E90710F1AB}"/>
              </a:ext>
            </a:extLst>
          </p:cNvPr>
          <p:cNvSpPr>
            <a:spLocks noGrp="1"/>
          </p:cNvSpPr>
          <p:nvPr>
            <p:ph type="title"/>
          </p:nvPr>
        </p:nvSpPr>
        <p:spPr>
          <a:xfrm>
            <a:off x="457200" y="457200"/>
            <a:ext cx="8229600" cy="792162"/>
          </a:xfrm>
          <a:ln>
            <a:solidFill>
              <a:schemeClr val="tx1"/>
            </a:solidFill>
          </a:ln>
        </p:spPr>
        <p:txBody>
          <a:bodyPr>
            <a:normAutofit fontScale="90000"/>
          </a:bodyPr>
          <a:lstStyle/>
          <a:p>
            <a:r>
              <a:rPr lang="en-US" dirty="0"/>
              <a:t>Mucous Membrane Pressure Injuries</a:t>
            </a:r>
          </a:p>
        </p:txBody>
      </p:sp>
      <p:pic>
        <p:nvPicPr>
          <p:cNvPr id="5" name="Picture 4">
            <a:extLst>
              <a:ext uri="{FF2B5EF4-FFF2-40B4-BE49-F238E27FC236}">
                <a16:creationId xmlns:a16="http://schemas.microsoft.com/office/drawing/2014/main" id="{E6FFB4AE-03E8-4549-B0FA-66D2AB9D0617}"/>
              </a:ext>
            </a:extLst>
          </p:cNvPr>
          <p:cNvPicPr>
            <a:picLocks noChangeAspect="1"/>
          </p:cNvPicPr>
          <p:nvPr/>
        </p:nvPicPr>
        <p:blipFill rotWithShape="1">
          <a:blip r:embed="rId4"/>
          <a:srcRect l="59833" t="57407" r="28324" b="21852"/>
          <a:stretch/>
        </p:blipFill>
        <p:spPr>
          <a:xfrm>
            <a:off x="1295400" y="1717964"/>
            <a:ext cx="2792186" cy="2750507"/>
          </a:xfrm>
          <a:prstGeom prst="rect">
            <a:avLst/>
          </a:prstGeom>
        </p:spPr>
      </p:pic>
      <p:pic>
        <p:nvPicPr>
          <p:cNvPr id="6" name="Picture 5">
            <a:extLst>
              <a:ext uri="{FF2B5EF4-FFF2-40B4-BE49-F238E27FC236}">
                <a16:creationId xmlns:a16="http://schemas.microsoft.com/office/drawing/2014/main" id="{9622440C-3338-44B0-A17E-6D9CBC230A4B}"/>
              </a:ext>
            </a:extLst>
          </p:cNvPr>
          <p:cNvPicPr>
            <a:picLocks noChangeAspect="1"/>
          </p:cNvPicPr>
          <p:nvPr/>
        </p:nvPicPr>
        <p:blipFill rotWithShape="1">
          <a:blip r:embed="rId4"/>
          <a:srcRect l="34166" t="57407" r="41501" b="31941"/>
          <a:stretch/>
        </p:blipFill>
        <p:spPr>
          <a:xfrm>
            <a:off x="1524000" y="4648200"/>
            <a:ext cx="6315314" cy="1554982"/>
          </a:xfrm>
          <a:prstGeom prst="rect">
            <a:avLst/>
          </a:prstGeom>
        </p:spPr>
      </p:pic>
      <p:pic>
        <p:nvPicPr>
          <p:cNvPr id="4" name="Picture 3">
            <a:extLst>
              <a:ext uri="{FF2B5EF4-FFF2-40B4-BE49-F238E27FC236}">
                <a16:creationId xmlns:a16="http://schemas.microsoft.com/office/drawing/2014/main" id="{0B6E06CC-C52B-449E-879D-2459DC980C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46003" y="1259546"/>
            <a:ext cx="2750507" cy="3667342"/>
          </a:xfrm>
          <a:prstGeom prst="rect">
            <a:avLst/>
          </a:prstGeom>
        </p:spPr>
      </p:pic>
      <p:sp>
        <p:nvSpPr>
          <p:cNvPr id="7" name="TextBox 6">
            <a:extLst>
              <a:ext uri="{FF2B5EF4-FFF2-40B4-BE49-F238E27FC236}">
                <a16:creationId xmlns:a16="http://schemas.microsoft.com/office/drawing/2014/main" id="{B4CDDFED-A1EC-4C9D-A213-4DF563C5BD53}"/>
              </a:ext>
            </a:extLst>
          </p:cNvPr>
          <p:cNvSpPr txBox="1"/>
          <p:nvPr/>
        </p:nvSpPr>
        <p:spPr>
          <a:xfrm>
            <a:off x="5334000" y="1668462"/>
            <a:ext cx="2133600" cy="381000"/>
          </a:xfrm>
          <a:prstGeom prst="rect">
            <a:avLst/>
          </a:prstGeom>
          <a:noFill/>
        </p:spPr>
        <p:txBody>
          <a:bodyPr wrap="square" rtlCol="0">
            <a:spAutoFit/>
          </a:bodyPr>
          <a:lstStyle/>
          <a:p>
            <a:r>
              <a:rPr lang="en-US" dirty="0"/>
              <a:t>Cam Walker Injury</a:t>
            </a:r>
          </a:p>
        </p:txBody>
      </p:sp>
    </p:spTree>
    <p:extLst>
      <p:ext uri="{BB962C8B-B14F-4D97-AF65-F5344CB8AC3E}">
        <p14:creationId xmlns:p14="http://schemas.microsoft.com/office/powerpoint/2010/main" val="346677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7CDC-10F8-43F0-BC93-B3E90710F1AB}"/>
              </a:ext>
            </a:extLst>
          </p:cNvPr>
          <p:cNvSpPr>
            <a:spLocks noGrp="1"/>
          </p:cNvSpPr>
          <p:nvPr>
            <p:ph type="title"/>
          </p:nvPr>
        </p:nvSpPr>
        <p:spPr>
          <a:xfrm>
            <a:off x="457200" y="457200"/>
            <a:ext cx="8229600" cy="792162"/>
          </a:xfrm>
          <a:ln>
            <a:solidFill>
              <a:schemeClr val="tx1"/>
            </a:solidFill>
          </a:ln>
        </p:spPr>
        <p:txBody>
          <a:bodyPr>
            <a:normAutofit fontScale="90000"/>
          </a:bodyPr>
          <a:lstStyle/>
          <a:p>
            <a:r>
              <a:rPr lang="en-US" dirty="0"/>
              <a:t>Mucous Membrane Pressure Injuries</a:t>
            </a:r>
          </a:p>
        </p:txBody>
      </p:sp>
      <p:pic>
        <p:nvPicPr>
          <p:cNvPr id="5" name="Picture 4">
            <a:extLst>
              <a:ext uri="{FF2B5EF4-FFF2-40B4-BE49-F238E27FC236}">
                <a16:creationId xmlns:a16="http://schemas.microsoft.com/office/drawing/2014/main" id="{E6FFB4AE-03E8-4549-B0FA-66D2AB9D0617}"/>
              </a:ext>
            </a:extLst>
          </p:cNvPr>
          <p:cNvPicPr>
            <a:picLocks noChangeAspect="1"/>
          </p:cNvPicPr>
          <p:nvPr/>
        </p:nvPicPr>
        <p:blipFill rotWithShape="1">
          <a:blip r:embed="rId4"/>
          <a:srcRect l="59833" t="57407" r="28324" b="21852"/>
          <a:stretch/>
        </p:blipFill>
        <p:spPr>
          <a:xfrm>
            <a:off x="5181600" y="2133600"/>
            <a:ext cx="2792186" cy="2750507"/>
          </a:xfrm>
          <a:prstGeom prst="rect">
            <a:avLst/>
          </a:prstGeom>
        </p:spPr>
      </p:pic>
      <p:pic>
        <p:nvPicPr>
          <p:cNvPr id="6" name="Picture 5">
            <a:extLst>
              <a:ext uri="{FF2B5EF4-FFF2-40B4-BE49-F238E27FC236}">
                <a16:creationId xmlns:a16="http://schemas.microsoft.com/office/drawing/2014/main" id="{9622440C-3338-44B0-A17E-6D9CBC230A4B}"/>
              </a:ext>
            </a:extLst>
          </p:cNvPr>
          <p:cNvPicPr>
            <a:picLocks noChangeAspect="1"/>
          </p:cNvPicPr>
          <p:nvPr/>
        </p:nvPicPr>
        <p:blipFill rotWithShape="1">
          <a:blip r:embed="rId4"/>
          <a:srcRect l="34166" t="57407" r="41501" b="31941"/>
          <a:stretch/>
        </p:blipFill>
        <p:spPr>
          <a:xfrm>
            <a:off x="2781300" y="5096678"/>
            <a:ext cx="6315314" cy="1554982"/>
          </a:xfrm>
          <a:prstGeom prst="rect">
            <a:avLst/>
          </a:prstGeom>
        </p:spPr>
      </p:pic>
      <p:sp>
        <p:nvSpPr>
          <p:cNvPr id="3" name="TextBox 2">
            <a:extLst>
              <a:ext uri="{FF2B5EF4-FFF2-40B4-BE49-F238E27FC236}">
                <a16:creationId xmlns:a16="http://schemas.microsoft.com/office/drawing/2014/main" id="{C43F030B-A54B-4029-990B-41C629C2B832}"/>
              </a:ext>
            </a:extLst>
          </p:cNvPr>
          <p:cNvSpPr txBox="1"/>
          <p:nvPr/>
        </p:nvSpPr>
        <p:spPr>
          <a:xfrm>
            <a:off x="609600" y="1680358"/>
            <a:ext cx="4572000" cy="3416320"/>
          </a:xfrm>
          <a:prstGeom prst="rect">
            <a:avLst/>
          </a:prstGeom>
          <a:noFill/>
        </p:spPr>
        <p:txBody>
          <a:bodyPr wrap="square" rtlCol="0">
            <a:spAutoFit/>
          </a:bodyPr>
          <a:lstStyle/>
          <a:p>
            <a:r>
              <a:rPr lang="en-US" sz="2400" dirty="0"/>
              <a:t>Mucous membrane pressure injuries are caused by medial devices such as endotrach tubes in the mouth, nasogastric tubes inside the nose, and even indwelling urine and stool containing devices.  No stage needed, just call it a “Mucous Membrane Pressure Injury”.</a:t>
            </a:r>
          </a:p>
        </p:txBody>
      </p:sp>
    </p:spTree>
    <p:extLst>
      <p:ext uri="{BB962C8B-B14F-4D97-AF65-F5344CB8AC3E}">
        <p14:creationId xmlns:p14="http://schemas.microsoft.com/office/powerpoint/2010/main" val="1504529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p:cNvSpPr txBox="1"/>
          <p:nvPr/>
        </p:nvSpPr>
        <p:spPr>
          <a:xfrm>
            <a:off x="685800" y="457200"/>
            <a:ext cx="7772400"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solidFill>
                  <a:prstClr val="black"/>
                </a:solidFill>
              </a:rPr>
              <a:t>How to start the Staging Process</a:t>
            </a:r>
          </a:p>
        </p:txBody>
      </p:sp>
      <p:sp>
        <p:nvSpPr>
          <p:cNvPr id="15" name="TextBox 14">
            <a:extLst>
              <a:ext uri="{FF2B5EF4-FFF2-40B4-BE49-F238E27FC236}">
                <a16:creationId xmlns:a16="http://schemas.microsoft.com/office/drawing/2014/main" id="{D4F9AFE4-670B-4D3F-B515-112CCF964579}"/>
              </a:ext>
            </a:extLst>
          </p:cNvPr>
          <p:cNvSpPr txBox="1"/>
          <p:nvPr/>
        </p:nvSpPr>
        <p:spPr>
          <a:xfrm>
            <a:off x="958810" y="1969532"/>
            <a:ext cx="3276601" cy="3046988"/>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400" u="sng" dirty="0">
                <a:solidFill>
                  <a:prstClr val="black"/>
                </a:solidFill>
              </a:rPr>
              <a:t>Unstageable</a:t>
            </a:r>
            <a:r>
              <a:rPr lang="en-US" sz="2400" dirty="0">
                <a:solidFill>
                  <a:prstClr val="black"/>
                </a:solidFill>
              </a:rPr>
              <a:t>: </a:t>
            </a:r>
          </a:p>
          <a:p>
            <a:pPr algn="ctr"/>
            <a:r>
              <a:rPr lang="en-US" sz="2400" dirty="0">
                <a:solidFill>
                  <a:prstClr val="black"/>
                </a:solidFill>
              </a:rPr>
              <a:t>Too much eschar/slough is obscuring the wound bed to determine staging.  </a:t>
            </a:r>
          </a:p>
          <a:p>
            <a:pPr algn="ctr"/>
            <a:r>
              <a:rPr lang="en-US" sz="2400" dirty="0">
                <a:solidFill>
                  <a:prstClr val="black"/>
                </a:solidFill>
              </a:rPr>
              <a:t>Unstageables are either a stage 3 or 4 pressure injury underneath.</a:t>
            </a:r>
          </a:p>
        </p:txBody>
      </p:sp>
      <p:sp>
        <p:nvSpPr>
          <p:cNvPr id="16" name="TextBox 15">
            <a:extLst>
              <a:ext uri="{FF2B5EF4-FFF2-40B4-BE49-F238E27FC236}">
                <a16:creationId xmlns:a16="http://schemas.microsoft.com/office/drawing/2014/main" id="{89C49939-513B-459D-9FF6-50A4FDA73309}"/>
              </a:ext>
            </a:extLst>
          </p:cNvPr>
          <p:cNvSpPr txBox="1"/>
          <p:nvPr/>
        </p:nvSpPr>
        <p:spPr>
          <a:xfrm>
            <a:off x="4888869" y="1972988"/>
            <a:ext cx="3575608" cy="3416320"/>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2400" u="sng" dirty="0">
                <a:solidFill>
                  <a:prstClr val="black"/>
                </a:solidFill>
              </a:rPr>
              <a:t>Deep Tissue Pressure Injury: </a:t>
            </a:r>
          </a:p>
          <a:p>
            <a:pPr algn="ctr"/>
            <a:r>
              <a:rPr lang="en-US" sz="2400" dirty="0">
                <a:solidFill>
                  <a:prstClr val="black"/>
                </a:solidFill>
              </a:rPr>
              <a:t>Pressure at the bone level is injuring tissue by constricting blood supply and breaking cells.  The injury grows outwards to the epidermis and presents as a “bruise”.  </a:t>
            </a:r>
          </a:p>
        </p:txBody>
      </p:sp>
      <p:sp>
        <p:nvSpPr>
          <p:cNvPr id="2" name="TextBox 1">
            <a:extLst>
              <a:ext uri="{FF2B5EF4-FFF2-40B4-BE49-F238E27FC236}">
                <a16:creationId xmlns:a16="http://schemas.microsoft.com/office/drawing/2014/main" id="{173F8B7B-18C5-4B35-A9BC-2A14E89085A5}"/>
              </a:ext>
            </a:extLst>
          </p:cNvPr>
          <p:cNvSpPr txBox="1"/>
          <p:nvPr/>
        </p:nvSpPr>
        <p:spPr>
          <a:xfrm>
            <a:off x="2857500" y="1062196"/>
            <a:ext cx="3429000" cy="461665"/>
          </a:xfrm>
          <a:prstGeom prst="rect">
            <a:avLst/>
          </a:prstGeom>
          <a:solidFill>
            <a:schemeClr val="accent3">
              <a:lumMod val="20000"/>
              <a:lumOff val="80000"/>
            </a:schemeClr>
          </a:solidFill>
          <a:ln>
            <a:solidFill>
              <a:schemeClr val="accent1"/>
            </a:solidFill>
          </a:ln>
        </p:spPr>
        <p:txBody>
          <a:bodyPr wrap="square" rtlCol="0">
            <a:spAutoFit/>
          </a:bodyPr>
          <a:lstStyle/>
          <a:p>
            <a:pPr algn="ctr"/>
            <a:r>
              <a:rPr lang="en-US" sz="2400" dirty="0"/>
              <a:t>Is it either of these?</a:t>
            </a:r>
          </a:p>
        </p:txBody>
      </p:sp>
      <p:sp>
        <p:nvSpPr>
          <p:cNvPr id="6" name="TextBox 5">
            <a:extLst>
              <a:ext uri="{FF2B5EF4-FFF2-40B4-BE49-F238E27FC236}">
                <a16:creationId xmlns:a16="http://schemas.microsoft.com/office/drawing/2014/main" id="{05E8DE07-E764-4A35-949F-1C32BE29DB97}"/>
              </a:ext>
            </a:extLst>
          </p:cNvPr>
          <p:cNvSpPr txBox="1"/>
          <p:nvPr/>
        </p:nvSpPr>
        <p:spPr>
          <a:xfrm>
            <a:off x="2209800" y="5569803"/>
            <a:ext cx="4953000" cy="830997"/>
          </a:xfrm>
          <a:prstGeom prst="rect">
            <a:avLst/>
          </a:prstGeom>
          <a:solidFill>
            <a:schemeClr val="accent3">
              <a:lumMod val="20000"/>
              <a:lumOff val="80000"/>
            </a:schemeClr>
          </a:solidFill>
          <a:ln>
            <a:solidFill>
              <a:schemeClr val="accent1"/>
            </a:solidFill>
          </a:ln>
        </p:spPr>
        <p:txBody>
          <a:bodyPr wrap="square" rtlCol="0">
            <a:spAutoFit/>
          </a:bodyPr>
          <a:lstStyle/>
          <a:p>
            <a:pPr algn="ctr"/>
            <a:r>
              <a:rPr lang="en-US" sz="2400" dirty="0"/>
              <a:t>If it is one of the above, you are done staging.  If not, go to the next page.</a:t>
            </a:r>
          </a:p>
        </p:txBody>
      </p:sp>
    </p:spTree>
    <p:extLst>
      <p:ext uri="{BB962C8B-B14F-4D97-AF65-F5344CB8AC3E}">
        <p14:creationId xmlns:p14="http://schemas.microsoft.com/office/powerpoint/2010/main" val="15223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892B-9E16-442C-898E-5341662E88A6}"/>
              </a:ext>
            </a:extLst>
          </p:cNvPr>
          <p:cNvSpPr>
            <a:spLocks noGrp="1"/>
          </p:cNvSpPr>
          <p:nvPr>
            <p:ph type="title"/>
          </p:nvPr>
        </p:nvSpPr>
        <p:spPr>
          <a:xfrm>
            <a:off x="609600" y="457200"/>
            <a:ext cx="7498080" cy="1143000"/>
          </a:xfrm>
        </p:spPr>
        <p:txBody>
          <a:bodyPr/>
          <a:lstStyle/>
          <a:p>
            <a:r>
              <a:rPr lang="en-US" dirty="0"/>
              <a:t>Common Wound Types</a:t>
            </a:r>
          </a:p>
        </p:txBody>
      </p:sp>
      <p:sp>
        <p:nvSpPr>
          <p:cNvPr id="3" name="Content Placeholder 2">
            <a:extLst>
              <a:ext uri="{FF2B5EF4-FFF2-40B4-BE49-F238E27FC236}">
                <a16:creationId xmlns:a16="http://schemas.microsoft.com/office/drawing/2014/main" id="{DD682FC7-036B-4515-87EF-0D8B304F0491}"/>
              </a:ext>
            </a:extLst>
          </p:cNvPr>
          <p:cNvSpPr>
            <a:spLocks noGrp="1"/>
          </p:cNvSpPr>
          <p:nvPr>
            <p:ph idx="1"/>
          </p:nvPr>
        </p:nvSpPr>
        <p:spPr>
          <a:xfrm>
            <a:off x="1447800" y="1828800"/>
            <a:ext cx="7498080" cy="4800600"/>
          </a:xfrm>
        </p:spPr>
        <p:txBody>
          <a:bodyPr/>
          <a:lstStyle/>
          <a:p>
            <a:pPr marL="596646" indent="-514350">
              <a:buAutoNum type="arabicPeriod"/>
            </a:pPr>
            <a:r>
              <a:rPr lang="en-US" dirty="0"/>
              <a:t>Surgical</a:t>
            </a:r>
          </a:p>
          <a:p>
            <a:pPr marL="596646" indent="-514350">
              <a:buAutoNum type="arabicPeriod"/>
            </a:pPr>
            <a:r>
              <a:rPr lang="en-US" dirty="0"/>
              <a:t>Pressure Injury (Bed sore)</a:t>
            </a:r>
          </a:p>
          <a:p>
            <a:pPr marL="596646" indent="-514350">
              <a:buAutoNum type="arabicPeriod"/>
            </a:pPr>
            <a:r>
              <a:rPr lang="en-US" dirty="0"/>
              <a:t>Trauma</a:t>
            </a:r>
          </a:p>
          <a:p>
            <a:pPr marL="596646" indent="-514350">
              <a:buAutoNum type="arabicPeriod"/>
            </a:pPr>
            <a:r>
              <a:rPr lang="en-US" dirty="0"/>
              <a:t>Lower Leg Ulcers</a:t>
            </a:r>
          </a:p>
          <a:p>
            <a:pPr marL="1139825" indent="-515938">
              <a:buFont typeface="Wingdings" panose="05000000000000000000" pitchFamily="2" charset="2"/>
              <a:buChar char="Ø"/>
            </a:pPr>
            <a:r>
              <a:rPr lang="en-US" dirty="0"/>
              <a:t>Neuropathic</a:t>
            </a:r>
          </a:p>
          <a:p>
            <a:pPr marL="1139825" indent="-515938">
              <a:buFont typeface="Wingdings" panose="05000000000000000000" pitchFamily="2" charset="2"/>
              <a:buChar char="Ø"/>
            </a:pPr>
            <a:r>
              <a:rPr lang="en-US" dirty="0"/>
              <a:t> Arterial</a:t>
            </a:r>
          </a:p>
          <a:p>
            <a:pPr marL="1139825" indent="-515938">
              <a:buFont typeface="Wingdings" panose="05000000000000000000" pitchFamily="2" charset="2"/>
              <a:buChar char="Ø"/>
            </a:pPr>
            <a:r>
              <a:rPr lang="en-US" dirty="0"/>
              <a:t> Venous</a:t>
            </a:r>
          </a:p>
          <a:p>
            <a:pPr marL="82296" indent="0">
              <a:buNone/>
            </a:pPr>
            <a:endParaRPr lang="en-US" dirty="0"/>
          </a:p>
        </p:txBody>
      </p:sp>
      <p:sp>
        <p:nvSpPr>
          <p:cNvPr id="4" name="Slide Number Placeholder 3">
            <a:extLst>
              <a:ext uri="{FF2B5EF4-FFF2-40B4-BE49-F238E27FC236}">
                <a16:creationId xmlns:a16="http://schemas.microsoft.com/office/drawing/2014/main" id="{34802840-4BEC-410E-8F38-3B2F6729D6A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1FB9F5-4D27-4C55-A630-44E208EFAA53}" type="slidenum">
              <a:rPr kumimoji="0" lang="en-US" sz="1200" b="0" i="0" u="none" strike="noStrike" kern="1200" cap="none" spc="0" normalizeH="0" baseline="0" noProof="0" smtClean="0">
                <a:ln>
                  <a:noFill/>
                </a:ln>
                <a:solidFill>
                  <a:srgbClr val="DEDEDE">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DEDEDE">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384108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Arrow Connector 16"/>
          <p:cNvCxnSpPr/>
          <p:nvPr/>
        </p:nvCxnSpPr>
        <p:spPr>
          <a:xfrm>
            <a:off x="4591050" y="1551035"/>
            <a:ext cx="742950" cy="737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76551" y="989044"/>
            <a:ext cx="3352800" cy="369332"/>
          </a:xfrm>
          <a:prstGeom prst="rect">
            <a:avLst/>
          </a:prstGeom>
          <a:solidFill>
            <a:schemeClr val="bg1"/>
          </a:solidFill>
          <a:ln>
            <a:solidFill>
              <a:schemeClr val="accent1"/>
            </a:solidFill>
          </a:ln>
        </p:spPr>
        <p:txBody>
          <a:bodyPr wrap="square" rtlCol="0">
            <a:spAutoFit/>
          </a:bodyPr>
          <a:lstStyle/>
          <a:p>
            <a:pPr algn="ctr"/>
            <a:r>
              <a:rPr lang="en-US" dirty="0"/>
              <a:t>If the wound is intact…</a:t>
            </a:r>
          </a:p>
        </p:txBody>
      </p:sp>
      <p:sp>
        <p:nvSpPr>
          <p:cNvPr id="6" name="TextBox 5"/>
          <p:cNvSpPr txBox="1"/>
          <p:nvPr/>
        </p:nvSpPr>
        <p:spPr>
          <a:xfrm>
            <a:off x="2768600" y="3722956"/>
            <a:ext cx="3352800" cy="369332"/>
          </a:xfrm>
          <a:prstGeom prst="rect">
            <a:avLst/>
          </a:prstGeom>
          <a:noFill/>
          <a:ln>
            <a:solidFill>
              <a:schemeClr val="accent1"/>
            </a:solidFill>
          </a:ln>
        </p:spPr>
        <p:txBody>
          <a:bodyPr wrap="square" rtlCol="0">
            <a:spAutoFit/>
          </a:bodyPr>
          <a:lstStyle/>
          <a:p>
            <a:pPr algn="ctr"/>
            <a:r>
              <a:rPr lang="en-US" dirty="0"/>
              <a:t>If the wound is not intact</a:t>
            </a:r>
          </a:p>
        </p:txBody>
      </p:sp>
      <p:sp>
        <p:nvSpPr>
          <p:cNvPr id="7" name="TextBox 6"/>
          <p:cNvSpPr txBox="1"/>
          <p:nvPr/>
        </p:nvSpPr>
        <p:spPr>
          <a:xfrm>
            <a:off x="990600" y="2478853"/>
            <a:ext cx="3352800" cy="646331"/>
          </a:xfrm>
          <a:prstGeom prst="rect">
            <a:avLst/>
          </a:prstGeom>
          <a:noFill/>
          <a:ln>
            <a:solidFill>
              <a:schemeClr val="accent1"/>
            </a:solidFill>
          </a:ln>
        </p:spPr>
        <p:txBody>
          <a:bodyPr wrap="square" rtlCol="0">
            <a:spAutoFit/>
          </a:bodyPr>
          <a:lstStyle/>
          <a:p>
            <a:pPr algn="ctr"/>
            <a:r>
              <a:rPr lang="en-US" dirty="0"/>
              <a:t>Pink/Red &amp; No Blanching?</a:t>
            </a:r>
          </a:p>
          <a:p>
            <a:pPr algn="ctr"/>
            <a:r>
              <a:rPr lang="en-US" i="1" dirty="0"/>
              <a:t>Stage 1</a:t>
            </a:r>
          </a:p>
        </p:txBody>
      </p:sp>
      <p:sp>
        <p:nvSpPr>
          <p:cNvPr id="8" name="TextBox 7"/>
          <p:cNvSpPr txBox="1"/>
          <p:nvPr/>
        </p:nvSpPr>
        <p:spPr>
          <a:xfrm>
            <a:off x="4724400" y="2478852"/>
            <a:ext cx="3352800" cy="646331"/>
          </a:xfrm>
          <a:prstGeom prst="rect">
            <a:avLst/>
          </a:prstGeom>
          <a:noFill/>
          <a:ln>
            <a:solidFill>
              <a:schemeClr val="accent1"/>
            </a:solidFill>
          </a:ln>
        </p:spPr>
        <p:txBody>
          <a:bodyPr wrap="square" rtlCol="0">
            <a:spAutoFit/>
          </a:bodyPr>
          <a:lstStyle/>
          <a:p>
            <a:pPr algn="ctr"/>
            <a:r>
              <a:rPr lang="en-US" dirty="0"/>
              <a:t>Pink/Red &amp; Blanches?</a:t>
            </a:r>
          </a:p>
          <a:p>
            <a:pPr algn="ctr"/>
            <a:r>
              <a:rPr lang="en-US" i="1" dirty="0"/>
              <a:t>Non-blanchable Erythema</a:t>
            </a:r>
          </a:p>
        </p:txBody>
      </p:sp>
      <p:cxnSp>
        <p:nvCxnSpPr>
          <p:cNvPr id="9" name="Straight Arrow Connector 8"/>
          <p:cNvCxnSpPr>
            <a:cxnSpLocks/>
          </p:cNvCxnSpPr>
          <p:nvPr/>
        </p:nvCxnSpPr>
        <p:spPr>
          <a:xfrm flipH="1">
            <a:off x="3657600" y="1540733"/>
            <a:ext cx="805329" cy="747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5235673"/>
            <a:ext cx="3200400" cy="646331"/>
          </a:xfrm>
          <a:prstGeom prst="rect">
            <a:avLst/>
          </a:prstGeom>
          <a:noFill/>
          <a:ln>
            <a:solidFill>
              <a:schemeClr val="accent1"/>
            </a:solidFill>
          </a:ln>
        </p:spPr>
        <p:txBody>
          <a:bodyPr wrap="square" rtlCol="0">
            <a:spAutoFit/>
          </a:bodyPr>
          <a:lstStyle/>
          <a:p>
            <a:pPr algn="ctr"/>
            <a:r>
              <a:rPr lang="en-US" dirty="0"/>
              <a:t>Bone, Muscle, Tendon, Ligament? </a:t>
            </a:r>
          </a:p>
          <a:p>
            <a:pPr algn="ctr"/>
            <a:r>
              <a:rPr lang="en-US" i="1" dirty="0"/>
              <a:t>Stage 4</a:t>
            </a:r>
          </a:p>
        </p:txBody>
      </p:sp>
      <p:cxnSp>
        <p:nvCxnSpPr>
          <p:cNvPr id="28" name="Straight Arrow Connector 27"/>
          <p:cNvCxnSpPr/>
          <p:nvPr/>
        </p:nvCxnSpPr>
        <p:spPr>
          <a:xfrm flipH="1">
            <a:off x="2006600" y="4158407"/>
            <a:ext cx="762000" cy="762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718050" y="4167096"/>
            <a:ext cx="19050" cy="1052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121400" y="4123361"/>
            <a:ext cx="755650" cy="735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77050" y="5004841"/>
            <a:ext cx="1930400" cy="1477328"/>
          </a:xfrm>
          <a:prstGeom prst="rect">
            <a:avLst/>
          </a:prstGeom>
          <a:noFill/>
          <a:ln>
            <a:solidFill>
              <a:schemeClr val="accent1"/>
            </a:solidFill>
          </a:ln>
        </p:spPr>
        <p:txBody>
          <a:bodyPr wrap="square" rtlCol="0">
            <a:spAutoFit/>
          </a:bodyPr>
          <a:lstStyle/>
          <a:p>
            <a:pPr algn="ctr"/>
            <a:r>
              <a:rPr lang="en-US" dirty="0"/>
              <a:t>Neither a 2 or 4?</a:t>
            </a:r>
          </a:p>
          <a:p>
            <a:pPr algn="ctr"/>
            <a:r>
              <a:rPr lang="en-US" i="1" dirty="0"/>
              <a:t>Stage 3</a:t>
            </a:r>
          </a:p>
          <a:p>
            <a:pPr algn="ctr"/>
            <a:endParaRPr lang="en-US" dirty="0"/>
          </a:p>
          <a:p>
            <a:pPr algn="ctr"/>
            <a:r>
              <a:rPr lang="en-US" dirty="0"/>
              <a:t>(NO muscle, bone, tendon, ligament)</a:t>
            </a:r>
            <a:endParaRPr lang="en-US" i="1" dirty="0"/>
          </a:p>
        </p:txBody>
      </p:sp>
      <p:sp>
        <p:nvSpPr>
          <p:cNvPr id="33" name="TextBox 32"/>
          <p:cNvSpPr txBox="1"/>
          <p:nvPr/>
        </p:nvSpPr>
        <p:spPr>
          <a:xfrm>
            <a:off x="304800" y="4986693"/>
            <a:ext cx="2876550" cy="1200329"/>
          </a:xfrm>
          <a:prstGeom prst="rect">
            <a:avLst/>
          </a:prstGeom>
          <a:noFill/>
          <a:ln>
            <a:solidFill>
              <a:schemeClr val="accent1"/>
            </a:solidFill>
          </a:ln>
        </p:spPr>
        <p:txBody>
          <a:bodyPr wrap="square" rtlCol="0">
            <a:spAutoFit/>
          </a:bodyPr>
          <a:lstStyle/>
          <a:p>
            <a:pPr algn="ctr"/>
            <a:r>
              <a:rPr lang="en-US" dirty="0"/>
              <a:t>Flat, Red, pink or pale pink?</a:t>
            </a:r>
          </a:p>
          <a:p>
            <a:pPr algn="ctr"/>
            <a:r>
              <a:rPr lang="en-US" i="1" dirty="0"/>
              <a:t>Stage 2</a:t>
            </a:r>
          </a:p>
          <a:p>
            <a:pPr algn="ctr"/>
            <a:endParaRPr lang="en-US" dirty="0"/>
          </a:p>
          <a:p>
            <a:pPr algn="ctr"/>
            <a:r>
              <a:rPr lang="en-US" dirty="0"/>
              <a:t>(NO SLOUGH)</a:t>
            </a:r>
          </a:p>
        </p:txBody>
      </p:sp>
      <p:sp>
        <p:nvSpPr>
          <p:cNvPr id="34" name="TextBox 33"/>
          <p:cNvSpPr txBox="1"/>
          <p:nvPr/>
        </p:nvSpPr>
        <p:spPr>
          <a:xfrm>
            <a:off x="838200" y="188703"/>
            <a:ext cx="7772400"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solidFill>
                  <a:prstClr val="black"/>
                </a:solidFill>
              </a:rPr>
              <a:t>Rule it out: Stage 1,2</a:t>
            </a:r>
            <a:r>
              <a:rPr lang="en-US" sz="2400">
                <a:solidFill>
                  <a:prstClr val="black"/>
                </a:solidFill>
              </a:rPr>
              <a:t>, 4 or 3</a:t>
            </a:r>
            <a:endParaRPr lang="en-US" sz="2400" dirty="0">
              <a:solidFill>
                <a:prstClr val="black"/>
              </a:solidFill>
            </a:endParaRPr>
          </a:p>
        </p:txBody>
      </p:sp>
      <p:sp>
        <p:nvSpPr>
          <p:cNvPr id="5" name="Rectangle 4">
            <a:extLst>
              <a:ext uri="{FF2B5EF4-FFF2-40B4-BE49-F238E27FC236}">
                <a16:creationId xmlns:a16="http://schemas.microsoft.com/office/drawing/2014/main" id="{6D318EBF-AA2E-4937-9FE5-C7DE0B3DC69E}"/>
              </a:ext>
            </a:extLst>
          </p:cNvPr>
          <p:cNvSpPr/>
          <p:nvPr/>
        </p:nvSpPr>
        <p:spPr>
          <a:xfrm>
            <a:off x="1328527" y="4231567"/>
            <a:ext cx="724878"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Rectangle 17">
            <a:extLst>
              <a:ext uri="{FF2B5EF4-FFF2-40B4-BE49-F238E27FC236}">
                <a16:creationId xmlns:a16="http://schemas.microsoft.com/office/drawing/2014/main" id="{FA257E24-EB5C-4FDD-A41D-E33E8A6E4838}"/>
              </a:ext>
            </a:extLst>
          </p:cNvPr>
          <p:cNvSpPr/>
          <p:nvPr/>
        </p:nvSpPr>
        <p:spPr>
          <a:xfrm>
            <a:off x="6800908" y="4231567"/>
            <a:ext cx="71846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a:t>
            </a:r>
          </a:p>
        </p:txBody>
      </p:sp>
      <p:sp>
        <p:nvSpPr>
          <p:cNvPr id="19" name="Rectangle 18">
            <a:extLst>
              <a:ext uri="{FF2B5EF4-FFF2-40B4-BE49-F238E27FC236}">
                <a16:creationId xmlns:a16="http://schemas.microsoft.com/office/drawing/2014/main" id="{1D719C03-5321-427C-A600-B3C388215C4A}"/>
              </a:ext>
            </a:extLst>
          </p:cNvPr>
          <p:cNvSpPr/>
          <p:nvPr/>
        </p:nvSpPr>
        <p:spPr>
          <a:xfrm>
            <a:off x="4810303" y="4474996"/>
            <a:ext cx="6687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78252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687E-EA21-4B25-8B47-5C368222EE3A}"/>
              </a:ext>
            </a:extLst>
          </p:cNvPr>
          <p:cNvSpPr>
            <a:spLocks noGrp="1"/>
          </p:cNvSpPr>
          <p:nvPr>
            <p:ph type="title"/>
          </p:nvPr>
        </p:nvSpPr>
        <p:spPr>
          <a:xfrm>
            <a:off x="457200" y="685800"/>
            <a:ext cx="8229600" cy="5562600"/>
          </a:xfrm>
          <a:solidFill>
            <a:schemeClr val="bg1"/>
          </a:solidFill>
        </p:spPr>
        <p:txBody>
          <a:bodyPr>
            <a:normAutofit fontScale="90000"/>
          </a:bodyPr>
          <a:lstStyle/>
          <a:p>
            <a:pPr marL="171450" indent="-52388" algn="l"/>
            <a:r>
              <a:rPr lang="en-US" dirty="0"/>
              <a:t>References</a:t>
            </a:r>
            <a:br>
              <a:rPr lang="en-US" dirty="0"/>
            </a:br>
            <a:br>
              <a:rPr lang="en-US" sz="1800" dirty="0"/>
            </a:br>
            <a:r>
              <a:rPr lang="en-US" sz="2200" b="0" dirty="0">
                <a:solidFill>
                  <a:srgbClr val="000000"/>
                </a:solidFill>
                <a:effectLst/>
                <a:ea typeface="Times New Roman" panose="02020603050405020304" pitchFamily="18" charset="0"/>
              </a:rPr>
              <a:t>Bryant &amp; Nix (2012) Acute &amp; chronic wounds: Current management concepts, fourth </a:t>
            </a:r>
            <a:r>
              <a:rPr lang="en-US" sz="2200" b="0" dirty="0">
                <a:solidFill>
                  <a:srgbClr val="000000"/>
                </a:solidFill>
                <a:effectLst/>
                <a:latin typeface="+mn-lt"/>
                <a:ea typeface="Times New Roman" panose="02020603050405020304" pitchFamily="18" charset="0"/>
              </a:rPr>
              <a:t>edition. Mosby Elsevier, St. Louis, MO.</a:t>
            </a:r>
            <a:br>
              <a:rPr lang="en-US" sz="2200" b="1" dirty="0">
                <a:effectLst/>
                <a:latin typeface="+mn-lt"/>
                <a:ea typeface="Times New Roman" panose="02020603050405020304" pitchFamily="18" charset="0"/>
              </a:rPr>
            </a:br>
            <a:br>
              <a:rPr lang="en-US" sz="2200" dirty="0">
                <a:effectLst/>
                <a:latin typeface="+mn-lt"/>
                <a:ea typeface="Times New Roman" panose="02020603050405020304" pitchFamily="18" charset="0"/>
              </a:rPr>
            </a:br>
            <a:r>
              <a:rPr lang="en-US" sz="2200" b="0" i="0" dirty="0">
                <a:solidFill>
                  <a:srgbClr val="393939"/>
                </a:solidFill>
                <a:effectLst/>
                <a:latin typeface="+mn-lt"/>
              </a:rPr>
              <a:t>Edsberg, L. E., Black, J. M., Goldberg, M., McNichol, L., Moore, L., &amp; Sieggreen, M. (2016). Revised national </a:t>
            </a:r>
            <a:r>
              <a:rPr lang="en-US" sz="2200" dirty="0">
                <a:solidFill>
                  <a:srgbClr val="393939"/>
                </a:solidFill>
                <a:latin typeface="+mn-lt"/>
              </a:rPr>
              <a:t>p</a:t>
            </a:r>
            <a:r>
              <a:rPr lang="en-US" sz="2200" b="0" i="0" dirty="0">
                <a:solidFill>
                  <a:srgbClr val="393939"/>
                </a:solidFill>
                <a:effectLst/>
                <a:latin typeface="+mn-lt"/>
              </a:rPr>
              <a:t>ressure </a:t>
            </a:r>
            <a:r>
              <a:rPr lang="en-US" sz="2200" dirty="0">
                <a:solidFill>
                  <a:srgbClr val="393939"/>
                </a:solidFill>
                <a:latin typeface="+mn-lt"/>
              </a:rPr>
              <a:t>u</a:t>
            </a:r>
            <a:r>
              <a:rPr lang="en-US" sz="2200" b="0" i="0" dirty="0">
                <a:solidFill>
                  <a:srgbClr val="393939"/>
                </a:solidFill>
                <a:effectLst/>
                <a:latin typeface="+mn-lt"/>
              </a:rPr>
              <a:t>lcer </a:t>
            </a:r>
            <a:r>
              <a:rPr lang="en-US" sz="2200" dirty="0">
                <a:solidFill>
                  <a:srgbClr val="393939"/>
                </a:solidFill>
                <a:latin typeface="+mn-lt"/>
              </a:rPr>
              <a:t>a</a:t>
            </a:r>
            <a:r>
              <a:rPr lang="en-US" sz="2200" b="0" i="0" dirty="0">
                <a:solidFill>
                  <a:srgbClr val="393939"/>
                </a:solidFill>
                <a:effectLst/>
                <a:latin typeface="+mn-lt"/>
              </a:rPr>
              <a:t>dvisory </a:t>
            </a:r>
            <a:r>
              <a:rPr lang="en-US" sz="2200" dirty="0">
                <a:solidFill>
                  <a:srgbClr val="393939"/>
                </a:solidFill>
                <a:latin typeface="+mn-lt"/>
              </a:rPr>
              <a:t>p</a:t>
            </a:r>
            <a:r>
              <a:rPr lang="en-US" sz="2200" b="0" i="0" dirty="0">
                <a:solidFill>
                  <a:srgbClr val="393939"/>
                </a:solidFill>
                <a:effectLst/>
                <a:latin typeface="+mn-lt"/>
              </a:rPr>
              <a:t>anel </a:t>
            </a:r>
            <a:r>
              <a:rPr lang="en-US" sz="2200" dirty="0">
                <a:solidFill>
                  <a:srgbClr val="393939"/>
                </a:solidFill>
                <a:latin typeface="+mn-lt"/>
              </a:rPr>
              <a:t>p</a:t>
            </a:r>
            <a:r>
              <a:rPr lang="en-US" sz="2200" b="0" i="0" dirty="0">
                <a:solidFill>
                  <a:srgbClr val="393939"/>
                </a:solidFill>
                <a:effectLst/>
                <a:latin typeface="+mn-lt"/>
              </a:rPr>
              <a:t>ressure </a:t>
            </a:r>
            <a:r>
              <a:rPr lang="en-US" sz="2200" dirty="0">
                <a:solidFill>
                  <a:srgbClr val="393939"/>
                </a:solidFill>
                <a:latin typeface="+mn-lt"/>
              </a:rPr>
              <a:t>i</a:t>
            </a:r>
            <a:r>
              <a:rPr lang="en-US" sz="2200" b="0" i="0" dirty="0">
                <a:solidFill>
                  <a:srgbClr val="393939"/>
                </a:solidFill>
                <a:effectLst/>
                <a:latin typeface="+mn-lt"/>
              </a:rPr>
              <a:t>njury </a:t>
            </a:r>
            <a:r>
              <a:rPr lang="en-US" sz="2200" dirty="0">
                <a:solidFill>
                  <a:srgbClr val="393939"/>
                </a:solidFill>
                <a:latin typeface="+mn-lt"/>
              </a:rPr>
              <a:t>s</a:t>
            </a:r>
            <a:r>
              <a:rPr lang="en-US" sz="2200" b="0" i="0" dirty="0">
                <a:solidFill>
                  <a:srgbClr val="393939"/>
                </a:solidFill>
                <a:effectLst/>
                <a:latin typeface="+mn-lt"/>
              </a:rPr>
              <a:t>taging </a:t>
            </a:r>
            <a:r>
              <a:rPr lang="en-US" sz="2200" dirty="0">
                <a:solidFill>
                  <a:srgbClr val="393939"/>
                </a:solidFill>
                <a:latin typeface="+mn-lt"/>
              </a:rPr>
              <a:t>s</a:t>
            </a:r>
            <a:r>
              <a:rPr lang="en-US" sz="2200" b="0" i="0" dirty="0">
                <a:solidFill>
                  <a:srgbClr val="393939"/>
                </a:solidFill>
                <a:effectLst/>
                <a:latin typeface="+mn-lt"/>
              </a:rPr>
              <a:t>ystem: Revised pressure </a:t>
            </a:r>
            <a:r>
              <a:rPr lang="en-US" sz="2200" dirty="0">
                <a:solidFill>
                  <a:srgbClr val="393939"/>
                </a:solidFill>
                <a:latin typeface="+mn-lt"/>
              </a:rPr>
              <a:t>i</a:t>
            </a:r>
            <a:r>
              <a:rPr lang="en-US" sz="2200" b="0" i="0" dirty="0">
                <a:solidFill>
                  <a:srgbClr val="393939"/>
                </a:solidFill>
                <a:effectLst/>
                <a:latin typeface="+mn-lt"/>
              </a:rPr>
              <a:t>njury staging </a:t>
            </a:r>
            <a:r>
              <a:rPr lang="en-US" sz="2200" dirty="0">
                <a:solidFill>
                  <a:srgbClr val="393939"/>
                </a:solidFill>
                <a:latin typeface="+mn-lt"/>
              </a:rPr>
              <a:t>s</a:t>
            </a:r>
            <a:r>
              <a:rPr lang="en-US" sz="2200" b="0" i="0" dirty="0">
                <a:solidFill>
                  <a:srgbClr val="393939"/>
                </a:solidFill>
                <a:effectLst/>
                <a:latin typeface="+mn-lt"/>
              </a:rPr>
              <a:t>ystem. </a:t>
            </a:r>
            <a:r>
              <a:rPr lang="en-US" sz="2200" b="0" i="1" dirty="0">
                <a:solidFill>
                  <a:srgbClr val="393939"/>
                </a:solidFill>
                <a:effectLst/>
                <a:latin typeface="+mn-lt"/>
              </a:rPr>
              <a:t>Journal of Wound Ostomy Continence Nurs, 43</a:t>
            </a:r>
            <a:r>
              <a:rPr lang="en-US" sz="2200" b="0" i="0" dirty="0">
                <a:solidFill>
                  <a:srgbClr val="393939"/>
                </a:solidFill>
                <a:effectLst/>
                <a:latin typeface="+mn-lt"/>
              </a:rPr>
              <a:t>(6), 585-597. doi:10.1097/won.0000000000000281</a:t>
            </a:r>
            <a:br>
              <a:rPr lang="en-US" sz="2200" b="1" dirty="0">
                <a:effectLst/>
                <a:latin typeface="+mn-lt"/>
                <a:ea typeface="Times New Roman" panose="02020603050405020304" pitchFamily="18" charset="0"/>
              </a:rPr>
            </a:br>
            <a:br>
              <a:rPr lang="en-US" sz="2200" dirty="0">
                <a:effectLst/>
                <a:latin typeface="+mn-lt"/>
                <a:ea typeface="Times New Roman" panose="02020603050405020304" pitchFamily="18" charset="0"/>
              </a:rPr>
            </a:br>
            <a:r>
              <a:rPr lang="en-US" sz="2200" dirty="0">
                <a:effectLst/>
                <a:latin typeface="+mn-lt"/>
                <a:ea typeface="Times New Roman" panose="02020603050405020304" pitchFamily="18" charset="0"/>
              </a:rPr>
              <a:t>National Pressure Injury Advisory Panel (2016). Pressure Injury Staging. https://npiap.com/page/PressureInjuryStages</a:t>
            </a:r>
            <a:br>
              <a:rPr lang="en-US" sz="2200" b="1" dirty="0">
                <a:effectLst/>
                <a:latin typeface="+mn-lt"/>
                <a:ea typeface="Times New Roman" panose="02020603050405020304" pitchFamily="18" charset="0"/>
              </a:rPr>
            </a:br>
            <a:br>
              <a:rPr lang="en-US" sz="2200" b="1" dirty="0">
                <a:effectLst/>
                <a:latin typeface="+mn-lt"/>
                <a:ea typeface="Times New Roman" panose="02020603050405020304" pitchFamily="18" charset="0"/>
              </a:rPr>
            </a:br>
            <a:r>
              <a:rPr lang="en-US" sz="2200" dirty="0">
                <a:solidFill>
                  <a:srgbClr val="000000"/>
                </a:solidFill>
                <a:effectLst/>
                <a:latin typeface="+mn-lt"/>
                <a:ea typeface="Calibri" panose="020F0502020204030204" pitchFamily="34" charset="0"/>
              </a:rPr>
              <a:t>Wound Ostomy Continence Nurse Society (2016) </a:t>
            </a:r>
            <a:r>
              <a:rPr lang="en-US" sz="2200" i="1" dirty="0">
                <a:solidFill>
                  <a:srgbClr val="000000"/>
                </a:solidFill>
                <a:effectLst/>
                <a:latin typeface="+mn-lt"/>
                <a:ea typeface="Calibri" panose="020F0502020204030204" pitchFamily="34" charset="0"/>
              </a:rPr>
              <a:t>Wound treatment associate participant </a:t>
            </a:r>
            <a:r>
              <a:rPr lang="en-US" sz="2200" i="1" dirty="0">
                <a:solidFill>
                  <a:srgbClr val="000000"/>
                </a:solidFill>
                <a:effectLst/>
                <a:ea typeface="Calibri" panose="020F0502020204030204" pitchFamily="34" charset="0"/>
              </a:rPr>
              <a:t>workbook.</a:t>
            </a:r>
            <a:r>
              <a:rPr lang="en-US" sz="2200" dirty="0">
                <a:solidFill>
                  <a:srgbClr val="000000"/>
                </a:solidFill>
                <a:effectLst/>
                <a:ea typeface="Calibri" panose="020F0502020204030204" pitchFamily="34" charset="0"/>
              </a:rPr>
              <a:t> Wound Ostomy Continence Nurse Society Publishing.</a:t>
            </a:r>
            <a:br>
              <a:rPr lang="en-US" sz="2200" dirty="0">
                <a:effectLs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93339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787028" y="575798"/>
            <a:ext cx="5794246" cy="1007805"/>
          </a:xfrm>
        </p:spPr>
        <p:txBody>
          <a:bodyPr>
            <a:normAutofit/>
          </a:bodyPr>
          <a:lstStyle/>
          <a:p>
            <a:r>
              <a:rPr lang="en-US" sz="3600" dirty="0"/>
              <a:t>Scales, Categories &amp; Staging</a:t>
            </a:r>
          </a:p>
        </p:txBody>
      </p:sp>
      <p:sp>
        <p:nvSpPr>
          <p:cNvPr id="23" name="TextBox 22"/>
          <p:cNvSpPr txBox="1"/>
          <p:nvPr/>
        </p:nvSpPr>
        <p:spPr>
          <a:xfrm>
            <a:off x="787028" y="1727138"/>
            <a:ext cx="7772400" cy="3693319"/>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a:ea typeface="+mn-ea"/>
                <a:cs typeface="+mn-cs"/>
              </a:rPr>
              <a:t>Some wound types have their own staging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Pressure Injuries </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 NPUAP Classification System</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Diabetic Foot Ulcers  Wagner Scale</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Skin tears  Payne Martin Classification System</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Partial thickness: Any wound that only involves the epidermis and dermis.</a:t>
            </a: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endParaRPr>
          </a:p>
          <a:p>
            <a:pPr marL="1143000" marR="0" lvl="0" indent="-6223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Full thickness: Any wound that extends deeper than the dermis.</a:t>
            </a:r>
          </a:p>
        </p:txBody>
      </p:sp>
    </p:spTree>
    <p:extLst>
      <p:ext uri="{BB962C8B-B14F-4D97-AF65-F5344CB8AC3E}">
        <p14:creationId xmlns:p14="http://schemas.microsoft.com/office/powerpoint/2010/main" val="208110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787028" y="575798"/>
            <a:ext cx="5794246" cy="1007805"/>
          </a:xfrm>
        </p:spPr>
        <p:txBody>
          <a:bodyPr>
            <a:normAutofit/>
          </a:bodyPr>
          <a:lstStyle/>
          <a:p>
            <a:r>
              <a:rPr lang="en-US" sz="3600" dirty="0"/>
              <a:t>Scales, Categories &amp; Staging</a:t>
            </a:r>
          </a:p>
        </p:txBody>
      </p:sp>
      <p:sp>
        <p:nvSpPr>
          <p:cNvPr id="23" name="TextBox 22"/>
          <p:cNvSpPr txBox="1"/>
          <p:nvPr/>
        </p:nvSpPr>
        <p:spPr>
          <a:xfrm>
            <a:off x="685800" y="2286000"/>
            <a:ext cx="7772400" cy="3046988"/>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Pressure Injuries </a:t>
            </a: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 NPUAP Classification System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Rockwell" panose="02060603020205020403"/>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Stage 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Rockwell" panose="02060603020205020403"/>
                <a:sym typeface="Wingdings" panose="05000000000000000000" pitchFamily="2" charset="2"/>
              </a:rPr>
              <a:t>Stage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Stage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Rockwell" panose="02060603020205020403"/>
                <a:sym typeface="Wingdings" panose="05000000000000000000" pitchFamily="2" charset="2"/>
              </a:rPr>
              <a:t>Stage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rPr>
              <a:t>Unstageable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Rockwell" panose="02060603020205020403"/>
                <a:sym typeface="Wingdings" panose="05000000000000000000" pitchFamily="2" charset="2"/>
              </a:rPr>
              <a:t>Deep Tissue Pressure Injury</a:t>
            </a:r>
            <a:endPar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sym typeface="Wingdings" panose="05000000000000000000" pitchFamily="2" charset="2"/>
            </a:endParaRPr>
          </a:p>
        </p:txBody>
      </p:sp>
    </p:spTree>
    <p:extLst>
      <p:ext uri="{BB962C8B-B14F-4D97-AF65-F5344CB8AC3E}">
        <p14:creationId xmlns:p14="http://schemas.microsoft.com/office/powerpoint/2010/main" val="391264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348F15B-98D3-4B5A-B6BC-90A17905DD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51" t="22482" r="7139"/>
          <a:stretch/>
        </p:blipFill>
        <p:spPr>
          <a:xfrm>
            <a:off x="335966" y="1096795"/>
            <a:ext cx="2409379" cy="2047653"/>
          </a:xfrm>
          <a:prstGeom prst="rect">
            <a:avLst/>
          </a:prstGeom>
        </p:spPr>
      </p:pic>
      <p:pic>
        <p:nvPicPr>
          <p:cNvPr id="18" name="Picture 17">
            <a:extLst>
              <a:ext uri="{FF2B5EF4-FFF2-40B4-BE49-F238E27FC236}">
                <a16:creationId xmlns:a16="http://schemas.microsoft.com/office/drawing/2014/main" id="{3E297E37-72AA-4402-8EB1-E5AAF58AA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282" t="33333" r="19065" b="35898"/>
          <a:stretch/>
        </p:blipFill>
        <p:spPr>
          <a:xfrm rot="5400000">
            <a:off x="6190904" y="349783"/>
            <a:ext cx="2022672" cy="2790219"/>
          </a:xfrm>
          <a:prstGeom prst="rect">
            <a:avLst/>
          </a:prstGeom>
        </p:spPr>
      </p:pic>
      <p:pic>
        <p:nvPicPr>
          <p:cNvPr id="3" name="Picture 2">
            <a:extLst>
              <a:ext uri="{FF2B5EF4-FFF2-40B4-BE49-F238E27FC236}">
                <a16:creationId xmlns:a16="http://schemas.microsoft.com/office/drawing/2014/main" id="{440D070A-A078-4C87-BD0A-DBCB581A7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08" t="26240" r="30332" b="7778"/>
          <a:stretch/>
        </p:blipFill>
        <p:spPr>
          <a:xfrm rot="5400000">
            <a:off x="3267862" y="897436"/>
            <a:ext cx="1885882" cy="2213670"/>
          </a:xfrm>
          <a:prstGeom prst="rect">
            <a:avLst/>
          </a:prstGeom>
        </p:spPr>
      </p:pic>
      <p:sp>
        <p:nvSpPr>
          <p:cNvPr id="21" name="Title 1"/>
          <p:cNvSpPr>
            <a:spLocks noGrp="1"/>
          </p:cNvSpPr>
          <p:nvPr>
            <p:ph type="title"/>
          </p:nvPr>
        </p:nvSpPr>
        <p:spPr>
          <a:xfrm>
            <a:off x="360273" y="144629"/>
            <a:ext cx="5794246" cy="1007805"/>
          </a:xfrm>
        </p:spPr>
        <p:txBody>
          <a:bodyPr>
            <a:normAutofit/>
          </a:bodyPr>
          <a:lstStyle/>
          <a:p>
            <a:r>
              <a:rPr lang="en-US" sz="3600" dirty="0"/>
              <a:t>Common Tissue Types to Know</a:t>
            </a:r>
          </a:p>
        </p:txBody>
      </p:sp>
      <p:sp>
        <p:nvSpPr>
          <p:cNvPr id="4" name="Slide Number Placeholder 3">
            <a:extLst>
              <a:ext uri="{FF2B5EF4-FFF2-40B4-BE49-F238E27FC236}">
                <a16:creationId xmlns:a16="http://schemas.microsoft.com/office/drawing/2014/main" id="{A0D165F4-6485-4052-9718-10658FE13637}"/>
              </a:ext>
            </a:extLst>
          </p:cNvPr>
          <p:cNvSpPr>
            <a:spLocks noGrp="1"/>
          </p:cNvSpPr>
          <p:nvPr>
            <p:ph type="sldNum" sz="quarter" idx="12"/>
          </p:nvPr>
        </p:nvSpPr>
        <p:spPr>
          <a:xfrm>
            <a:off x="3028796" y="5549727"/>
            <a:ext cx="457200" cy="4762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1FB9F5-4D27-4C55-A630-44E208EFAA53}" type="slidenum">
              <a:rPr kumimoji="0" lang="en-US" sz="1200" b="0" i="0" u="none" strike="noStrike" kern="1200" cap="none" spc="0" normalizeH="0" baseline="0" noProof="0" smtClean="0">
                <a:ln>
                  <a:noFill/>
                </a:ln>
                <a:solidFill>
                  <a:srgbClr val="DEDEDE">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DEDEDE">
                  <a:shade val="50000"/>
                  <a:satMod val="200000"/>
                </a:srgbClr>
              </a:solidFill>
              <a:effectLst/>
              <a:uLnTx/>
              <a:uFillTx/>
              <a:latin typeface="Gill Sans MT"/>
              <a:ea typeface="+mn-ea"/>
              <a:cs typeface="+mn-cs"/>
            </a:endParaRPr>
          </a:p>
        </p:txBody>
      </p:sp>
      <p:sp>
        <p:nvSpPr>
          <p:cNvPr id="7" name="Text Placeholder 2">
            <a:extLst>
              <a:ext uri="{FF2B5EF4-FFF2-40B4-BE49-F238E27FC236}">
                <a16:creationId xmlns:a16="http://schemas.microsoft.com/office/drawing/2014/main" id="{D7025982-CA83-436C-AA65-E27FFA670750}"/>
              </a:ext>
            </a:extLst>
          </p:cNvPr>
          <p:cNvSpPr txBox="1">
            <a:spLocks/>
          </p:cNvSpPr>
          <p:nvPr/>
        </p:nvSpPr>
        <p:spPr>
          <a:xfrm>
            <a:off x="7295378" y="1152434"/>
            <a:ext cx="1048488" cy="2844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Slough</a:t>
            </a:r>
          </a:p>
        </p:txBody>
      </p:sp>
      <p:sp>
        <p:nvSpPr>
          <p:cNvPr id="9" name="Text Placeholder 2">
            <a:extLst>
              <a:ext uri="{FF2B5EF4-FFF2-40B4-BE49-F238E27FC236}">
                <a16:creationId xmlns:a16="http://schemas.microsoft.com/office/drawing/2014/main" id="{F6CA38C3-9A0A-445C-80FB-3C8270F62D4B}"/>
              </a:ext>
            </a:extLst>
          </p:cNvPr>
          <p:cNvSpPr txBox="1">
            <a:spLocks/>
          </p:cNvSpPr>
          <p:nvPr/>
        </p:nvSpPr>
        <p:spPr>
          <a:xfrm>
            <a:off x="4044181" y="1206759"/>
            <a:ext cx="1198285" cy="36753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Granulation</a:t>
            </a:r>
          </a:p>
        </p:txBody>
      </p:sp>
      <p:pic>
        <p:nvPicPr>
          <p:cNvPr id="10" name="Picture 2">
            <a:extLst>
              <a:ext uri="{FF2B5EF4-FFF2-40B4-BE49-F238E27FC236}">
                <a16:creationId xmlns:a16="http://schemas.microsoft.com/office/drawing/2014/main" id="{4793A055-0871-43B2-A350-0C1D6A482D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1762" y="2857847"/>
            <a:ext cx="2435631" cy="182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2">
            <a:extLst>
              <a:ext uri="{FF2B5EF4-FFF2-40B4-BE49-F238E27FC236}">
                <a16:creationId xmlns:a16="http://schemas.microsoft.com/office/drawing/2014/main" id="{D90D4590-0998-4A97-9B19-31BFD4D079AC}"/>
              </a:ext>
            </a:extLst>
          </p:cNvPr>
          <p:cNvSpPr txBox="1">
            <a:spLocks/>
          </p:cNvSpPr>
          <p:nvPr/>
        </p:nvSpPr>
        <p:spPr>
          <a:xfrm>
            <a:off x="6722085" y="3532551"/>
            <a:ext cx="1394956" cy="31443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Scar tissue</a:t>
            </a:r>
          </a:p>
        </p:txBody>
      </p:sp>
      <p:sp>
        <p:nvSpPr>
          <p:cNvPr id="12" name="Content Placeholder 2">
            <a:extLst>
              <a:ext uri="{FF2B5EF4-FFF2-40B4-BE49-F238E27FC236}">
                <a16:creationId xmlns:a16="http://schemas.microsoft.com/office/drawing/2014/main" id="{42D6E2BF-993C-4266-BC2C-23AA31215A2E}"/>
              </a:ext>
            </a:extLst>
          </p:cNvPr>
          <p:cNvSpPr>
            <a:spLocks noGrp="1"/>
          </p:cNvSpPr>
          <p:nvPr>
            <p:ph idx="1"/>
          </p:nvPr>
        </p:nvSpPr>
        <p:spPr>
          <a:xfrm>
            <a:off x="387604" y="3375641"/>
            <a:ext cx="2352829" cy="3310836"/>
          </a:xfrm>
        </p:spPr>
        <p:txBody>
          <a:bodyPr>
            <a:normAutofit/>
          </a:bodyPr>
          <a:lstStyle/>
          <a:p>
            <a:r>
              <a:rPr lang="en-US" dirty="0"/>
              <a:t>Granulation</a:t>
            </a:r>
          </a:p>
          <a:p>
            <a:r>
              <a:rPr lang="en-US" dirty="0"/>
              <a:t>Eschar</a:t>
            </a:r>
          </a:p>
          <a:p>
            <a:r>
              <a:rPr lang="en-US" dirty="0"/>
              <a:t>Slough</a:t>
            </a:r>
          </a:p>
          <a:p>
            <a:r>
              <a:rPr lang="en-US" dirty="0"/>
              <a:t>Scar tissue</a:t>
            </a:r>
          </a:p>
          <a:p>
            <a:r>
              <a:rPr lang="en-US" dirty="0"/>
              <a:t>Adipose</a:t>
            </a:r>
          </a:p>
          <a:p>
            <a:r>
              <a:rPr lang="en-US" dirty="0"/>
              <a:t>Muscle</a:t>
            </a:r>
          </a:p>
          <a:p>
            <a:r>
              <a:rPr lang="en-US" dirty="0"/>
              <a:t>Bone, tendon, ligament</a:t>
            </a:r>
          </a:p>
        </p:txBody>
      </p:sp>
      <p:sp>
        <p:nvSpPr>
          <p:cNvPr id="14" name="Text Placeholder 2">
            <a:extLst>
              <a:ext uri="{FF2B5EF4-FFF2-40B4-BE49-F238E27FC236}">
                <a16:creationId xmlns:a16="http://schemas.microsoft.com/office/drawing/2014/main" id="{B6F79F83-E6DC-4D8D-9DD6-D7AC794F4C68}"/>
              </a:ext>
            </a:extLst>
          </p:cNvPr>
          <p:cNvSpPr txBox="1">
            <a:spLocks/>
          </p:cNvSpPr>
          <p:nvPr/>
        </p:nvSpPr>
        <p:spPr>
          <a:xfrm>
            <a:off x="1439895" y="1474765"/>
            <a:ext cx="1391789" cy="282678"/>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Muscle</a:t>
            </a:r>
          </a:p>
        </p:txBody>
      </p:sp>
      <p:sp>
        <p:nvSpPr>
          <p:cNvPr id="22" name="Text Placeholder 2">
            <a:extLst>
              <a:ext uri="{FF2B5EF4-FFF2-40B4-BE49-F238E27FC236}">
                <a16:creationId xmlns:a16="http://schemas.microsoft.com/office/drawing/2014/main" id="{BA8304F4-15CE-45BD-AE78-635730F7981E}"/>
              </a:ext>
            </a:extLst>
          </p:cNvPr>
          <p:cNvSpPr txBox="1">
            <a:spLocks/>
          </p:cNvSpPr>
          <p:nvPr/>
        </p:nvSpPr>
        <p:spPr>
          <a:xfrm>
            <a:off x="6061762" y="2004271"/>
            <a:ext cx="863740" cy="33793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Eschar</a:t>
            </a:r>
          </a:p>
        </p:txBody>
      </p:sp>
      <p:pic>
        <p:nvPicPr>
          <p:cNvPr id="24" name="Picture 23">
            <a:extLst>
              <a:ext uri="{FF2B5EF4-FFF2-40B4-BE49-F238E27FC236}">
                <a16:creationId xmlns:a16="http://schemas.microsoft.com/office/drawing/2014/main" id="{412B72DB-2D21-4F8A-90E7-B8117FF524B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656" t="20217" r="19077" b="11667"/>
          <a:stretch/>
        </p:blipFill>
        <p:spPr>
          <a:xfrm rot="5400000">
            <a:off x="5832003" y="4180536"/>
            <a:ext cx="1895747" cy="3232268"/>
          </a:xfrm>
          <a:prstGeom prst="rect">
            <a:avLst/>
          </a:prstGeom>
        </p:spPr>
      </p:pic>
      <p:sp>
        <p:nvSpPr>
          <p:cNvPr id="16" name="Text Placeholder 2">
            <a:extLst>
              <a:ext uri="{FF2B5EF4-FFF2-40B4-BE49-F238E27FC236}">
                <a16:creationId xmlns:a16="http://schemas.microsoft.com/office/drawing/2014/main" id="{2C0F220D-4663-4319-A32C-F055D2187BCE}"/>
              </a:ext>
            </a:extLst>
          </p:cNvPr>
          <p:cNvSpPr txBox="1">
            <a:spLocks/>
          </p:cNvSpPr>
          <p:nvPr/>
        </p:nvSpPr>
        <p:spPr>
          <a:xfrm>
            <a:off x="7419563" y="5221846"/>
            <a:ext cx="1019069" cy="31443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Tendon</a:t>
            </a:r>
          </a:p>
        </p:txBody>
      </p:sp>
      <p:pic>
        <p:nvPicPr>
          <p:cNvPr id="5" name="Picture 4">
            <a:extLst>
              <a:ext uri="{FF2B5EF4-FFF2-40B4-BE49-F238E27FC236}">
                <a16:creationId xmlns:a16="http://schemas.microsoft.com/office/drawing/2014/main" id="{011A5A0D-2798-4044-906C-3EBD94FA1E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086" t="46823" r="41751" b="7777"/>
          <a:stretch/>
        </p:blipFill>
        <p:spPr>
          <a:xfrm>
            <a:off x="3103968" y="3211130"/>
            <a:ext cx="1892285" cy="2717040"/>
          </a:xfrm>
          <a:prstGeom prst="rect">
            <a:avLst/>
          </a:prstGeom>
        </p:spPr>
      </p:pic>
      <p:sp>
        <p:nvSpPr>
          <p:cNvPr id="19" name="Text Placeholder 2">
            <a:extLst>
              <a:ext uri="{FF2B5EF4-FFF2-40B4-BE49-F238E27FC236}">
                <a16:creationId xmlns:a16="http://schemas.microsoft.com/office/drawing/2014/main" id="{D30E60F9-890D-48C7-8D7F-BD857DA83EE7}"/>
              </a:ext>
            </a:extLst>
          </p:cNvPr>
          <p:cNvSpPr txBox="1">
            <a:spLocks/>
          </p:cNvSpPr>
          <p:nvPr/>
        </p:nvSpPr>
        <p:spPr>
          <a:xfrm>
            <a:off x="3373715" y="5084386"/>
            <a:ext cx="1198285" cy="36753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marR="0" lvl="0" indent="0" algn="ctr" defTabSz="914400" rtl="0" eaLnBrk="1" fontAlgn="auto" latinLnBrk="0" hangingPunct="1">
              <a:lnSpc>
                <a:spcPct val="100000"/>
              </a:lnSpc>
              <a:spcBef>
                <a:spcPts val="600"/>
              </a:spcBef>
              <a:spcAft>
                <a:spcPts val="0"/>
              </a:spcAft>
              <a:buClr>
                <a:srgbClr val="53548A"/>
              </a:buClr>
              <a:buSzPct val="80000"/>
              <a:buFont typeface="Wingdings 2"/>
              <a:buNone/>
              <a:tabLst/>
              <a:defRPr/>
            </a:pPr>
            <a:r>
              <a:rPr kumimoji="0" lang="en-US" sz="1400" b="0" i="0" u="none" strike="noStrike" kern="1200" cap="none" spc="0" normalizeH="0" baseline="0" noProof="0" dirty="0">
                <a:ln>
                  <a:noFill/>
                </a:ln>
                <a:solidFill>
                  <a:schemeClr val="bg1"/>
                </a:solidFill>
                <a:effectLst/>
                <a:uLnTx/>
                <a:uFillTx/>
                <a:latin typeface="Gill Sans MT"/>
                <a:ea typeface="+mn-ea"/>
                <a:cs typeface="+mn-cs"/>
              </a:rPr>
              <a:t>Adipose</a:t>
            </a:r>
          </a:p>
        </p:txBody>
      </p:sp>
    </p:spTree>
    <p:extLst>
      <p:ext uri="{BB962C8B-B14F-4D97-AF65-F5344CB8AC3E}">
        <p14:creationId xmlns:p14="http://schemas.microsoft.com/office/powerpoint/2010/main" val="386509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Pressure Injuries</a:t>
            </a:r>
          </a:p>
        </p:txBody>
      </p:sp>
      <p:sp>
        <p:nvSpPr>
          <p:cNvPr id="3" name="Content Placeholder 2"/>
          <p:cNvSpPr>
            <a:spLocks noGrp="1"/>
          </p:cNvSpPr>
          <p:nvPr>
            <p:ph idx="1"/>
          </p:nvPr>
        </p:nvSpPr>
        <p:spPr>
          <a:xfrm>
            <a:off x="152400" y="1389185"/>
            <a:ext cx="8229600" cy="5486400"/>
          </a:xfrm>
        </p:spPr>
        <p:txBody>
          <a:bodyPr>
            <a:normAutofit fontScale="70000" lnSpcReduction="20000"/>
          </a:bodyPr>
          <a:lstStyle/>
          <a:p>
            <a:pPr marL="914400" indent="-457200">
              <a:buFont typeface="Wingdings" panose="05000000000000000000" pitchFamily="2" charset="2"/>
              <a:buChar char="v"/>
            </a:pPr>
            <a:r>
              <a:rPr lang="en-US" dirty="0"/>
              <a:t>Occur on or near a boney prominence from prolonged or intense pressure, usually with some friction or shear element.</a:t>
            </a:r>
          </a:p>
          <a:p>
            <a:pPr marL="914400" indent="-457200">
              <a:buFont typeface="Wingdings" panose="05000000000000000000" pitchFamily="2" charset="2"/>
              <a:buChar char="v"/>
            </a:pPr>
            <a:endParaRPr lang="en-US" dirty="0"/>
          </a:p>
          <a:p>
            <a:pPr marL="914400" indent="-457200">
              <a:buFont typeface="Wingdings" panose="05000000000000000000" pitchFamily="2" charset="2"/>
              <a:buChar char="v"/>
            </a:pPr>
            <a:r>
              <a:rPr lang="en-US" dirty="0"/>
              <a:t>Define Friction; Define Shear</a:t>
            </a:r>
          </a:p>
          <a:p>
            <a:pPr marL="914400" indent="-457200">
              <a:buFont typeface="Wingdings" panose="05000000000000000000" pitchFamily="2" charset="2"/>
              <a:buChar char="v"/>
            </a:pPr>
            <a:endParaRPr lang="en-US" dirty="0"/>
          </a:p>
          <a:p>
            <a:pPr marL="914400" indent="-457200">
              <a:buFont typeface="Wingdings" panose="05000000000000000000" pitchFamily="2" charset="2"/>
              <a:buChar char="v"/>
            </a:pPr>
            <a:r>
              <a:rPr lang="en-US" dirty="0"/>
              <a:t>Medical device pressure injuries are staged just like above.</a:t>
            </a:r>
          </a:p>
          <a:p>
            <a:pPr marL="914400" indent="-457200">
              <a:buFont typeface="Wingdings" panose="05000000000000000000" pitchFamily="2" charset="2"/>
              <a:buChar char="v"/>
            </a:pPr>
            <a:endParaRPr lang="en-US" dirty="0"/>
          </a:p>
          <a:p>
            <a:pPr marL="914400" indent="-457200">
              <a:buFont typeface="Wingdings" panose="05000000000000000000" pitchFamily="2" charset="2"/>
              <a:buChar char="v"/>
            </a:pPr>
            <a:r>
              <a:rPr lang="en-US" dirty="0"/>
              <a:t>Mucous membrane pressure injuries are not staged like above.</a:t>
            </a:r>
          </a:p>
          <a:p>
            <a:pPr marL="914400" indent="-457200">
              <a:buNone/>
            </a:pPr>
            <a:endParaRPr lang="en-US" dirty="0"/>
          </a:p>
          <a:p>
            <a:pPr marL="914400" indent="-457200">
              <a:buNone/>
            </a:pPr>
            <a:r>
              <a:rPr lang="en-US" dirty="0"/>
              <a:t>Considerations</a:t>
            </a:r>
          </a:p>
          <a:p>
            <a:pPr marL="914400" indent="-457200">
              <a:buFont typeface="Wingdings" panose="05000000000000000000" pitchFamily="2" charset="2"/>
              <a:buChar char="v"/>
            </a:pPr>
            <a:r>
              <a:rPr lang="en-US" b="1" dirty="0">
                <a:solidFill>
                  <a:srgbClr val="FF0000"/>
                </a:solidFill>
              </a:rPr>
              <a:t>Like any wound, if you do not remove the cause, the wound will not heal.</a:t>
            </a:r>
          </a:p>
          <a:p>
            <a:pPr marL="914400" indent="-457200">
              <a:buFont typeface="Wingdings" panose="05000000000000000000" pitchFamily="2" charset="2"/>
              <a:buChar char="v"/>
            </a:pPr>
            <a:endParaRPr lang="en-US" dirty="0"/>
          </a:p>
          <a:p>
            <a:pPr marL="914400" indent="-457200">
              <a:buFont typeface="Wingdings" panose="05000000000000000000" pitchFamily="2" charset="2"/>
              <a:buChar char="v"/>
            </a:pPr>
            <a:r>
              <a:rPr lang="en-US" dirty="0"/>
              <a:t>Much easier to prevent these wounds in the first place!</a:t>
            </a:r>
          </a:p>
          <a:p>
            <a:pPr marL="82296" indent="0">
              <a:buNone/>
            </a:pPr>
            <a:endParaRPr lang="en-US" dirty="0"/>
          </a:p>
          <a:p>
            <a:pPr marL="82296" indent="0">
              <a:buNone/>
            </a:pPr>
            <a:r>
              <a:rPr lang="en-US" sz="1900" dirty="0"/>
              <a:t>*National Pressure Injury Advisory Panel</a:t>
            </a:r>
          </a:p>
        </p:txBody>
      </p:sp>
    </p:spTree>
    <p:extLst>
      <p:ext uri="{BB962C8B-B14F-4D97-AF65-F5344CB8AC3E}">
        <p14:creationId xmlns:p14="http://schemas.microsoft.com/office/powerpoint/2010/main" val="414938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37" y="4946646"/>
            <a:ext cx="7610411" cy="1169551"/>
          </a:xfrm>
          <a:prstGeom prst="rect">
            <a:avLst/>
          </a:prstGeom>
          <a:solidFill>
            <a:srgbClr val="B5ADF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Deep Tissue Injury: </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Pressure at the bone level is injuring tissue by constricting blood supply.  The injury grows outwards to the epidermis and presents as a “bruise”.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Without intervention, wound will continue to enlarge under the surface, eventually may open at the epidermis, and can have an exposed wound bed down to the bone.</a:t>
            </a:r>
          </a:p>
        </p:txBody>
      </p:sp>
      <p:sp>
        <p:nvSpPr>
          <p:cNvPr id="5" name="TextBox 4"/>
          <p:cNvSpPr txBox="1"/>
          <p:nvPr/>
        </p:nvSpPr>
        <p:spPr>
          <a:xfrm>
            <a:off x="788276" y="4194072"/>
            <a:ext cx="7637999" cy="523220"/>
          </a:xfrm>
          <a:prstGeom prst="rect">
            <a:avLst/>
          </a:prstGeom>
          <a:solidFill>
            <a:schemeClr val="accent4">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Unstageable</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Too much eschar/slough is obscuring the wound bed to determine staging.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Unstageables are either a stage 3 or 4 pressure injury underneath.</a:t>
            </a:r>
          </a:p>
        </p:txBody>
      </p:sp>
      <p:sp>
        <p:nvSpPr>
          <p:cNvPr id="6" name="TextBox 5"/>
          <p:cNvSpPr txBox="1"/>
          <p:nvPr/>
        </p:nvSpPr>
        <p:spPr>
          <a:xfrm>
            <a:off x="775137" y="3226054"/>
            <a:ext cx="7614351" cy="738664"/>
          </a:xfrm>
          <a:prstGeom prst="rect">
            <a:avLst/>
          </a:prstGeom>
          <a:solidFill>
            <a:schemeClr val="accent2">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Stage 4</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Epidermis is lost; Dermis is lost; Past adipose; Muscle, Bone, Ligament, and/or Tendon visible.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Moderate to severe depth. Possibly has eschar and/or slough.</a:t>
            </a:r>
          </a:p>
        </p:txBody>
      </p:sp>
      <p:sp>
        <p:nvSpPr>
          <p:cNvPr id="7" name="TextBox 6"/>
          <p:cNvSpPr txBox="1"/>
          <p:nvPr/>
        </p:nvSpPr>
        <p:spPr>
          <a:xfrm>
            <a:off x="788276" y="2347392"/>
            <a:ext cx="7627489" cy="738664"/>
          </a:xfrm>
          <a:prstGeom prst="rect">
            <a:avLst/>
          </a:prstGeom>
          <a:solidFill>
            <a:schemeClr val="accent1">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Stage 3</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Epidermis is lost; Dermis is lost. Adipose now exposed (may look pink/granular). Minimal to moderate depth.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Possibly has slough, undermining, tunneling. NO bone, NO muscle, NO tendons.</a:t>
            </a:r>
          </a:p>
        </p:txBody>
      </p:sp>
      <p:sp>
        <p:nvSpPr>
          <p:cNvPr id="8" name="TextBox 7"/>
          <p:cNvSpPr txBox="1"/>
          <p:nvPr/>
        </p:nvSpPr>
        <p:spPr>
          <a:xfrm>
            <a:off x="775138" y="971964"/>
            <a:ext cx="7614351" cy="523220"/>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Stage 1</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Skin is intact; Nonblanchable erythema.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You </a:t>
            </a:r>
            <a:r>
              <a:rPr kumimoji="0" lang="en-US" sz="1400" b="1" i="1" u="none" strike="noStrike" kern="1200" cap="none" spc="0" normalizeH="0" baseline="0" noProof="0" dirty="0">
                <a:ln>
                  <a:noFill/>
                </a:ln>
                <a:solidFill>
                  <a:prstClr val="black"/>
                </a:solidFill>
                <a:effectLst/>
                <a:uLnTx/>
                <a:uFillTx/>
                <a:latin typeface="Rockwell" panose="02060603020205020403"/>
                <a:ea typeface="+mn-ea"/>
                <a:cs typeface="+mn-cs"/>
              </a:rPr>
              <a:t>must</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touch to assess.</a:t>
            </a:r>
          </a:p>
        </p:txBody>
      </p:sp>
      <p:sp>
        <p:nvSpPr>
          <p:cNvPr id="10" name="TextBox 9"/>
          <p:cNvSpPr txBox="1"/>
          <p:nvPr/>
        </p:nvSpPr>
        <p:spPr>
          <a:xfrm>
            <a:off x="775138" y="1618027"/>
            <a:ext cx="7614351" cy="523220"/>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Rockwell" panose="02060603020205020403"/>
                <a:ea typeface="+mn-ea"/>
                <a:cs typeface="+mn-cs"/>
              </a:rPr>
              <a:t>Stage 2</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 Epidermis is open/lost; Dermis is visible.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VERY shallow wound. NO depth. NO slough.</a:t>
            </a:r>
          </a:p>
        </p:txBody>
      </p:sp>
      <p:sp>
        <p:nvSpPr>
          <p:cNvPr id="12" name="TextBox 11"/>
          <p:cNvSpPr txBox="1"/>
          <p:nvPr/>
        </p:nvSpPr>
        <p:spPr>
          <a:xfrm>
            <a:off x="788276" y="381000"/>
            <a:ext cx="74413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One page snapshot: Unique Features of Pressure Injury Stages</a:t>
            </a:r>
          </a:p>
        </p:txBody>
      </p:sp>
    </p:spTree>
    <p:extLst>
      <p:ext uri="{BB962C8B-B14F-4D97-AF65-F5344CB8AC3E}">
        <p14:creationId xmlns:p14="http://schemas.microsoft.com/office/powerpoint/2010/main" val="323198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Healthy-Skin-L-Pigment.jpg"/>
          <p:cNvPicPr>
            <a:picLocks noChangeAspect="1"/>
          </p:cNvPicPr>
          <p:nvPr/>
        </p:nvPicPr>
        <p:blipFill rotWithShape="1">
          <a:blip r:embed="rId2" cstate="print"/>
          <a:srcRect l="11018" t="2020" r="11478" b="-2020"/>
          <a:stretch/>
        </p:blipFill>
        <p:spPr>
          <a:xfrm>
            <a:off x="2963097" y="2220773"/>
            <a:ext cx="4654006" cy="4503877"/>
          </a:xfrm>
          <a:prstGeom prst="rect">
            <a:avLst/>
          </a:prstGeom>
        </p:spPr>
      </p:pic>
      <p:sp>
        <p:nvSpPr>
          <p:cNvPr id="6" name="TextBox 5"/>
          <p:cNvSpPr txBox="1"/>
          <p:nvPr/>
        </p:nvSpPr>
        <p:spPr>
          <a:xfrm>
            <a:off x="1284260" y="3185268"/>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1. Epidermis ----------</a:t>
            </a:r>
          </a:p>
        </p:txBody>
      </p:sp>
      <p:sp>
        <p:nvSpPr>
          <p:cNvPr id="9" name="TextBox 8"/>
          <p:cNvSpPr txBox="1"/>
          <p:nvPr/>
        </p:nvSpPr>
        <p:spPr>
          <a:xfrm>
            <a:off x="1474411" y="3948175"/>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2. Dermis ------------</a:t>
            </a:r>
          </a:p>
        </p:txBody>
      </p:sp>
      <p:sp>
        <p:nvSpPr>
          <p:cNvPr id="10" name="TextBox 9"/>
          <p:cNvSpPr txBox="1"/>
          <p:nvPr/>
        </p:nvSpPr>
        <p:spPr>
          <a:xfrm>
            <a:off x="1371231" y="4609837"/>
            <a:ext cx="2396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3. Adipose ------------</a:t>
            </a:r>
          </a:p>
        </p:txBody>
      </p:sp>
      <p:sp>
        <p:nvSpPr>
          <p:cNvPr id="14" name="TextBox 13"/>
          <p:cNvSpPr txBox="1"/>
          <p:nvPr/>
        </p:nvSpPr>
        <p:spPr>
          <a:xfrm>
            <a:off x="594442" y="5239592"/>
            <a:ext cx="185374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4. Muscle, Bone, Ligament, and/or Tendon</a:t>
            </a:r>
          </a:p>
        </p:txBody>
      </p:sp>
      <p:cxnSp>
        <p:nvCxnSpPr>
          <p:cNvPr id="16" name="Straight Connector 15"/>
          <p:cNvCxnSpPr/>
          <p:nvPr/>
        </p:nvCxnSpPr>
        <p:spPr>
          <a:xfrm>
            <a:off x="2448486" y="5489147"/>
            <a:ext cx="3376246" cy="934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48486" y="5372744"/>
            <a:ext cx="1278446" cy="1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52582" y="5489147"/>
            <a:ext cx="2633192" cy="27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48486" y="5503895"/>
            <a:ext cx="2637583" cy="605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393730" y="197515"/>
            <a:ext cx="7498080" cy="1143000"/>
          </a:xfrm>
        </p:spPr>
        <p:txBody>
          <a:bodyPr>
            <a:normAutofit/>
          </a:bodyPr>
          <a:lstStyle/>
          <a:p>
            <a:r>
              <a:rPr lang="en-US" dirty="0"/>
              <a:t>Pressure injury staging</a:t>
            </a:r>
          </a:p>
        </p:txBody>
      </p:sp>
      <p:sp>
        <p:nvSpPr>
          <p:cNvPr id="2" name="TextBox 1">
            <a:extLst>
              <a:ext uri="{FF2B5EF4-FFF2-40B4-BE49-F238E27FC236}">
                <a16:creationId xmlns:a16="http://schemas.microsoft.com/office/drawing/2014/main" id="{C35DD041-9B1C-4570-837C-5C69DF833814}"/>
              </a:ext>
            </a:extLst>
          </p:cNvPr>
          <p:cNvSpPr txBox="1"/>
          <p:nvPr/>
        </p:nvSpPr>
        <p:spPr>
          <a:xfrm>
            <a:off x="393729" y="1221802"/>
            <a:ext cx="643569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The deepest level of tissue listed below that you can visualize in a wound bed is also the number stage next to it.</a:t>
            </a:r>
          </a:p>
        </p:txBody>
      </p:sp>
    </p:spTree>
    <p:extLst>
      <p:ext uri="{BB962C8B-B14F-4D97-AF65-F5344CB8AC3E}">
        <p14:creationId xmlns:p14="http://schemas.microsoft.com/office/powerpoint/2010/main" val="2935814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9_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6.xml><?xml version="1.0" encoding="utf-8"?>
<a:theme xmlns:a="http://schemas.openxmlformats.org/drawingml/2006/main" name="2_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13418</TotalTime>
  <Words>2418</Words>
  <Application>Microsoft Office PowerPoint</Application>
  <PresentationFormat>On-screen Show (4:3)</PresentationFormat>
  <Paragraphs>275</Paragraphs>
  <Slides>31</Slides>
  <Notes>17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31</vt:i4>
      </vt:variant>
    </vt:vector>
  </HeadingPairs>
  <TitlesOfParts>
    <vt:vector size="45" baseType="lpstr">
      <vt:lpstr>Arial</vt:lpstr>
      <vt:lpstr>Calibri</vt:lpstr>
      <vt:lpstr>Gill Sans MT</vt:lpstr>
      <vt:lpstr>Rockwell</vt:lpstr>
      <vt:lpstr>Rockwell Condensed</vt:lpstr>
      <vt:lpstr>Verdana</vt:lpstr>
      <vt:lpstr>Wingdings</vt:lpstr>
      <vt:lpstr>Wingdings 2</vt:lpstr>
      <vt:lpstr>Solstice</vt:lpstr>
      <vt:lpstr>9_Solstice</vt:lpstr>
      <vt:lpstr>1_Office Theme</vt:lpstr>
      <vt:lpstr>Office Theme</vt:lpstr>
      <vt:lpstr>Wood Type</vt:lpstr>
      <vt:lpstr>2_Solstice</vt:lpstr>
      <vt:lpstr>Pressure Injury Staging</vt:lpstr>
      <vt:lpstr>objectives</vt:lpstr>
      <vt:lpstr>Common Wound Types</vt:lpstr>
      <vt:lpstr>Scales, Categories &amp; Staging</vt:lpstr>
      <vt:lpstr>Scales, Categories &amp; Staging</vt:lpstr>
      <vt:lpstr>Common Tissue Types to Know</vt:lpstr>
      <vt:lpstr>Pressure Injuries</vt:lpstr>
      <vt:lpstr>PowerPoint Presentation</vt:lpstr>
      <vt:lpstr>Pressure injury staging</vt:lpstr>
      <vt:lpstr>PowerPoint Presentation</vt:lpstr>
      <vt:lpstr>PowerPoint Presentation</vt:lpstr>
      <vt:lpstr>PowerPoint Presentation</vt:lpstr>
      <vt:lpstr>PowerPoint Presentation</vt:lpstr>
      <vt:lpstr>PowerPoint Presentation</vt:lpstr>
      <vt:lpstr>Dermis Identification</vt:lpstr>
      <vt:lpstr>PowerPoint Presentation</vt:lpstr>
      <vt:lpstr>PowerPoint Presentation</vt:lpstr>
      <vt:lpstr>PowerPoint Presentation</vt:lpstr>
      <vt:lpstr>PowerPoint Presentation</vt:lpstr>
      <vt:lpstr>PowerPoint Presentation</vt:lpstr>
      <vt:lpstr>Indeterminate Stages</vt:lpstr>
      <vt:lpstr>PowerPoint Presentation</vt:lpstr>
      <vt:lpstr>PowerPoint Presentation</vt:lpstr>
      <vt:lpstr>Indeterminate Stages</vt:lpstr>
      <vt:lpstr>PowerPoint Presentation</vt:lpstr>
      <vt:lpstr>PowerPoint Presentation</vt:lpstr>
      <vt:lpstr>Mucous Membrane Pressure Injuries</vt:lpstr>
      <vt:lpstr>Mucous Membrane Pressure Injuries</vt:lpstr>
      <vt:lpstr>PowerPoint Presentation</vt:lpstr>
      <vt:lpstr>PowerPoint Presentation</vt:lpstr>
      <vt:lpstr>References  Bryant &amp; Nix (2012) Acute &amp; chronic wounds: Current management concepts, fourth edition. Mosby Elsevier, St. Louis, MO.  Edsberg, L. E., Black, J. M., Goldberg, M., McNichol, L., Moore, L., &amp; Sieggreen, M. (2016). Revised national pressure ulcer advisory panel pressure injury staging system: Revised pressure injury staging system. Journal of Wound Ostomy Continence Nurs, 43(6), 585-597. doi:10.1097/won.0000000000000281  National Pressure Injury Advisory Panel (2016). Pressure Injury Staging. https://npiap.com/page/PressureInjuryStages  Wound Ostomy Continence Nurse Society (2016) Wound treatment associate participant workbook. Wound Ostomy Continence Nurse Society Publishing.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Breakdown Prevention and Wound Treatment Policy</dc:title>
  <dc:creator>Dora Marcela Ramirez B</dc:creator>
  <cp:lastModifiedBy>Catherine Spangler</cp:lastModifiedBy>
  <cp:revision>213</cp:revision>
  <cp:lastPrinted>2019-07-25T00:50:18Z</cp:lastPrinted>
  <dcterms:created xsi:type="dcterms:W3CDTF">2018-02-26T16:59:19Z</dcterms:created>
  <dcterms:modified xsi:type="dcterms:W3CDTF">2021-06-29T12:19:07Z</dcterms:modified>
</cp:coreProperties>
</file>