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21" r:id="rId4"/>
    <p:sldId id="322" r:id="rId5"/>
    <p:sldId id="319"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20" r:id="rId6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8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2/5/2022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2/5/2022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mailto:office@MABPRO.com" TargetMode="External"/><Relationship Id="rId2" Type="http://schemas.openxmlformats.org/officeDocument/2006/relationships/hyperlink" Target="https://mabproedu.com/mab/" TargetMode="External"/><Relationship Id="rId1" Type="http://schemas.openxmlformats.org/officeDocument/2006/relationships/slideLayout" Target="../slideLayouts/slideLayout2.xml"/><Relationship Id="rId4" Type="http://schemas.openxmlformats.org/officeDocument/2006/relationships/hyperlink" Target="http://www.leginfo.ca.gov/pub/93-94/bill/asm/ab_0501-0550/ab_508_bill_931008_chaptere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13930-1E14-4214-952B-9F1D205A9766}"/>
              </a:ext>
            </a:extLst>
          </p:cNvPr>
          <p:cNvSpPr>
            <a:spLocks noGrp="1"/>
          </p:cNvSpPr>
          <p:nvPr>
            <p:ph type="ctrTitle"/>
          </p:nvPr>
        </p:nvSpPr>
        <p:spPr/>
        <p:txBody>
          <a:bodyPr>
            <a:normAutofit/>
          </a:bodyPr>
          <a:lstStyle/>
          <a:p>
            <a:r>
              <a:rPr lang="en-US" sz="4400" dirty="0"/>
              <a:t>Management of Assaultive Behavior (MAB) AB 508</a:t>
            </a:r>
          </a:p>
        </p:txBody>
      </p:sp>
      <p:sp>
        <p:nvSpPr>
          <p:cNvPr id="3" name="Subtitle 2">
            <a:extLst>
              <a:ext uri="{FF2B5EF4-FFF2-40B4-BE49-F238E27FC236}">
                <a16:creationId xmlns:a16="http://schemas.microsoft.com/office/drawing/2014/main" id="{1194EA3E-4FA7-4A77-8052-8AC727ECB19F}"/>
              </a:ext>
            </a:extLst>
          </p:cNvPr>
          <p:cNvSpPr>
            <a:spLocks noGrp="1"/>
          </p:cNvSpPr>
          <p:nvPr>
            <p:ph type="subTitle" idx="1"/>
          </p:nvPr>
        </p:nvSpPr>
        <p:spPr/>
        <p:txBody>
          <a:bodyPr>
            <a:normAutofit/>
          </a:bodyPr>
          <a:lstStyle/>
          <a:p>
            <a:r>
              <a:rPr lang="fr-FR" sz="3600" dirty="0"/>
              <a:t>Workplace Violence Prevention Certification Program</a:t>
            </a:r>
          </a:p>
        </p:txBody>
      </p:sp>
    </p:spTree>
    <p:extLst>
      <p:ext uri="{BB962C8B-B14F-4D97-AF65-F5344CB8AC3E}">
        <p14:creationId xmlns:p14="http://schemas.microsoft.com/office/powerpoint/2010/main" val="1639815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fontScale="90000"/>
          </a:bodyPr>
          <a:lstStyle/>
          <a:p>
            <a:r>
              <a:rPr lang="en-US" dirty="0"/>
              <a:t>Helping the Situation: How do we influence this in our favor? How do we Narrow the Grey Area?</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a:normAutofit fontScale="92500" lnSpcReduction="10000"/>
          </a:bodyPr>
          <a:lstStyle/>
          <a:p>
            <a:pPr marL="0" indent="0">
              <a:buNone/>
            </a:pPr>
            <a:r>
              <a:rPr lang="en-US" sz="4800" dirty="0"/>
              <a:t>We influence this with The Triad of Successful Interventions:</a:t>
            </a:r>
          </a:p>
          <a:p>
            <a:r>
              <a:rPr lang="en-US" sz="4800" dirty="0"/>
              <a:t>Effective Communication.</a:t>
            </a:r>
          </a:p>
          <a:p>
            <a:pPr fontAlgn="base"/>
            <a:r>
              <a:rPr lang="en-US" sz="4800" dirty="0"/>
              <a:t>Coordinated Teamwork.</a:t>
            </a:r>
          </a:p>
          <a:p>
            <a:pPr fontAlgn="base"/>
            <a:r>
              <a:rPr lang="en-US" sz="4800" dirty="0"/>
              <a:t>Having a Plan of Action in place.</a:t>
            </a:r>
          </a:p>
        </p:txBody>
      </p:sp>
    </p:spTree>
    <p:extLst>
      <p:ext uri="{BB962C8B-B14F-4D97-AF65-F5344CB8AC3E}">
        <p14:creationId xmlns:p14="http://schemas.microsoft.com/office/powerpoint/2010/main" val="156562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fontScale="90000"/>
          </a:bodyPr>
          <a:lstStyle/>
          <a:p>
            <a:r>
              <a:rPr lang="en-US" dirty="0"/>
              <a:t>Helping the Situation: How do we influence this in our favor? How do we Narrow the Grey Area?</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a:normAutofit fontScale="92500"/>
          </a:bodyPr>
          <a:lstStyle/>
          <a:p>
            <a:pPr marL="0" indent="0">
              <a:buNone/>
            </a:pPr>
            <a:r>
              <a:rPr lang="en-US" sz="3200" dirty="0"/>
              <a:t>Within any highly-charged and potentially assaultive incident, there will always be some  people who feel that the individual in crisis should be physically contained, while others feel that they should not.</a:t>
            </a:r>
            <a:endParaRPr lang="en-US" sz="7200" dirty="0"/>
          </a:p>
          <a:p>
            <a:pPr marL="0" indent="0">
              <a:buNone/>
            </a:pPr>
            <a:r>
              <a:rPr lang="en-US" sz="3200" dirty="0"/>
              <a:t>This demonstrates that the grey area will  always be present and that we will always experience a division between those who do and those who don’t believe someone should be taken down.</a:t>
            </a:r>
            <a:endParaRPr lang="en-US" sz="7200" dirty="0"/>
          </a:p>
        </p:txBody>
      </p:sp>
    </p:spTree>
    <p:extLst>
      <p:ext uri="{BB962C8B-B14F-4D97-AF65-F5344CB8AC3E}">
        <p14:creationId xmlns:p14="http://schemas.microsoft.com/office/powerpoint/2010/main" val="2486429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Why Do People Get To The Point  Where They Lose Control?</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3">
            <a:normAutofit fontScale="92500" lnSpcReduction="20000"/>
          </a:bodyPr>
          <a:lstStyle/>
          <a:p>
            <a:pPr fontAlgn="base"/>
            <a:r>
              <a:rPr lang="en-US" sz="2800" dirty="0"/>
              <a:t>Withholding cigarettes, food, drinks and medications</a:t>
            </a:r>
          </a:p>
          <a:p>
            <a:pPr fontAlgn="base"/>
            <a:r>
              <a:rPr lang="en-US" sz="2800" dirty="0"/>
              <a:t>Physical or verbal abuse</a:t>
            </a:r>
          </a:p>
          <a:p>
            <a:pPr fontAlgn="base"/>
            <a:r>
              <a:rPr lang="en-US" sz="2800" dirty="0"/>
              <a:t>Denial of visitors</a:t>
            </a:r>
          </a:p>
          <a:p>
            <a:pPr fontAlgn="base"/>
            <a:r>
              <a:rPr lang="en-US" sz="2800" dirty="0"/>
              <a:t>Withholding or overuse of medication</a:t>
            </a:r>
          </a:p>
          <a:p>
            <a:pPr fontAlgn="base"/>
            <a:r>
              <a:rPr lang="en-US" sz="2800" dirty="0"/>
              <a:t>Whispering or talking too loudly regarding the clients in their presence</a:t>
            </a:r>
          </a:p>
          <a:p>
            <a:pPr fontAlgn="base"/>
            <a:r>
              <a:rPr lang="en-US" sz="2800" dirty="0"/>
              <a:t>Laughing at or around disturbed clients</a:t>
            </a:r>
          </a:p>
          <a:p>
            <a:pPr fontAlgn="base"/>
            <a:r>
              <a:rPr lang="en-US" sz="2800" dirty="0"/>
              <a:t>Staring too intensely at, or not visually acknowledging the client</a:t>
            </a:r>
          </a:p>
          <a:p>
            <a:pPr fontAlgn="base"/>
            <a:r>
              <a:rPr lang="en-US" sz="2800" dirty="0"/>
              <a:t>The environment is too noisy or bright</a:t>
            </a:r>
          </a:p>
          <a:p>
            <a:pPr fontAlgn="base"/>
            <a:r>
              <a:rPr lang="en-US" sz="2800" dirty="0"/>
              <a:t>The staff look like someone the client hates or fears</a:t>
            </a:r>
          </a:p>
          <a:p>
            <a:pPr fontAlgn="base"/>
            <a:r>
              <a:rPr lang="en-US" sz="2800" dirty="0"/>
              <a:t>The client is held against their will and they want to leave</a:t>
            </a:r>
          </a:p>
        </p:txBody>
      </p:sp>
    </p:spTree>
    <p:extLst>
      <p:ext uri="{BB962C8B-B14F-4D97-AF65-F5344CB8AC3E}">
        <p14:creationId xmlns:p14="http://schemas.microsoft.com/office/powerpoint/2010/main" val="1362166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Why Do People Get To The Point  Where They Lose Control?</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a:xfrm>
            <a:off x="685801" y="2402319"/>
            <a:ext cx="10131425" cy="3649133"/>
          </a:xfrm>
        </p:spPr>
        <p:txBody>
          <a:bodyPr numCol="3">
            <a:noAutofit/>
          </a:bodyPr>
          <a:lstStyle/>
          <a:p>
            <a:pPr fontAlgn="base"/>
            <a:r>
              <a:rPr lang="en-US" sz="2400" dirty="0"/>
              <a:t>The client does not want to leave or be discharged from the facility</a:t>
            </a:r>
          </a:p>
          <a:p>
            <a:pPr fontAlgn="base"/>
            <a:r>
              <a:rPr lang="en-US" sz="2400" dirty="0"/>
              <a:t>The client is experiencing psychosis, hallucinations or delusions</a:t>
            </a:r>
          </a:p>
          <a:p>
            <a:pPr fontAlgn="base"/>
            <a:r>
              <a:rPr lang="en-US" sz="2400" dirty="0"/>
              <a:t>Demand for compliance</a:t>
            </a:r>
          </a:p>
          <a:p>
            <a:pPr fontAlgn="base"/>
            <a:r>
              <a:rPr lang="en-US" sz="2400" dirty="0"/>
              <a:t>Making unreasonable demands of clients</a:t>
            </a:r>
          </a:p>
          <a:p>
            <a:pPr fontAlgn="base"/>
            <a:r>
              <a:rPr lang="en-US" sz="2400" dirty="0"/>
              <a:t>Sarcasm during interactions between staff and clients</a:t>
            </a:r>
          </a:p>
          <a:p>
            <a:pPr fontAlgn="base"/>
            <a:r>
              <a:rPr lang="en-US" sz="2400" dirty="0"/>
              <a:t>Rude and hostile treatment of clients</a:t>
            </a:r>
          </a:p>
          <a:p>
            <a:pPr fontAlgn="base"/>
            <a:r>
              <a:rPr lang="en-US" sz="2400" dirty="0"/>
              <a:t>Failure to provide confidentiality</a:t>
            </a:r>
          </a:p>
          <a:p>
            <a:pPr fontAlgn="base"/>
            <a:r>
              <a:rPr lang="en-US" sz="2400" dirty="0"/>
              <a:t>Touching or getting too close to clients who have physical boundary issues Individual or group punishments especially in public</a:t>
            </a:r>
          </a:p>
          <a:p>
            <a:pPr fontAlgn="base"/>
            <a:r>
              <a:rPr lang="en-US" sz="2400" dirty="0"/>
              <a:t>Giving double messages Inconsistencies and violations of the established routines</a:t>
            </a:r>
          </a:p>
          <a:p>
            <a:pPr fontAlgn="base"/>
            <a:r>
              <a:rPr lang="en-US" sz="2400" dirty="0"/>
              <a:t>Favoritism Inflexible schedules which do not allow for individual needs</a:t>
            </a:r>
          </a:p>
        </p:txBody>
      </p:sp>
    </p:spTree>
    <p:extLst>
      <p:ext uri="{BB962C8B-B14F-4D97-AF65-F5344CB8AC3E}">
        <p14:creationId xmlns:p14="http://schemas.microsoft.com/office/powerpoint/2010/main" val="2214774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Why Do People Get To The Point  Where They Lose Control?</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3">
            <a:noAutofit/>
          </a:bodyPr>
          <a:lstStyle/>
          <a:p>
            <a:pPr fontAlgn="base"/>
            <a:r>
              <a:rPr lang="en-US" sz="2400" dirty="0"/>
              <a:t>Rushing a client</a:t>
            </a:r>
          </a:p>
          <a:p>
            <a:pPr fontAlgn="base"/>
            <a:r>
              <a:rPr lang="en-US" sz="2400" dirty="0"/>
              <a:t>Long wait times for clients</a:t>
            </a:r>
          </a:p>
          <a:p>
            <a:pPr fontAlgn="base"/>
            <a:r>
              <a:rPr lang="en-US" sz="2400" dirty="0"/>
              <a:t>Being too punitive or parental with clients</a:t>
            </a:r>
          </a:p>
          <a:p>
            <a:pPr fontAlgn="base"/>
            <a:r>
              <a:rPr lang="en-US" sz="2400" dirty="0"/>
              <a:t>Arguing with a client Interrupting while a client speaks</a:t>
            </a:r>
          </a:p>
          <a:p>
            <a:pPr fontAlgn="base"/>
            <a:r>
              <a:rPr lang="en-US" sz="2400" dirty="0"/>
              <a:t>Not being attentive to the client while they are speaking</a:t>
            </a:r>
          </a:p>
          <a:p>
            <a:pPr fontAlgn="base"/>
            <a:r>
              <a:rPr lang="en-US" sz="2400" dirty="0"/>
              <a:t>Poorly timed confrontations</a:t>
            </a:r>
          </a:p>
          <a:p>
            <a:pPr fontAlgn="base"/>
            <a:r>
              <a:rPr lang="en-US" sz="2400" dirty="0"/>
              <a:t>The lack of positive reinforcement</a:t>
            </a:r>
          </a:p>
          <a:p>
            <a:pPr fontAlgn="base"/>
            <a:endParaRPr lang="en-US" sz="2400" dirty="0"/>
          </a:p>
          <a:p>
            <a:pPr fontAlgn="base"/>
            <a:r>
              <a:rPr lang="en-US" sz="2400" dirty="0"/>
              <a:t>Not providing adequate physical and emotional stimulation for clients</a:t>
            </a:r>
          </a:p>
          <a:p>
            <a:pPr fontAlgn="base"/>
            <a:r>
              <a:rPr lang="en-US" sz="2400" dirty="0"/>
              <a:t>Overriding another staff member’s decision without explanation</a:t>
            </a:r>
          </a:p>
          <a:p>
            <a:pPr fontAlgn="base"/>
            <a:r>
              <a:rPr lang="en-US" sz="2400" dirty="0"/>
              <a:t>Making too many decisions for the client</a:t>
            </a:r>
          </a:p>
        </p:txBody>
      </p:sp>
    </p:spTree>
    <p:extLst>
      <p:ext uri="{BB962C8B-B14F-4D97-AF65-F5344CB8AC3E}">
        <p14:creationId xmlns:p14="http://schemas.microsoft.com/office/powerpoint/2010/main" val="421985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Why Do People Get To The Point  Where They Lose Control?</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2">
            <a:normAutofit/>
          </a:bodyPr>
          <a:lstStyle/>
          <a:p>
            <a:pPr fontAlgn="base"/>
            <a:r>
              <a:rPr lang="en-US" sz="2800" dirty="0"/>
              <a:t>The lack of respect or rejection of the client</a:t>
            </a:r>
          </a:p>
          <a:p>
            <a:pPr fontAlgn="base"/>
            <a:r>
              <a:rPr lang="en-US" sz="2800" dirty="0"/>
              <a:t>Failure to follow through with promises</a:t>
            </a:r>
          </a:p>
          <a:p>
            <a:pPr fontAlgn="base"/>
            <a:r>
              <a:rPr lang="en-US" sz="2800" dirty="0"/>
              <a:t>Conscious or unconscious innuendos and seduction of clients</a:t>
            </a:r>
          </a:p>
          <a:p>
            <a:pPr fontAlgn="base"/>
            <a:r>
              <a:rPr lang="en-US" sz="2800" dirty="0"/>
              <a:t>Passing the client along from one staff member to another without explanation</a:t>
            </a:r>
          </a:p>
          <a:p>
            <a:pPr fontAlgn="base"/>
            <a:r>
              <a:rPr lang="en-US" sz="2800" dirty="0"/>
              <a:t>Emotional boundary violations</a:t>
            </a:r>
          </a:p>
          <a:p>
            <a:pPr fontAlgn="base"/>
            <a:r>
              <a:rPr lang="en-US" sz="2800" dirty="0"/>
              <a:t>Lying to clients</a:t>
            </a:r>
          </a:p>
          <a:p>
            <a:pPr fontAlgn="base"/>
            <a:r>
              <a:rPr lang="en-US" sz="2800" dirty="0"/>
              <a:t>Patronizing or ridiculing clients</a:t>
            </a:r>
          </a:p>
        </p:txBody>
      </p:sp>
    </p:spTree>
    <p:extLst>
      <p:ext uri="{BB962C8B-B14F-4D97-AF65-F5344CB8AC3E}">
        <p14:creationId xmlns:p14="http://schemas.microsoft.com/office/powerpoint/2010/main" val="1163811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Why Do People Get To The Point  Where They Lose Control?</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2">
            <a:normAutofit fontScale="92500" lnSpcReduction="10000"/>
          </a:bodyPr>
          <a:lstStyle/>
          <a:p>
            <a:pPr fontAlgn="base"/>
            <a:r>
              <a:rPr lang="en-US" sz="3200" dirty="0"/>
              <a:t>Ignoring clients</a:t>
            </a:r>
          </a:p>
          <a:p>
            <a:pPr fontAlgn="base"/>
            <a:r>
              <a:rPr lang="en-US" sz="3200" dirty="0"/>
              <a:t>Unresponsiveness to the client’s needs</a:t>
            </a:r>
          </a:p>
          <a:p>
            <a:pPr fontAlgn="base"/>
            <a:r>
              <a:rPr lang="en-US" sz="3200" dirty="0"/>
              <a:t>Threatening, intimidating or accusing clients</a:t>
            </a:r>
          </a:p>
          <a:p>
            <a:pPr fontAlgn="base"/>
            <a:r>
              <a:rPr lang="en-US" sz="3200" dirty="0"/>
              <a:t>Time-outs without explanation</a:t>
            </a:r>
          </a:p>
          <a:p>
            <a:pPr fontAlgn="base"/>
            <a:r>
              <a:rPr lang="en-US" sz="3200" dirty="0"/>
              <a:t>Excessive or unnecessary restrains and/or seclusions</a:t>
            </a:r>
          </a:p>
          <a:p>
            <a:pPr fontAlgn="base"/>
            <a:r>
              <a:rPr lang="en-US" sz="3200" dirty="0"/>
              <a:t>The threat or loss of privileges</a:t>
            </a:r>
          </a:p>
          <a:p>
            <a:pPr fontAlgn="base"/>
            <a:r>
              <a:rPr lang="en-US" sz="3200" dirty="0"/>
              <a:t>Violations or limitations of rights Mishandling personal belongings</a:t>
            </a:r>
          </a:p>
        </p:txBody>
      </p:sp>
    </p:spTree>
    <p:extLst>
      <p:ext uri="{BB962C8B-B14F-4D97-AF65-F5344CB8AC3E}">
        <p14:creationId xmlns:p14="http://schemas.microsoft.com/office/powerpoint/2010/main" val="235941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there are only Two Fundamental Reasons WHY</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rmAutofit fontScale="92500" lnSpcReduction="10000"/>
          </a:bodyPr>
          <a:lstStyle/>
          <a:p>
            <a:pPr fontAlgn="base"/>
            <a:r>
              <a:rPr lang="en-US" sz="3200" dirty="0"/>
              <a:t>Communication - They don't have the ability to communicate, or coping skills to  develop the communication process, or they have learned badly and behave the only way they know how to get attention  or what they want.</a:t>
            </a:r>
          </a:p>
          <a:p>
            <a:pPr fontAlgn="base"/>
            <a:r>
              <a:rPr lang="en-US" sz="3200" dirty="0"/>
              <a:t>Symptom of Their Illness - Drunk, on  drugs, psychotic, low functioning, autistic, reaction to medications, dementia… Something having to do with their illness  that would promote them to become aggressive or strike out because of it.</a:t>
            </a:r>
          </a:p>
        </p:txBody>
      </p:sp>
    </p:spTree>
    <p:extLst>
      <p:ext uri="{BB962C8B-B14F-4D97-AF65-F5344CB8AC3E}">
        <p14:creationId xmlns:p14="http://schemas.microsoft.com/office/powerpoint/2010/main" val="1827483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there are only Two Fundamental Reasons why</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rmAutofit fontScale="92500" lnSpcReduction="10000"/>
          </a:bodyPr>
          <a:lstStyle/>
          <a:p>
            <a:pPr fontAlgn="base"/>
            <a:r>
              <a:rPr lang="en-US" sz="3200" dirty="0"/>
              <a:t>Communication - Find out What they Want, What they Need and What they are trying to Say.</a:t>
            </a:r>
          </a:p>
          <a:p>
            <a:pPr fontAlgn="base"/>
            <a:r>
              <a:rPr lang="en-US" sz="3200" dirty="0"/>
              <a:t>Symptoms of Their Illness - Be prepared for something Action or Physical but try Communication before it becomes Physical.</a:t>
            </a:r>
          </a:p>
          <a:p>
            <a:pPr marL="0" indent="0" fontAlgn="base">
              <a:buNone/>
            </a:pPr>
            <a:r>
              <a:rPr lang="en-US" sz="3200" dirty="0"/>
              <a:t>We must first try to understand why people do what they do before we will be able to know what to do about or  with them. The first dynamic to understand about them, is that it has very little to do with us.</a:t>
            </a:r>
          </a:p>
        </p:txBody>
      </p:sp>
    </p:spTree>
    <p:extLst>
      <p:ext uri="{BB962C8B-B14F-4D97-AF65-F5344CB8AC3E}">
        <p14:creationId xmlns:p14="http://schemas.microsoft.com/office/powerpoint/2010/main" val="1825374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The Three Dynamics of Beginning a Successful Negotiation</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rmAutofit lnSpcReduction="10000"/>
          </a:bodyPr>
          <a:lstStyle/>
          <a:p>
            <a:pPr fontAlgn="base"/>
            <a:r>
              <a:rPr lang="en-US" sz="4000" dirty="0"/>
              <a:t>Try to understand as much about the Individual or Situation you are faced with.</a:t>
            </a:r>
          </a:p>
          <a:p>
            <a:pPr fontAlgn="base"/>
            <a:r>
              <a:rPr lang="en-US" sz="4000" dirty="0"/>
              <a:t>Try to understand Your Reaction to the  Individual or Situation you are faced with.</a:t>
            </a:r>
          </a:p>
          <a:p>
            <a:pPr fontAlgn="base"/>
            <a:r>
              <a:rPr lang="en-US" sz="4000" dirty="0"/>
              <a:t>Try to understand how to attempt to Solve the Issue you are faced with.</a:t>
            </a:r>
          </a:p>
        </p:txBody>
      </p:sp>
    </p:spTree>
    <p:extLst>
      <p:ext uri="{BB962C8B-B14F-4D97-AF65-F5344CB8AC3E}">
        <p14:creationId xmlns:p14="http://schemas.microsoft.com/office/powerpoint/2010/main" val="1157178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lstStyle/>
          <a:p>
            <a:r>
              <a:rPr lang="en-US" dirty="0"/>
              <a:t>Course Introduction</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a:normAutofit/>
          </a:bodyPr>
          <a:lstStyle/>
          <a:p>
            <a:pPr marL="0" indent="0" fontAlgn="base">
              <a:buNone/>
            </a:pPr>
            <a:r>
              <a:rPr lang="en-US" sz="3600" dirty="0"/>
              <a:t>This four-hour online course is designed to meet the requirements toward the recertification of Adult Residential Facilities (ARF) administrators.</a:t>
            </a:r>
          </a:p>
          <a:p>
            <a:pPr marL="0" indent="0" fontAlgn="base">
              <a:buNone/>
            </a:pPr>
            <a:r>
              <a:rPr lang="en-US" sz="3600" dirty="0"/>
              <a:t>Persons who work in the healthcare industry are at risk for assaultive events as clients and staff have high risk stressors.</a:t>
            </a:r>
          </a:p>
        </p:txBody>
      </p:sp>
    </p:spTree>
    <p:extLst>
      <p:ext uri="{BB962C8B-B14F-4D97-AF65-F5344CB8AC3E}">
        <p14:creationId xmlns:p14="http://schemas.microsoft.com/office/powerpoint/2010/main" val="38200194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TRIGGER WORDS</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2">
            <a:normAutofit fontScale="92500" lnSpcReduction="10000"/>
          </a:bodyPr>
          <a:lstStyle/>
          <a:p>
            <a:pPr fontAlgn="base"/>
            <a:r>
              <a:rPr lang="en-US" sz="2800" dirty="0"/>
              <a:t>No.</a:t>
            </a:r>
          </a:p>
          <a:p>
            <a:pPr fontAlgn="base"/>
            <a:r>
              <a:rPr lang="en-US" sz="2800" dirty="0"/>
              <a:t>What’s Bothering you?</a:t>
            </a:r>
          </a:p>
          <a:p>
            <a:pPr fontAlgn="base"/>
            <a:r>
              <a:rPr lang="en-US" sz="2800" dirty="0"/>
              <a:t>What’s the Problem?</a:t>
            </a:r>
          </a:p>
          <a:p>
            <a:pPr fontAlgn="base"/>
            <a:r>
              <a:rPr lang="en-US" sz="2800" dirty="0"/>
              <a:t>What’s Wrong?</a:t>
            </a:r>
          </a:p>
          <a:p>
            <a:pPr fontAlgn="base"/>
            <a:r>
              <a:rPr lang="en-US" sz="2800" dirty="0"/>
              <a:t>Why… </a:t>
            </a:r>
          </a:p>
          <a:p>
            <a:pPr fontAlgn="base"/>
            <a:r>
              <a:rPr lang="en-US" sz="2800" dirty="0"/>
              <a:t>Come Here.</a:t>
            </a:r>
          </a:p>
          <a:p>
            <a:pPr fontAlgn="base"/>
            <a:r>
              <a:rPr lang="en-US" sz="2800" dirty="0"/>
              <a:t>You Need to…</a:t>
            </a:r>
          </a:p>
          <a:p>
            <a:pPr fontAlgn="base"/>
            <a:r>
              <a:rPr lang="en-US" sz="2800" dirty="0"/>
              <a:t>Anytime you start out with ”You...”</a:t>
            </a:r>
          </a:p>
        </p:txBody>
      </p:sp>
    </p:spTree>
    <p:extLst>
      <p:ext uri="{BB962C8B-B14F-4D97-AF65-F5344CB8AC3E}">
        <p14:creationId xmlns:p14="http://schemas.microsoft.com/office/powerpoint/2010/main" val="3567387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TRIGGER WORDS</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rmAutofit fontScale="92500"/>
          </a:bodyPr>
          <a:lstStyle/>
          <a:p>
            <a:pPr marL="0" indent="0" fontAlgn="base">
              <a:buNone/>
            </a:pPr>
            <a:r>
              <a:rPr lang="en-US" sz="4000" dirty="0"/>
              <a:t>Having only two reasons helps to eliminate some of the Mystery from the situation or Crisis to where you are able to identify it. When you can identify the Crisis, then you will know more about how to approach it. When you are better able to approach the situation, then you’ll be better able to solve it.</a:t>
            </a:r>
            <a:endParaRPr lang="en-US" sz="4800" dirty="0"/>
          </a:p>
        </p:txBody>
      </p:sp>
    </p:spTree>
    <p:extLst>
      <p:ext uri="{BB962C8B-B14F-4D97-AF65-F5344CB8AC3E}">
        <p14:creationId xmlns:p14="http://schemas.microsoft.com/office/powerpoint/2010/main" val="4165756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The Elements of Crisis</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rmAutofit fontScale="92500" lnSpcReduction="10000"/>
          </a:bodyPr>
          <a:lstStyle/>
          <a:p>
            <a:pPr fontAlgn="base"/>
            <a:r>
              <a:rPr lang="en-US" sz="3600" dirty="0"/>
              <a:t>When we identify a Crisis, it becomes not about  the person in Crisis, but more about our own Auto Response to the situation.</a:t>
            </a:r>
          </a:p>
          <a:p>
            <a:pPr fontAlgn="base"/>
            <a:r>
              <a:rPr lang="en-US" sz="3600" dirty="0"/>
              <a:t>Our mind identifies a Crisis and immediately begins treating it as a threat.</a:t>
            </a:r>
          </a:p>
          <a:p>
            <a:pPr fontAlgn="base"/>
            <a:r>
              <a:rPr lang="en-US" sz="3600" dirty="0"/>
              <a:t>That threat prompts our Auto Response to Control the Behavior instead of trying to De-Escalate it.</a:t>
            </a:r>
          </a:p>
        </p:txBody>
      </p:sp>
    </p:spTree>
    <p:extLst>
      <p:ext uri="{BB962C8B-B14F-4D97-AF65-F5344CB8AC3E}">
        <p14:creationId xmlns:p14="http://schemas.microsoft.com/office/powerpoint/2010/main" val="2102953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Controlling Behavior vs. De-Escalation</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rmAutofit fontScale="92500" lnSpcReduction="20000"/>
          </a:bodyPr>
          <a:lstStyle/>
          <a:p>
            <a:pPr fontAlgn="base"/>
            <a:r>
              <a:rPr lang="en-US" sz="3200" dirty="0"/>
              <a:t>When there is no threat involved… No Danger to  Self, or Others, then is not our job, nor responsibility to Control Behavior.</a:t>
            </a:r>
          </a:p>
          <a:p>
            <a:pPr fontAlgn="base"/>
            <a:r>
              <a:rPr lang="en-US" sz="3200" dirty="0"/>
              <a:t>By attempting to Control the Behavior, we  instantly initiate a Power Struggle.</a:t>
            </a:r>
          </a:p>
          <a:p>
            <a:pPr fontAlgn="base"/>
            <a:r>
              <a:rPr lang="en-US" sz="3200" dirty="0"/>
              <a:t>Power Struggles escalate the incident further.</a:t>
            </a:r>
          </a:p>
          <a:p>
            <a:pPr fontAlgn="base"/>
            <a:r>
              <a:rPr lang="en-US" sz="3200" dirty="0"/>
              <a:t>Power Struggles will only be settled by force.</a:t>
            </a:r>
          </a:p>
          <a:p>
            <a:pPr fontAlgn="base"/>
            <a:r>
              <a:rPr lang="en-US" sz="3200" dirty="0"/>
              <a:t>Someone has to win &amp; someone has to lose.</a:t>
            </a:r>
          </a:p>
        </p:txBody>
      </p:sp>
    </p:spTree>
    <p:extLst>
      <p:ext uri="{BB962C8B-B14F-4D97-AF65-F5344CB8AC3E}">
        <p14:creationId xmlns:p14="http://schemas.microsoft.com/office/powerpoint/2010/main" val="4057596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Controlling Behavior vs. De-Escalation</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r>
              <a:rPr lang="en-US" sz="2800" dirty="0"/>
              <a:t>Step One: Get the dialogue moving two ways, either positive or negative, if vital  information is being exchanged.</a:t>
            </a:r>
          </a:p>
          <a:p>
            <a:r>
              <a:rPr lang="en-US" sz="2800" dirty="0"/>
              <a:t>Step Two: Find out what that individual Needs.</a:t>
            </a:r>
          </a:p>
          <a:p>
            <a:pPr marL="0" indent="0">
              <a:buNone/>
            </a:pPr>
            <a:r>
              <a:rPr lang="en-US" sz="2800" dirty="0"/>
              <a:t>Once you have reached Step Two, only then do  you have any hope of solving the issue by Negotiation. If you initiate a Power Struggle, it will prevent  you from reaching Step Two, and therefore there will be no hope of solving the issue, only settling it using force.</a:t>
            </a:r>
          </a:p>
        </p:txBody>
      </p:sp>
    </p:spTree>
    <p:extLst>
      <p:ext uri="{BB962C8B-B14F-4D97-AF65-F5344CB8AC3E}">
        <p14:creationId xmlns:p14="http://schemas.microsoft.com/office/powerpoint/2010/main" val="37225172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INSTRUMENTAL BEHAVIOR</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rmAutofit fontScale="92500" lnSpcReduction="20000"/>
          </a:bodyPr>
          <a:lstStyle/>
          <a:p>
            <a:pPr marL="0" indent="0" fontAlgn="base">
              <a:buNone/>
            </a:pPr>
            <a:r>
              <a:rPr lang="en-US" sz="3600" dirty="0"/>
              <a:t>Instrumental, or Attention-Based Behavior is characterized by superficial demands and  clearly recognizable objectives that, if attained, will benefit the subject, such as the individual with a gun to their own head, that propels you  or anyone else present to realize that you need to pay attention to the individual because this is serious and therefore should try to give the individual what they demand.</a:t>
            </a:r>
            <a:endParaRPr lang="en-US" sz="5400" dirty="0"/>
          </a:p>
        </p:txBody>
      </p:sp>
    </p:spTree>
    <p:extLst>
      <p:ext uri="{BB962C8B-B14F-4D97-AF65-F5344CB8AC3E}">
        <p14:creationId xmlns:p14="http://schemas.microsoft.com/office/powerpoint/2010/main" val="2464869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EXPRESSIVE BEHAVIOR</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rmAutofit lnSpcReduction="10000"/>
          </a:bodyPr>
          <a:lstStyle/>
          <a:p>
            <a:pPr marL="0" indent="0" fontAlgn="base">
              <a:buNone/>
            </a:pPr>
            <a:r>
              <a:rPr lang="en-US" sz="3600" dirty="0"/>
              <a:t>Expressive, or Emotional Need Behavior, is designed to communicate the subject's  frustration, outrage, passion, despair, anger, or other feelings that are sometimes stemming from a long-term histrionic dynamic, where the  individual feels as though they have not been listened to or understood to the point where they exceed their normal coping abilities.</a:t>
            </a:r>
            <a:endParaRPr lang="en-US" sz="8800" dirty="0"/>
          </a:p>
        </p:txBody>
      </p:sp>
    </p:spTree>
    <p:extLst>
      <p:ext uri="{BB962C8B-B14F-4D97-AF65-F5344CB8AC3E}">
        <p14:creationId xmlns:p14="http://schemas.microsoft.com/office/powerpoint/2010/main" val="3792840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BEHIND THE BEHAVIOR</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2800" dirty="0"/>
              <a:t>There is always something behind the behavior  that is pushing the behavior toward you and therefore we shouldn’t take the behavior  personally, but instead realize that there is a deeper issue that the individual wishes us to  reach, but they are unable to express, so it is our responsibility to reach it.</a:t>
            </a:r>
            <a:br>
              <a:rPr lang="en-US" sz="2800" dirty="0"/>
            </a:br>
            <a:r>
              <a:rPr lang="en-US" sz="2800" dirty="0"/>
              <a:t>Never focus on the behavior, or the individual  will focus on the behavior. Focus what is behind the behavior instead. What is making them feel like doing what they  are doing? Ask them to help you understand what they need… How can I help? What can I do? How can we make the situation better or go away?</a:t>
            </a:r>
          </a:p>
        </p:txBody>
      </p:sp>
    </p:spTree>
    <p:extLst>
      <p:ext uri="{BB962C8B-B14F-4D97-AF65-F5344CB8AC3E}">
        <p14:creationId xmlns:p14="http://schemas.microsoft.com/office/powerpoint/2010/main" val="19026191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62F676D3-1169-46A8-BDD4-69EC2844BF4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4173" y="232230"/>
            <a:ext cx="11829142"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8733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REDIRECTION/DISTRACTION</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4400" dirty="0"/>
              <a:t>Redirection and Distraction is the  process where the responder takes the initiative to direct the actions  away from the crisis and toward a direction that the responder guides to, instead of allowing the individual  to control the outcome.</a:t>
            </a:r>
            <a:endParaRPr lang="en-US" sz="6000" dirty="0"/>
          </a:p>
        </p:txBody>
      </p:sp>
    </p:spTree>
    <p:extLst>
      <p:ext uri="{BB962C8B-B14F-4D97-AF65-F5344CB8AC3E}">
        <p14:creationId xmlns:p14="http://schemas.microsoft.com/office/powerpoint/2010/main" val="1362787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lstStyle/>
          <a:p>
            <a:r>
              <a:rPr lang="en-US" dirty="0"/>
              <a:t>Course Introduction</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a:normAutofit lnSpcReduction="10000"/>
          </a:bodyPr>
          <a:lstStyle/>
          <a:p>
            <a:pPr marL="0" indent="0" fontAlgn="base">
              <a:buNone/>
            </a:pPr>
            <a:r>
              <a:rPr lang="en-US" sz="3200" dirty="0"/>
              <a:t>In California, AB 508 is a law that requires all hospitals and healthcare facilities to conduct a security and safety assessment plan to protect personnel, clients, and visitors. All hospitals, healthcare facilities and residential care facilities are required to report any assault or battery to local law enforcement within 72 hours. All employees assigned to the emergency department will receive training on how to handle emergency room violence.</a:t>
            </a:r>
          </a:p>
        </p:txBody>
      </p:sp>
    </p:spTree>
    <p:extLst>
      <p:ext uri="{BB962C8B-B14F-4D97-AF65-F5344CB8AC3E}">
        <p14:creationId xmlns:p14="http://schemas.microsoft.com/office/powerpoint/2010/main" val="2166303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a:extLst>
              <a:ext uri="{FF2B5EF4-FFF2-40B4-BE49-F238E27FC236}">
                <a16:creationId xmlns:a16="http://schemas.microsoft.com/office/drawing/2014/main" id="{BF46D865-7508-476A-868C-D3624DBDDAED}"/>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2825" t="6542" r="12720" b="16305"/>
          <a:stretch/>
        </p:blipFill>
        <p:spPr bwMode="auto">
          <a:xfrm>
            <a:off x="174171" y="232229"/>
            <a:ext cx="11829143"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5979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TYPES OF COMMUNICATION</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lgn="ctr">
              <a:buNone/>
            </a:pPr>
            <a:r>
              <a:rPr lang="en-US" sz="2800" dirty="0"/>
              <a:t>COMMUNICATION IS A TWO-WAY process. The SENDING and RECEIVING of messages Sending a message that is understood UNDERSTANDING the message that is sent.</a:t>
            </a:r>
          </a:p>
          <a:p>
            <a:pPr fontAlgn="base"/>
            <a:r>
              <a:rPr lang="en-US" sz="2800" dirty="0"/>
              <a:t>AUDITORY - HEARING, SPEAKING, AUDITORY LANGUAGE (Failure to listen and  communicate effectively affects working relationships)</a:t>
            </a:r>
          </a:p>
          <a:p>
            <a:pPr fontAlgn="base"/>
            <a:r>
              <a:rPr lang="en-US" sz="2800" dirty="0"/>
              <a:t>VISUAL - SEEING, VISUALIZING, VISUAL  MESSAGES, BODY LANGUAGE</a:t>
            </a:r>
          </a:p>
          <a:p>
            <a:pPr fontAlgn="base"/>
            <a:r>
              <a:rPr lang="en-US" sz="2800" dirty="0"/>
              <a:t>KINESTHETIC - PHYSICAL ACTIONS EITHER  POSITIVE OR NEGATIVE</a:t>
            </a:r>
          </a:p>
        </p:txBody>
      </p:sp>
    </p:spTree>
    <p:extLst>
      <p:ext uri="{BB962C8B-B14F-4D97-AF65-F5344CB8AC3E}">
        <p14:creationId xmlns:p14="http://schemas.microsoft.com/office/powerpoint/2010/main" val="40597663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Important Elements</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fontAlgn="base"/>
            <a:r>
              <a:rPr lang="en-US" sz="2400" dirty="0"/>
              <a:t>ACTIVE LISTENING PROVIDING EVIDENCE OF LISTENING</a:t>
            </a:r>
          </a:p>
          <a:p>
            <a:pPr fontAlgn="base"/>
            <a:r>
              <a:rPr lang="en-US" sz="2400" dirty="0"/>
              <a:t>DEMONSTRATING TOTAL ATTENTION</a:t>
            </a:r>
          </a:p>
          <a:p>
            <a:pPr fontAlgn="base"/>
            <a:r>
              <a:rPr lang="en-US" sz="2400" dirty="0"/>
              <a:t>OFFERING GOOD EYE CONTACT</a:t>
            </a:r>
          </a:p>
          <a:p>
            <a:pPr fontAlgn="base"/>
            <a:r>
              <a:rPr lang="en-US" sz="2400" dirty="0"/>
              <a:t>NOT INTERRUPTING</a:t>
            </a:r>
          </a:p>
          <a:p>
            <a:pPr fontAlgn="base"/>
            <a:r>
              <a:rPr lang="en-US" sz="2400" dirty="0"/>
              <a:t>NOT INSERTING YOUR OWN OPINION </a:t>
            </a:r>
          </a:p>
          <a:p>
            <a:pPr fontAlgn="base"/>
            <a:r>
              <a:rPr lang="en-US" sz="2400" dirty="0"/>
              <a:t>REFLECTING BACK WHAT YOU HEARD</a:t>
            </a:r>
          </a:p>
          <a:p>
            <a:pPr fontAlgn="base"/>
            <a:r>
              <a:rPr lang="en-US" sz="2400" dirty="0"/>
              <a:t>EXHIBITING POSITIVE BODY LANGUAGE</a:t>
            </a:r>
          </a:p>
          <a:p>
            <a:pPr fontAlgn="base"/>
            <a:r>
              <a:rPr lang="en-US" sz="2400" dirty="0"/>
              <a:t>ASKING APPROPRIATE QUESTIONS</a:t>
            </a:r>
          </a:p>
        </p:txBody>
      </p:sp>
    </p:spTree>
    <p:extLst>
      <p:ext uri="{BB962C8B-B14F-4D97-AF65-F5344CB8AC3E}">
        <p14:creationId xmlns:p14="http://schemas.microsoft.com/office/powerpoint/2010/main" val="3515111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12 ELEMENTS OF ACTIVE LISTENING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fontAlgn="base">
              <a:buNone/>
            </a:pPr>
            <a:r>
              <a:rPr lang="en-US" sz="3200" dirty="0"/>
              <a:t>1. Emotional Labeling - Emotional Labeling allows someone to see that we’re seeing their perspective by attaching a tentative label to the feelings expressed or implied by the person's words and actions. It also helps to attach an overall emotion in the beginning that the person may be feeling about  the issue, such as; “This must be very frustrating for you” or “I understand, you must be really angry over this.”</a:t>
            </a:r>
            <a:endParaRPr lang="en-US" sz="4000" dirty="0"/>
          </a:p>
        </p:txBody>
      </p:sp>
    </p:spTree>
    <p:extLst>
      <p:ext uri="{BB962C8B-B14F-4D97-AF65-F5344CB8AC3E}">
        <p14:creationId xmlns:p14="http://schemas.microsoft.com/office/powerpoint/2010/main" val="2764008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12 ELEMENTS OF ACTIVE LISTENING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3200" dirty="0"/>
              <a:t>2. Paraphrasing - The use of this technique is demonstrated by your repeating in the person’s own words, the meaning of what you believe to be what the person is trying to communicate. As you listen, you should attempt to provide evidence of your attention by paraphrasing the person's words by stating; “So what you’re saying is you believe I could’ve said what I said differently… Alright, I think I understand.”</a:t>
            </a:r>
            <a:endParaRPr lang="en-US" sz="4800" dirty="0"/>
          </a:p>
        </p:txBody>
      </p:sp>
    </p:spTree>
    <p:extLst>
      <p:ext uri="{BB962C8B-B14F-4D97-AF65-F5344CB8AC3E}">
        <p14:creationId xmlns:p14="http://schemas.microsoft.com/office/powerpoint/2010/main" val="39557197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12 ELEMENTS OF ACTIVE LISTENING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3200" dirty="0"/>
              <a:t>3. Mirroring - This is utilized by repeating only the most important concepts, or the last few words of the  individual's dialogue to gain a better understanding of their core issues and thus, being able to develop a much more effective rapport. After the person has explained that  they were promised to be on this particular unit, you reply with; “You were promised to be on this unit… I understand what you’re saying."</a:t>
            </a:r>
            <a:endParaRPr lang="en-US" sz="7200" dirty="0"/>
          </a:p>
        </p:txBody>
      </p:sp>
    </p:spTree>
    <p:extLst>
      <p:ext uri="{BB962C8B-B14F-4D97-AF65-F5344CB8AC3E}">
        <p14:creationId xmlns:p14="http://schemas.microsoft.com/office/powerpoint/2010/main" val="10105305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12 ELEMENTS OF ACTIVE LISTENING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3200" dirty="0"/>
              <a:t>4. Minimal Encouragement - These responses do not need to be lengthy, but instead should be brief, well-timed vocal replies, such as; "Alright," "O.K.," or "I see." In this way, you can provide evidence that you are listening and understanding to what is being  said, rather than simply hearing the words. This will help encourage the person to continue communicating with you, rather than shutting down and feeling unheard.</a:t>
            </a:r>
            <a:endParaRPr lang="en-US" sz="11500" dirty="0"/>
          </a:p>
        </p:txBody>
      </p:sp>
    </p:spTree>
    <p:extLst>
      <p:ext uri="{BB962C8B-B14F-4D97-AF65-F5344CB8AC3E}">
        <p14:creationId xmlns:p14="http://schemas.microsoft.com/office/powerpoint/2010/main" val="40214352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12 ELEMENTS OF ACTIVE LISTENING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3600" dirty="0"/>
              <a:t>5. Open-Ended Questions - This method helps you to focus on learning what the person is really thinking and feeling so that you can develop a roadmap of where to go and what to focus on in order to understand their feelings and intent. An example might be; "I’d like to help you and in order to do that, I need more information on just how you feel.”</a:t>
            </a:r>
            <a:endParaRPr lang="en-US" sz="28700" dirty="0"/>
          </a:p>
        </p:txBody>
      </p:sp>
    </p:spTree>
    <p:extLst>
      <p:ext uri="{BB962C8B-B14F-4D97-AF65-F5344CB8AC3E}">
        <p14:creationId xmlns:p14="http://schemas.microsoft.com/office/powerpoint/2010/main" val="1845178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12 ELEMENTS OF ACTIVE LISTENING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3200" dirty="0"/>
              <a:t>6. Directive "I" Messaging - By using “I” messages, you portray a much more level playing field and in doing so, remove yourself from the elevated authority figure when the person may already feel that they are on a different level than you. “I” messages should be made up of three main elements, the first being The problem or situation, the second being your feelings about the issue and the third, the reason  for your concern.</a:t>
            </a:r>
            <a:endParaRPr lang="en-US" sz="59500" dirty="0"/>
          </a:p>
        </p:txBody>
      </p:sp>
    </p:spTree>
    <p:extLst>
      <p:ext uri="{BB962C8B-B14F-4D97-AF65-F5344CB8AC3E}">
        <p14:creationId xmlns:p14="http://schemas.microsoft.com/office/powerpoint/2010/main" val="42413541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12 ELEMENTS OF ACTIVE LISTENING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3200" dirty="0"/>
              <a:t>7. Effective Silence - People have a conscious or even subconscious reflex to speak in order to fill gaps and spaces within a conversation. You can obtain a true sense of what the person is thinking and feeling by utilizing silence as a method of encouraging the person to voluntarily fill the gaps. Even the most emotionally-charged individuals find it uncomfortable to stay engaged within a one-sided argument and will eventually calm.</a:t>
            </a:r>
            <a:endParaRPr lang="en-US" sz="123400" dirty="0"/>
          </a:p>
        </p:txBody>
      </p:sp>
    </p:spTree>
    <p:extLst>
      <p:ext uri="{BB962C8B-B14F-4D97-AF65-F5344CB8AC3E}">
        <p14:creationId xmlns:p14="http://schemas.microsoft.com/office/powerpoint/2010/main" val="3874800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lstStyle/>
          <a:p>
            <a:r>
              <a:rPr lang="en-US" dirty="0"/>
              <a:t>Course Introduction</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a:normAutofit lnSpcReduction="10000"/>
          </a:bodyPr>
          <a:lstStyle/>
          <a:p>
            <a:pPr marL="0" indent="0" fontAlgn="base">
              <a:buNone/>
            </a:pPr>
            <a:r>
              <a:rPr lang="en-US" sz="4000" dirty="0"/>
              <a:t>Preventing assaultive events before they occur is the key and verbal de-escalation techniques may help in preventing injury to the client or yourself. This course emphasizes verbal strategies and does cover aspects of hands-on techniques to prevent harm.</a:t>
            </a:r>
          </a:p>
        </p:txBody>
      </p:sp>
    </p:spTree>
    <p:extLst>
      <p:ext uri="{BB962C8B-B14F-4D97-AF65-F5344CB8AC3E}">
        <p14:creationId xmlns:p14="http://schemas.microsoft.com/office/powerpoint/2010/main" val="15549286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12 ELEMENTS OF ACTIVE LISTENING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3200" dirty="0"/>
              <a:t>8.Perception Checking - This is done by trying to understand the feelings and emotions behind the words spoken by the individual, or to tap into the root cause of the  issue. There is sometimes a deeper issue that is going on behind the issue at hand and when you try to discover the deeper issue that is lurking behind the overt one. This will actually serve to satisfy an emotional need that will in turn, help allow the person to trust you and open up.</a:t>
            </a:r>
            <a:endParaRPr lang="en-US" sz="255800" dirty="0"/>
          </a:p>
        </p:txBody>
      </p:sp>
    </p:spTree>
    <p:extLst>
      <p:ext uri="{BB962C8B-B14F-4D97-AF65-F5344CB8AC3E}">
        <p14:creationId xmlns:p14="http://schemas.microsoft.com/office/powerpoint/2010/main" val="17178906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12 ELEMENTS OF ACTIVE LISTENING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3200" dirty="0"/>
              <a:t>9. Clarifying - This is the process of following up to understand both the content and context of the words or feelings expressed by the person in order to check for accuracy of understanding in order to clear up any misperceptions that may have occurred during an emotionally-charged conversation. An example of this would be; “Can you tell me again what you meant when you said that you don’t feel like you’re being heard by administration.”</a:t>
            </a:r>
            <a:endParaRPr lang="en-US" sz="400000" dirty="0"/>
          </a:p>
        </p:txBody>
      </p:sp>
    </p:spTree>
    <p:extLst>
      <p:ext uri="{BB962C8B-B14F-4D97-AF65-F5344CB8AC3E}">
        <p14:creationId xmlns:p14="http://schemas.microsoft.com/office/powerpoint/2010/main" val="10281149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12 ELEMENTS OF ACTIVE LISTENING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3200" dirty="0"/>
              <a:t>10. Structuring - It is sometimes necessary to create guidelines or parameters for the conversation in order for the person to feel as though there is a defined direction that the conversation is going so that there is a sense of purpose. As an example, you might say; “You mentioned that you don’t feel that this issue is in your best interest and that you’re afraid you’ll be blamed.”… “Which one of these issues would you like to talk about first?”</a:t>
            </a:r>
            <a:endParaRPr lang="en-US" sz="400000" dirty="0"/>
          </a:p>
        </p:txBody>
      </p:sp>
    </p:spTree>
    <p:extLst>
      <p:ext uri="{BB962C8B-B14F-4D97-AF65-F5344CB8AC3E}">
        <p14:creationId xmlns:p14="http://schemas.microsoft.com/office/powerpoint/2010/main" val="9127530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12 ELEMENTS OF ACTIVE LISTENING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3200" dirty="0"/>
              <a:t>11. Pinpointing - During confrontations, there can be so many emotionally-charged topics that the person is dealing with internally and externally, that the issues themselves may become lost in purpose. Therefore, you may need to at times redirect the conversation back to the most important issues. An example would be; “I hear you saying that you’re feeling better now, but I’m still seeing some tears”... “Is everything really okay now?”</a:t>
            </a:r>
            <a:endParaRPr lang="en-US" sz="333300" dirty="0"/>
          </a:p>
        </p:txBody>
      </p:sp>
    </p:spTree>
    <p:extLst>
      <p:ext uri="{BB962C8B-B14F-4D97-AF65-F5344CB8AC3E}">
        <p14:creationId xmlns:p14="http://schemas.microsoft.com/office/powerpoint/2010/main" val="4899338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12 ELEMENTS OF ACTIVE LISTENING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2800" dirty="0"/>
              <a:t>12. Body Language and Posturing - Physical messages or body language from a person can either validate or discount the message we are trying to convey, and the body language exhibited by you can sabotage even the best of intentions. Examples of negative body language would be checking your watch, working on an unrelated task, interrupting, fidgeting, sighing, taking a phone call, or standing at the doorway instead of face to face while listening.</a:t>
            </a:r>
            <a:endParaRPr lang="en-US" sz="333300" dirty="0"/>
          </a:p>
        </p:txBody>
      </p:sp>
    </p:spTree>
    <p:extLst>
      <p:ext uri="{BB962C8B-B14F-4D97-AF65-F5344CB8AC3E}">
        <p14:creationId xmlns:p14="http://schemas.microsoft.com/office/powerpoint/2010/main" val="24925695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STRATEGIES TO ENSURE  A CLEAR MESSAGE</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fontAlgn="base"/>
            <a:r>
              <a:rPr lang="en-US" sz="3600" dirty="0"/>
              <a:t>ACKNOWLEDGE THAT YOU HEARD THE MESSAGE</a:t>
            </a:r>
          </a:p>
          <a:p>
            <a:pPr fontAlgn="base"/>
            <a:r>
              <a:rPr lang="en-US" sz="3600" dirty="0"/>
              <a:t>BE AWARE OF YOUR TENDENCY TO  JUDGE, ”YOUR WAY” AS RIGHT AND ALL OTHERS AS WRONG.</a:t>
            </a:r>
          </a:p>
          <a:p>
            <a:pPr fontAlgn="base"/>
            <a:r>
              <a:rPr lang="en-US" sz="3600" dirty="0"/>
              <a:t>ALLOW FOR APPROPRIATE DIFFERENCES  IN STYLES MEET ON COMMON GROUND</a:t>
            </a:r>
          </a:p>
        </p:txBody>
      </p:sp>
    </p:spTree>
    <p:extLst>
      <p:ext uri="{BB962C8B-B14F-4D97-AF65-F5344CB8AC3E}">
        <p14:creationId xmlns:p14="http://schemas.microsoft.com/office/powerpoint/2010/main" val="13543726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AWARENESS</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fontAlgn="base"/>
            <a:r>
              <a:rPr lang="en-US" sz="3200" dirty="0"/>
              <a:t>BE AWARE OF SIMILARITIES BETWEEN YOU AND THE RECEIVER.</a:t>
            </a:r>
          </a:p>
          <a:p>
            <a:pPr fontAlgn="base"/>
            <a:r>
              <a:rPr lang="en-US" sz="3200" dirty="0"/>
              <a:t>USE THESE SIMILARITIES TO DEVELOP A RELATIONSHIP AND TRUST.</a:t>
            </a:r>
          </a:p>
          <a:p>
            <a:pPr fontAlgn="base"/>
            <a:r>
              <a:rPr lang="en-US" sz="3200" dirty="0"/>
              <a:t>ACKNOWLEDGE THAT DIFFERENCES CAN  BE BOTH DIFFERENT &amp; STILL BE APPROPRIATE</a:t>
            </a:r>
          </a:p>
          <a:p>
            <a:pPr fontAlgn="base"/>
            <a:r>
              <a:rPr lang="en-US" sz="3200" dirty="0"/>
              <a:t>MODIFY YOUR APPROACH TO ADDRESS the COMMUNICATION NEEDS OF THE RECEIVER</a:t>
            </a:r>
          </a:p>
        </p:txBody>
      </p:sp>
    </p:spTree>
    <p:extLst>
      <p:ext uri="{BB962C8B-B14F-4D97-AF65-F5344CB8AC3E}">
        <p14:creationId xmlns:p14="http://schemas.microsoft.com/office/powerpoint/2010/main" val="34804519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GIVING MESSAGES APPROPRIATELY</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fontAlgn="base"/>
            <a:r>
              <a:rPr lang="en-US" sz="4000" dirty="0"/>
              <a:t>USE POSITIVE LANGUAGE AVOID USING “BUT”, “CAN’T”, OR “DON”T”. THIS NEGATES THE FIRST PART OF THE STATEMENT.</a:t>
            </a:r>
          </a:p>
          <a:p>
            <a:pPr fontAlgn="base"/>
            <a:r>
              <a:rPr lang="en-US" sz="4000" dirty="0"/>
              <a:t>CORRECT MISTAKES WITH A  SUPPORTIVE TONE “THE NEXT TIME THIS HAPPENS YOU  MAY WANT TO TRY…”</a:t>
            </a:r>
          </a:p>
        </p:txBody>
      </p:sp>
    </p:spTree>
    <p:extLst>
      <p:ext uri="{BB962C8B-B14F-4D97-AF65-F5344CB8AC3E}">
        <p14:creationId xmlns:p14="http://schemas.microsoft.com/office/powerpoint/2010/main" val="20651449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NON-VERBAL COMMUNICATION</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fontAlgn="base"/>
            <a:r>
              <a:rPr lang="en-US" sz="4000" dirty="0"/>
              <a:t>BE AWARE OF THE SIGNIFICANCE OF NON-VERBAL COMMUNICATION.</a:t>
            </a:r>
          </a:p>
          <a:p>
            <a:pPr fontAlgn="base"/>
            <a:r>
              <a:rPr lang="en-US" sz="4000" dirty="0"/>
              <a:t>AVOID NON-VERBAL MESSAGES THAT APPEAR NEGATIVE SUCH AS: ROLLING EYES, LOSS OF EYE CONTACT POINTING OR WAGGING FINGERS DEEP SIGHS, CLEARING THROAT</a:t>
            </a:r>
          </a:p>
        </p:txBody>
      </p:sp>
    </p:spTree>
    <p:extLst>
      <p:ext uri="{BB962C8B-B14F-4D97-AF65-F5344CB8AC3E}">
        <p14:creationId xmlns:p14="http://schemas.microsoft.com/office/powerpoint/2010/main" val="18113614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OVERCOMING BARRIERS</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fontAlgn="base"/>
            <a:r>
              <a:rPr lang="en-US" sz="3200" dirty="0"/>
              <a:t>RECOGNITION OF DIFFERENCES</a:t>
            </a:r>
          </a:p>
          <a:p>
            <a:pPr fontAlgn="base"/>
            <a:r>
              <a:rPr lang="en-US" sz="3200" dirty="0"/>
              <a:t>ACKNOWLEDGEMENT OF MESSAGES</a:t>
            </a:r>
          </a:p>
          <a:p>
            <a:pPr fontAlgn="base"/>
            <a:r>
              <a:rPr lang="en-US" sz="3200" dirty="0"/>
              <a:t>EXPLORING DIFFERENT APPROACHES</a:t>
            </a:r>
          </a:p>
          <a:p>
            <a:pPr fontAlgn="base"/>
            <a:r>
              <a:rPr lang="en-US" sz="3200" dirty="0"/>
              <a:t>BEING EMPATHETIC</a:t>
            </a:r>
          </a:p>
          <a:p>
            <a:pPr fontAlgn="base"/>
            <a:r>
              <a:rPr lang="en-US" sz="3200" dirty="0"/>
              <a:t>REINFORCEMENT</a:t>
            </a:r>
          </a:p>
          <a:p>
            <a:pPr fontAlgn="base"/>
            <a:r>
              <a:rPr lang="en-US" sz="3200" dirty="0"/>
              <a:t>BEING A GOOD LISTENER </a:t>
            </a:r>
          </a:p>
          <a:p>
            <a:pPr fontAlgn="base"/>
            <a:r>
              <a:rPr lang="en-US" sz="3200" dirty="0"/>
              <a:t>PARAPHRASE WHAT YOU HAVE BEEN TOLD</a:t>
            </a:r>
          </a:p>
        </p:txBody>
      </p:sp>
    </p:spTree>
    <p:extLst>
      <p:ext uri="{BB962C8B-B14F-4D97-AF65-F5344CB8AC3E}">
        <p14:creationId xmlns:p14="http://schemas.microsoft.com/office/powerpoint/2010/main" val="1999726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lstStyle/>
          <a:p>
            <a:r>
              <a:rPr lang="en-US" dirty="0"/>
              <a:t>Course Objectives</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a:normAutofit fontScale="92500" lnSpcReduction="20000"/>
          </a:bodyPr>
          <a:lstStyle/>
          <a:p>
            <a:pPr fontAlgn="base"/>
            <a:r>
              <a:rPr lang="en-US" dirty="0"/>
              <a:t>To get certified so you can get back to work and to get out early.</a:t>
            </a:r>
          </a:p>
          <a:p>
            <a:pPr fontAlgn="base"/>
            <a:r>
              <a:rPr lang="en-US" dirty="0"/>
              <a:t>Safety for You, for the individual who is escalated along with anyone else in the area who may be in jeopardy.</a:t>
            </a:r>
          </a:p>
          <a:p>
            <a:pPr fontAlgn="base"/>
            <a:r>
              <a:rPr lang="en-US" dirty="0"/>
              <a:t>Working together as a team, even ahead of time, to ensure the best possible  outcome when dealing with potential violence.</a:t>
            </a:r>
          </a:p>
          <a:p>
            <a:pPr fontAlgn="base"/>
            <a:r>
              <a:rPr lang="en-US" dirty="0"/>
              <a:t>Recognizing potential problems ahead of time so that you can initiate the most therapeutic effective interventions.</a:t>
            </a:r>
          </a:p>
          <a:p>
            <a:pPr fontAlgn="base"/>
            <a:r>
              <a:rPr lang="en-US" dirty="0"/>
              <a:t>Understanding why individuals become aggressive and what roles we the staff  play in either de-escalating or provoking the behavior.</a:t>
            </a:r>
          </a:p>
          <a:p>
            <a:pPr fontAlgn="base"/>
            <a:r>
              <a:rPr lang="en-US" dirty="0"/>
              <a:t>To learn how to DE-ESCALATE an upset or escalating individual or situation  before it becomes violent.</a:t>
            </a:r>
          </a:p>
          <a:p>
            <a:pPr fontAlgn="base"/>
            <a:r>
              <a:rPr lang="en-US" dirty="0"/>
              <a:t>To know when to remove yourself from the situation or area so the appropriate  people can intervene. Legalities and liabilities of defending yourself.</a:t>
            </a:r>
          </a:p>
          <a:p>
            <a:pPr fontAlgn="base"/>
            <a:r>
              <a:rPr lang="en-US" dirty="0"/>
              <a:t>To learn ways to protect yourself when an individual becomes aggressive.</a:t>
            </a:r>
          </a:p>
        </p:txBody>
      </p:sp>
    </p:spTree>
    <p:extLst>
      <p:ext uri="{BB962C8B-B14F-4D97-AF65-F5344CB8AC3E}">
        <p14:creationId xmlns:p14="http://schemas.microsoft.com/office/powerpoint/2010/main" val="4677148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EFFECTIVE LISTENING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fontAlgn="base"/>
            <a:r>
              <a:rPr lang="en-US" sz="3200" dirty="0"/>
              <a:t>SET THE STAGE - Choose an appropriate place, Remove distractions, Be open and accessible  Listen with empathy</a:t>
            </a:r>
          </a:p>
          <a:p>
            <a:pPr fontAlgn="base"/>
            <a:r>
              <a:rPr lang="en-US" sz="3200" dirty="0"/>
              <a:t>SUSPEND JUDGEMENT - Concentrate, Keep an open mind, Hear them out</a:t>
            </a:r>
          </a:p>
          <a:p>
            <a:pPr fontAlgn="base"/>
            <a:r>
              <a:rPr lang="en-US" sz="3200" dirty="0"/>
              <a:t>SUPPORTIVE BEHAVIORS - Relaxed, open body posture</a:t>
            </a:r>
          </a:p>
          <a:p>
            <a:pPr fontAlgn="base"/>
            <a:r>
              <a:rPr lang="en-US" sz="3200" dirty="0"/>
              <a:t>FEEDBACK THAT ACKNOWLEDGES  THAT YOU UNDERSTOOD THE MESSAGE - Reflect feelings, Paraphrase main ideas,  Interrupt ONLY to clarify, Confirm next steps</a:t>
            </a:r>
          </a:p>
        </p:txBody>
      </p:sp>
    </p:spTree>
    <p:extLst>
      <p:ext uri="{BB962C8B-B14F-4D97-AF65-F5344CB8AC3E}">
        <p14:creationId xmlns:p14="http://schemas.microsoft.com/office/powerpoint/2010/main" val="15550044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LISTENING EXERCISE</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fontAlgn="base"/>
            <a:r>
              <a:rPr lang="en-US" sz="3600" dirty="0"/>
              <a:t>Who are the people in your life that are  easiest to listen to?</a:t>
            </a:r>
          </a:p>
          <a:p>
            <a:pPr fontAlgn="base"/>
            <a:r>
              <a:rPr lang="en-US" sz="3600" dirty="0"/>
              <a:t>What is it about these people that makes it easy to listen to them?</a:t>
            </a:r>
          </a:p>
          <a:p>
            <a:pPr fontAlgn="base"/>
            <a:r>
              <a:rPr lang="en-US" sz="3600" dirty="0"/>
              <a:t>Who are the people that you listen to the  least?</a:t>
            </a:r>
          </a:p>
          <a:p>
            <a:pPr fontAlgn="base"/>
            <a:r>
              <a:rPr lang="en-US" sz="3600" dirty="0"/>
              <a:t>What is it about them that makes it difficult to listen to them?</a:t>
            </a:r>
          </a:p>
        </p:txBody>
      </p:sp>
    </p:spTree>
    <p:extLst>
      <p:ext uri="{BB962C8B-B14F-4D97-AF65-F5344CB8AC3E}">
        <p14:creationId xmlns:p14="http://schemas.microsoft.com/office/powerpoint/2010/main" val="83587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BEING A GOOD SPEAKER</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fontAlgn="base"/>
            <a:r>
              <a:rPr lang="en-US" sz="3600" dirty="0"/>
              <a:t>LOOK AT THE PERSON WHEN TALKING TO THEM</a:t>
            </a:r>
          </a:p>
          <a:p>
            <a:pPr fontAlgn="base"/>
            <a:r>
              <a:rPr lang="en-US" sz="3600" dirty="0"/>
              <a:t>PRONOUNCE WORDS CLEARLY</a:t>
            </a:r>
          </a:p>
          <a:p>
            <a:pPr fontAlgn="base"/>
            <a:r>
              <a:rPr lang="en-US" sz="3600" dirty="0"/>
              <a:t>DON’T TALK TOO QUICKLY OR TOO SLOWLY</a:t>
            </a:r>
          </a:p>
          <a:p>
            <a:pPr fontAlgn="base"/>
            <a:r>
              <a:rPr lang="en-US" sz="3600" dirty="0"/>
              <a:t>USE WORDS THEY CAN UNDERSTAND</a:t>
            </a:r>
          </a:p>
          <a:p>
            <a:pPr fontAlgn="base"/>
            <a:r>
              <a:rPr lang="en-US" sz="3600" dirty="0"/>
              <a:t>DON’T TALK TOO LONG WITHOUT ALLOWING THE OTHER TO SPEAK</a:t>
            </a:r>
          </a:p>
        </p:txBody>
      </p:sp>
    </p:spTree>
    <p:extLst>
      <p:ext uri="{BB962C8B-B14F-4D97-AF65-F5344CB8AC3E}">
        <p14:creationId xmlns:p14="http://schemas.microsoft.com/office/powerpoint/2010/main" val="7161052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COMMUNICATION STYLES</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fontAlgn="base"/>
            <a:r>
              <a:rPr lang="en-US" sz="3600" dirty="0"/>
              <a:t>DIRECTOR - HANDS-ON, LOGICALLY  ORGANIZED, USES ALL SENSES</a:t>
            </a:r>
          </a:p>
          <a:p>
            <a:pPr fontAlgn="base"/>
            <a:r>
              <a:rPr lang="en-US" sz="3600" dirty="0"/>
              <a:t>EXPRESSOR - LOGICAL  PRESENTATION,VERBALIZING</a:t>
            </a:r>
          </a:p>
          <a:p>
            <a:pPr fontAlgn="base"/>
            <a:r>
              <a:rPr lang="en-US" sz="3600" dirty="0"/>
              <a:t>THINKER - PROBLEM SOLVING</a:t>
            </a:r>
          </a:p>
          <a:p>
            <a:pPr fontAlgn="base"/>
            <a:r>
              <a:rPr lang="en-US" sz="3600" dirty="0"/>
              <a:t>HARMONIZER - NURTURING, HEALERS, CARE-GIVERS</a:t>
            </a:r>
          </a:p>
        </p:txBody>
      </p:sp>
    </p:spTree>
    <p:extLst>
      <p:ext uri="{BB962C8B-B14F-4D97-AF65-F5344CB8AC3E}">
        <p14:creationId xmlns:p14="http://schemas.microsoft.com/office/powerpoint/2010/main" val="7234522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KEYS TO COMMUNICATION</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fontAlgn="base">
              <a:buNone/>
            </a:pPr>
            <a:r>
              <a:rPr lang="en-US" sz="3600" dirty="0"/>
              <a:t>TO UNDERSTAND ANOTHER PERSON, WE  MUST BE WILLING TO BE INFLUENCED WHEN WE ARE OPEN, WE GIVE PEOPLE ROOM TO RELEASE THEIR FIXED  POSITIONS AND CONSIDER ALTERNATIVES SEEKING TO UNDERSTAND LETS US ACT FROM A POSITION OF KNOWLEDGE BY SEEKING TO UNDERSTAND WE GAIN  INFLUENCE IN THE RELATIONSHIP</a:t>
            </a:r>
            <a:endParaRPr lang="en-US" sz="6000" dirty="0"/>
          </a:p>
        </p:txBody>
      </p:sp>
    </p:spTree>
    <p:extLst>
      <p:ext uri="{BB962C8B-B14F-4D97-AF65-F5344CB8AC3E}">
        <p14:creationId xmlns:p14="http://schemas.microsoft.com/office/powerpoint/2010/main" val="8575189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ARIS AGGRESSION SCALE AGGRESSION REACTION &amp; INTERVENTION SCALE</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2">
            <a:noAutofit/>
          </a:bodyPr>
          <a:lstStyle/>
          <a:p>
            <a:pPr fontAlgn="base"/>
            <a:r>
              <a:rPr lang="en-US" sz="4000" dirty="0"/>
              <a:t>BASELINE BEHAVIOR</a:t>
            </a:r>
          </a:p>
          <a:p>
            <a:pPr fontAlgn="base"/>
            <a:r>
              <a:rPr lang="en-US" sz="4000" dirty="0"/>
              <a:t>DETONATION REFLEX</a:t>
            </a:r>
          </a:p>
          <a:p>
            <a:pPr fontAlgn="base"/>
            <a:r>
              <a:rPr lang="en-US" sz="4000" dirty="0"/>
              <a:t>ESCALATION REACTION</a:t>
            </a:r>
          </a:p>
          <a:p>
            <a:pPr fontAlgn="base"/>
            <a:r>
              <a:rPr lang="en-US" sz="4000" dirty="0"/>
              <a:t>REDIRECTION LEVELING</a:t>
            </a:r>
          </a:p>
          <a:p>
            <a:pPr fontAlgn="base"/>
            <a:r>
              <a:rPr lang="en-US" sz="4000" dirty="0"/>
              <a:t>CRISIS APEX</a:t>
            </a:r>
          </a:p>
          <a:p>
            <a:pPr fontAlgn="base"/>
            <a:r>
              <a:rPr lang="en-US" sz="4000" dirty="0"/>
              <a:t>RECOVERY DESCENT</a:t>
            </a:r>
          </a:p>
          <a:p>
            <a:pPr fontAlgn="base"/>
            <a:r>
              <a:rPr lang="en-US" sz="4000" dirty="0"/>
              <a:t>SUBLEVEL EQUALIZATION</a:t>
            </a:r>
          </a:p>
          <a:p>
            <a:pPr fontAlgn="base"/>
            <a:r>
              <a:rPr lang="en-US" sz="4000" dirty="0"/>
              <a:t>EQUALIZATION</a:t>
            </a:r>
          </a:p>
        </p:txBody>
      </p:sp>
    </p:spTree>
    <p:extLst>
      <p:ext uri="{BB962C8B-B14F-4D97-AF65-F5344CB8AC3E}">
        <p14:creationId xmlns:p14="http://schemas.microsoft.com/office/powerpoint/2010/main" val="5688621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Ten Guidelines for Avoiding Assault</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2800" dirty="0"/>
              <a:t>1. Is there Imminent Danger to Self or Others and to what degree?</a:t>
            </a:r>
          </a:p>
          <a:p>
            <a:pPr marL="0" indent="0">
              <a:buNone/>
            </a:pPr>
            <a:r>
              <a:rPr lang="en-US" sz="2800" dirty="0"/>
              <a:t>2. Try to Understand the Person or Situation that you’re faced with.</a:t>
            </a:r>
          </a:p>
          <a:p>
            <a:pPr marL="0" indent="0">
              <a:buNone/>
            </a:pPr>
            <a:r>
              <a:rPr lang="en-US" sz="2800" dirty="0"/>
              <a:t>3. Try to Understand your Reaction to the Person or Situation that you’re faced  with.</a:t>
            </a:r>
          </a:p>
          <a:p>
            <a:pPr marL="0" indent="0">
              <a:buNone/>
            </a:pPr>
            <a:r>
              <a:rPr lang="en-US" sz="2800" dirty="0"/>
              <a:t>4. Try Not to focus on the Behavior…Focus on what’s Behind the Behavior…  There’s usually something behind the Behavior that’s causing it.</a:t>
            </a:r>
          </a:p>
          <a:p>
            <a:pPr marL="0" indent="0">
              <a:buNone/>
            </a:pPr>
            <a:r>
              <a:rPr lang="en-US" sz="2800" dirty="0"/>
              <a:t>5. Try Not to tell them what to do or demand their compliance…Try to Ask for  their compliance instead.</a:t>
            </a:r>
          </a:p>
        </p:txBody>
      </p:sp>
    </p:spTree>
    <p:extLst>
      <p:ext uri="{BB962C8B-B14F-4D97-AF65-F5344CB8AC3E}">
        <p14:creationId xmlns:p14="http://schemas.microsoft.com/office/powerpoint/2010/main" val="33115705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Ten Guidelines for Avoiding Assault</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2400" dirty="0"/>
              <a:t>6. One Team leader should be negotiating, not several… If more than one person  is trying to de-escalate the individual, it creates a Conflict of Focus.</a:t>
            </a:r>
          </a:p>
          <a:p>
            <a:pPr marL="0" indent="0">
              <a:buNone/>
            </a:pPr>
            <a:r>
              <a:rPr lang="en-US" sz="2400" dirty="0"/>
              <a:t>7. Try to initiate a Plan before entering any potentially violent situation.</a:t>
            </a:r>
          </a:p>
          <a:p>
            <a:pPr marL="0" indent="0">
              <a:buNone/>
            </a:pPr>
            <a:r>
              <a:rPr lang="en-US" sz="2400" dirty="0"/>
              <a:t>8. Work as a Team… Everyone has a role to offer in helping to de-escalate the  situation.</a:t>
            </a:r>
          </a:p>
          <a:p>
            <a:pPr marL="0" indent="0">
              <a:buNone/>
            </a:pPr>
            <a:r>
              <a:rPr lang="en-US" sz="2400" dirty="0"/>
              <a:t>9. Reactive Thinking always creates Primitive Responses… Critical Thinking allows a person to help solve the situation by prompting you to ask yourself  questions of why the individual might be upset and what you can do to help them communicate their needs.</a:t>
            </a:r>
          </a:p>
          <a:p>
            <a:pPr marL="0" indent="0">
              <a:buNone/>
            </a:pPr>
            <a:r>
              <a:rPr lang="en-US" sz="2400" dirty="0"/>
              <a:t>10. Try to always focus on the power of De-escalation, rather than giving into the  weakness of Over-Reaction.</a:t>
            </a:r>
          </a:p>
        </p:txBody>
      </p:sp>
    </p:spTree>
    <p:extLst>
      <p:ext uri="{BB962C8B-B14F-4D97-AF65-F5344CB8AC3E}">
        <p14:creationId xmlns:p14="http://schemas.microsoft.com/office/powerpoint/2010/main" val="16430279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a:xfrm>
            <a:off x="685800" y="1066800"/>
            <a:ext cx="10131425" cy="1456267"/>
          </a:xfrm>
        </p:spPr>
        <p:txBody>
          <a:bodyPr>
            <a:normAutofit/>
          </a:bodyPr>
          <a:lstStyle/>
          <a:p>
            <a:r>
              <a:rPr lang="en-US" sz="5400" dirty="0"/>
              <a:t>KEYS TO COMPLIANCE</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fontAlgn="base"/>
            <a:r>
              <a:rPr lang="en-US" sz="6600" dirty="0"/>
              <a:t>Compassionate Teamwork</a:t>
            </a:r>
          </a:p>
          <a:p>
            <a:pPr fontAlgn="base"/>
            <a:r>
              <a:rPr lang="en-US" sz="6600" dirty="0"/>
              <a:t>DEFENSIVE INTERVENTION</a:t>
            </a:r>
          </a:p>
        </p:txBody>
      </p:sp>
    </p:spTree>
    <p:extLst>
      <p:ext uri="{BB962C8B-B14F-4D97-AF65-F5344CB8AC3E}">
        <p14:creationId xmlns:p14="http://schemas.microsoft.com/office/powerpoint/2010/main" val="35983421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CASE STUDY 1</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2800" dirty="0"/>
              <a:t>Joanne is a residential care facility administrator who works in an adult residential facility (ARF). Around midnight, police arrive with Jane, a 50-year-old female threatening to harm herself and her family. During the assessment, Joanne finds: a cooperative, though disheveled woman, with an odor of alcohol and superficial lacerations to her hands. Her history, supplied by both the police officers and her husband describe combativeness at the scene, threats to harm herself, depression with crying since losing her job, with an escalation of the symptoms in the last two weeks.</a:t>
            </a:r>
            <a:endParaRPr lang="en-US" sz="3600" dirty="0"/>
          </a:p>
        </p:txBody>
      </p:sp>
    </p:spTree>
    <p:extLst>
      <p:ext uri="{BB962C8B-B14F-4D97-AF65-F5344CB8AC3E}">
        <p14:creationId xmlns:p14="http://schemas.microsoft.com/office/powerpoint/2010/main" val="3155489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lstStyle/>
          <a:p>
            <a:r>
              <a:rPr lang="en-US" dirty="0"/>
              <a:t>The Four Categories of Workplace Violence</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a:normAutofit fontScale="92500"/>
          </a:bodyPr>
          <a:lstStyle/>
          <a:p>
            <a:pPr marL="0" indent="0">
              <a:buNone/>
            </a:pPr>
            <a:r>
              <a:rPr lang="en-US" sz="2800" dirty="0"/>
              <a:t>Type I: Violent acts by people who have no connection  with the workplace, other than to commit a crime.</a:t>
            </a:r>
          </a:p>
          <a:p>
            <a:pPr marL="0" indent="0">
              <a:buNone/>
            </a:pPr>
            <a:r>
              <a:rPr lang="en-US" sz="2800" dirty="0"/>
              <a:t>Type II: Violence directed at employees by customers,  clients, patients, inmates, or others for whom an organization provides services to.</a:t>
            </a:r>
          </a:p>
          <a:p>
            <a:pPr marL="0" indent="0">
              <a:buNone/>
            </a:pPr>
            <a:r>
              <a:rPr lang="en-US" sz="2800" dirty="0"/>
              <a:t>Type III: Violence against coworkers, supervisors or  managers by a present or former employee.</a:t>
            </a:r>
          </a:p>
          <a:p>
            <a:pPr marL="0" indent="0">
              <a:buNone/>
            </a:pPr>
            <a:r>
              <a:rPr lang="en-US" sz="2800" dirty="0"/>
              <a:t>Type IV: Violence committed by someone from outside  who has a personal relationship with an employee.</a:t>
            </a:r>
          </a:p>
        </p:txBody>
      </p:sp>
    </p:spTree>
    <p:extLst>
      <p:ext uri="{BB962C8B-B14F-4D97-AF65-F5344CB8AC3E}">
        <p14:creationId xmlns:p14="http://schemas.microsoft.com/office/powerpoint/2010/main" val="27966881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CASE STUDY 1</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2800" dirty="0"/>
              <a:t>Joanne, having just completed the management of assaultive behavior training knows she should:</a:t>
            </a:r>
          </a:p>
          <a:p>
            <a:pPr marL="0" indent="0">
              <a:buNone/>
            </a:pPr>
            <a:r>
              <a:rPr lang="en-US" sz="2800" dirty="0"/>
              <a:t>A. Respond to Jane in a calm and reassuring manner</a:t>
            </a:r>
          </a:p>
          <a:p>
            <a:pPr marL="0" indent="0">
              <a:buNone/>
            </a:pPr>
            <a:r>
              <a:rPr lang="en-US" sz="2800" dirty="0"/>
              <a:t>B. Call Security immediately</a:t>
            </a:r>
          </a:p>
          <a:p>
            <a:pPr marL="0" indent="0">
              <a:buNone/>
            </a:pPr>
            <a:r>
              <a:rPr lang="en-US" sz="2800" dirty="0"/>
              <a:t>C. Restrain Jane as she may be impaired by alcohol</a:t>
            </a:r>
          </a:p>
          <a:p>
            <a:pPr marL="0" indent="0">
              <a:buNone/>
            </a:pPr>
            <a:r>
              <a:rPr lang="en-US" sz="2800" dirty="0"/>
              <a:t>D. Call for an experienced emergency department nurse to care for Jane</a:t>
            </a:r>
          </a:p>
        </p:txBody>
      </p:sp>
    </p:spTree>
    <p:extLst>
      <p:ext uri="{BB962C8B-B14F-4D97-AF65-F5344CB8AC3E}">
        <p14:creationId xmlns:p14="http://schemas.microsoft.com/office/powerpoint/2010/main" val="12721500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CASE STUDY 1</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4000" b="1" dirty="0"/>
              <a:t>Answer: </a:t>
            </a:r>
            <a:r>
              <a:rPr lang="en-US" sz="4000" dirty="0"/>
              <a:t>Did you pick “A”? You are correct! Jane is exhibiting no signs of agitation now and treating her in a calm reassuring manner may keep her from escalating. Calling for Security and restraining her may lead to more aggressive behavior.</a:t>
            </a:r>
            <a:endParaRPr lang="en-US" sz="5400" dirty="0"/>
          </a:p>
        </p:txBody>
      </p:sp>
    </p:spTree>
    <p:extLst>
      <p:ext uri="{BB962C8B-B14F-4D97-AF65-F5344CB8AC3E}">
        <p14:creationId xmlns:p14="http://schemas.microsoft.com/office/powerpoint/2010/main" val="6917882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CASE STUDY 2: SITUATION ESCALATES</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2800" dirty="0"/>
              <a:t>Joanne helps Jane get comfortable in a room and, with the aid of a residential facility nurse, assists Jane into a hospital gown and getting labs drawn. Joanne checks with Jane to see if she needs anything, she says no, and she goes to check in with another patient. Jane's husband is in the room and the police officers remain outside the room. Upon her return, she sees Jane pacing about and talking to herself. Jane's jaw is clenched, and she is balling her fists. Her husband states that she is upset that the doctor has not been in to see her, and she wants to leave.</a:t>
            </a:r>
            <a:endParaRPr lang="en-US" sz="7200" dirty="0"/>
          </a:p>
        </p:txBody>
      </p:sp>
    </p:spTree>
    <p:extLst>
      <p:ext uri="{BB962C8B-B14F-4D97-AF65-F5344CB8AC3E}">
        <p14:creationId xmlns:p14="http://schemas.microsoft.com/office/powerpoint/2010/main" val="35761763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CASE STUDY 2: SITUATION ESCALATES</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2400" dirty="0"/>
              <a:t>Joanne checks her watch and notes that only 15 minutes has passed. She would:</a:t>
            </a:r>
          </a:p>
          <a:p>
            <a:pPr marL="0" indent="0">
              <a:buNone/>
            </a:pPr>
            <a:r>
              <a:rPr lang="en-US" sz="2400" dirty="0"/>
              <a:t>A. Instruct the husband to tell Jane to be patient, after all this is an emergency department and the doctors are busy</a:t>
            </a:r>
          </a:p>
          <a:p>
            <a:pPr marL="0" indent="0">
              <a:buNone/>
            </a:pPr>
            <a:r>
              <a:rPr lang="en-US" sz="2400" dirty="0"/>
              <a:t>B. Tell Jane if she does not calm down, he will remove her husband and lock the door</a:t>
            </a:r>
          </a:p>
          <a:p>
            <a:pPr marL="0" indent="0">
              <a:buNone/>
            </a:pPr>
            <a:r>
              <a:rPr lang="en-US" sz="2400" dirty="0"/>
              <a:t>C. Speak to Jane in a calm, non-threatening voice, apologizes to Jane for the long wait and asks if she is okay.</a:t>
            </a:r>
          </a:p>
          <a:p>
            <a:pPr marL="0" indent="0">
              <a:buNone/>
            </a:pPr>
            <a:r>
              <a:rPr lang="en-US" sz="2400" dirty="0"/>
              <a:t>D. Tells Jane she is free to leave at any time</a:t>
            </a:r>
          </a:p>
          <a:p>
            <a:pPr marL="0" indent="0">
              <a:buNone/>
            </a:pPr>
            <a:r>
              <a:rPr lang="en-US" sz="2400" b="1" dirty="0"/>
              <a:t>Answer:</a:t>
            </a:r>
            <a:r>
              <a:rPr lang="en-US" sz="2400" dirty="0"/>
              <a:t> What was the best course of action? Exactly! “C” Maintaining her calming manner will help de-escalate the situation.</a:t>
            </a:r>
          </a:p>
        </p:txBody>
      </p:sp>
    </p:spTree>
    <p:extLst>
      <p:ext uri="{BB962C8B-B14F-4D97-AF65-F5344CB8AC3E}">
        <p14:creationId xmlns:p14="http://schemas.microsoft.com/office/powerpoint/2010/main" val="9968379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CASE STUDY 3: AGGRESSION ESCALATES</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2800" dirty="0"/>
              <a:t>However, Jane is not appeased, she begins to hit her head against the wall and kick the bed. Her turn to more aggressive behavior should be treated by:</a:t>
            </a:r>
          </a:p>
          <a:p>
            <a:pPr marL="0" indent="0">
              <a:buNone/>
            </a:pPr>
            <a:r>
              <a:rPr lang="en-US" sz="2800" dirty="0"/>
              <a:t>A. Giving her a sedative dose to calm her down</a:t>
            </a:r>
          </a:p>
          <a:p>
            <a:pPr marL="0" indent="0">
              <a:buNone/>
            </a:pPr>
            <a:r>
              <a:rPr lang="en-US" sz="2800" dirty="0"/>
              <a:t>B. Placing her in restraints and seclusion</a:t>
            </a:r>
          </a:p>
          <a:p>
            <a:pPr marL="0" indent="0">
              <a:buNone/>
            </a:pPr>
            <a:r>
              <a:rPr lang="en-US" sz="2800" dirty="0"/>
              <a:t>C. Placing her in a room designed to keep her from hurting herself and placing a sitter outside her room</a:t>
            </a:r>
          </a:p>
          <a:p>
            <a:pPr marL="0" indent="0">
              <a:buNone/>
            </a:pPr>
            <a:r>
              <a:rPr lang="en-US" sz="2800" dirty="0"/>
              <a:t>D. Calling the police officers into the room to control her</a:t>
            </a:r>
          </a:p>
        </p:txBody>
      </p:sp>
    </p:spTree>
    <p:extLst>
      <p:ext uri="{BB962C8B-B14F-4D97-AF65-F5344CB8AC3E}">
        <p14:creationId xmlns:p14="http://schemas.microsoft.com/office/powerpoint/2010/main" val="5962806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CASE STUDY 3: AGGRESSION ESCALATES</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4000" b="1" dirty="0"/>
              <a:t>Answer: </a:t>
            </a:r>
            <a:r>
              <a:rPr lang="en-US" sz="4000" dirty="0"/>
              <a:t>In this circumstance, Joanne chose "C". Why? Even though placing her in a room designed to keep her from hurting herself is a type of restraint, she will be under constant observation. This is the least invasive type of restraint and may be effective enough to calm Jane.</a:t>
            </a:r>
            <a:endParaRPr lang="en-US" sz="5400" dirty="0"/>
          </a:p>
        </p:txBody>
      </p:sp>
    </p:spTree>
    <p:extLst>
      <p:ext uri="{BB962C8B-B14F-4D97-AF65-F5344CB8AC3E}">
        <p14:creationId xmlns:p14="http://schemas.microsoft.com/office/powerpoint/2010/main" val="39776708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CASE STUDY CONCLUSION</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2400" dirty="0"/>
              <a:t>The laboratory results are back, and the physician is here to examine Jane. He notes that Jane has calmed and is sorry for her behavior. She admits that she has been depressed and drinking, since losing her job. She feels worthless and thinks her husband is unhappy with her. She might as well kill herself and free him. What should the physician do? Did you consider a psychiatric consult? Would you let her go home? Would you keep her safe until the alcohol dissipates? Would have the physician prescribe a common antidepressant?</a:t>
            </a:r>
          </a:p>
          <a:p>
            <a:pPr marL="0" indent="0">
              <a:buNone/>
            </a:pPr>
            <a:r>
              <a:rPr lang="en-US" sz="2400" dirty="0"/>
              <a:t>The physician diagnoses depression and her labs show she is legally impaired by her alcohol consumption. He is not an expert in depression but knows the effects of the alcohol will wear off. He orders a psychiatric consult and recommends Jane to be treated for substance abuse.</a:t>
            </a:r>
          </a:p>
        </p:txBody>
      </p:sp>
    </p:spTree>
    <p:extLst>
      <p:ext uri="{BB962C8B-B14F-4D97-AF65-F5344CB8AC3E}">
        <p14:creationId xmlns:p14="http://schemas.microsoft.com/office/powerpoint/2010/main" val="26278144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normAutofit/>
          </a:bodyPr>
          <a:lstStyle/>
          <a:p>
            <a:r>
              <a:rPr lang="en-US" dirty="0"/>
              <a:t>COURSE CONCLUSION</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numCol="1">
            <a:noAutofit/>
          </a:bodyPr>
          <a:lstStyle/>
          <a:p>
            <a:pPr marL="0" indent="0">
              <a:buNone/>
            </a:pPr>
            <a:r>
              <a:rPr lang="en-US" sz="2800" dirty="0"/>
              <a:t>For more details regarding the Management of Assaultive Behavior (MAB) AB 508 Workplace Violence Prevention Program, visit </a:t>
            </a:r>
            <a:r>
              <a:rPr lang="en-US" sz="2800" u="sng" dirty="0">
                <a:hlinkClick r:id="rId2"/>
              </a:rPr>
              <a:t>https://mabproedu.com</a:t>
            </a:r>
            <a:r>
              <a:rPr lang="en-US" sz="2800" dirty="0"/>
              <a:t>. You may also reach out to them via </a:t>
            </a:r>
            <a:r>
              <a:rPr lang="en-US" sz="2800" u="sng" dirty="0">
                <a:hlinkClick r:id="rId3"/>
              </a:rPr>
              <a:t>office@MABPRO.com</a:t>
            </a:r>
            <a:r>
              <a:rPr lang="en-US" sz="2800" dirty="0"/>
              <a:t>, or dial (888) 619-8880.</a:t>
            </a:r>
          </a:p>
          <a:p>
            <a:pPr marL="0" indent="0">
              <a:buNone/>
            </a:pPr>
            <a:br>
              <a:rPr lang="en-US" sz="2800" dirty="0"/>
            </a:br>
            <a:r>
              <a:rPr lang="en-US" sz="2800" dirty="0"/>
              <a:t>What is AB 508?</a:t>
            </a:r>
          </a:p>
          <a:p>
            <a:pPr marL="0" indent="0">
              <a:buNone/>
            </a:pPr>
            <a:r>
              <a:rPr lang="en-US" sz="2800" dirty="0"/>
              <a:t>Open this link to know more about Bill No. AB 508: </a:t>
            </a:r>
            <a:r>
              <a:rPr lang="en-US" sz="2800" u="sng" dirty="0">
                <a:hlinkClick r:id="rId4"/>
              </a:rPr>
              <a:t>http://www.leginfo.ca.gov/pub/93-94/bill/asm/ab_0501-0550/ab_508_bill_931008_chaptered</a:t>
            </a:r>
            <a:endParaRPr lang="en-US" sz="2800" dirty="0"/>
          </a:p>
        </p:txBody>
      </p:sp>
    </p:spTree>
    <p:extLst>
      <p:ext uri="{BB962C8B-B14F-4D97-AF65-F5344CB8AC3E}">
        <p14:creationId xmlns:p14="http://schemas.microsoft.com/office/powerpoint/2010/main" val="1627258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lstStyle/>
          <a:p>
            <a:r>
              <a:rPr lang="en-US" dirty="0"/>
              <a:t>CRITERIA NEEDED for SECLUSION &amp; RESTRAINTS &amp; PHYSICAL INTERVENTION</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a:normAutofit fontScale="92500"/>
          </a:bodyPr>
          <a:lstStyle/>
          <a:p>
            <a:pPr fontAlgn="base"/>
            <a:r>
              <a:rPr lang="en-US" sz="6600" dirty="0"/>
              <a:t>IMMINENT DANGER TO SELF</a:t>
            </a:r>
          </a:p>
          <a:p>
            <a:pPr fontAlgn="base"/>
            <a:r>
              <a:rPr lang="en-US" sz="6600" dirty="0"/>
              <a:t>IMMINENT DANGER TO OTHERS</a:t>
            </a:r>
          </a:p>
        </p:txBody>
      </p:sp>
    </p:spTree>
    <p:extLst>
      <p:ext uri="{BB962C8B-B14F-4D97-AF65-F5344CB8AC3E}">
        <p14:creationId xmlns:p14="http://schemas.microsoft.com/office/powerpoint/2010/main" val="2962401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lstStyle/>
          <a:p>
            <a:r>
              <a:rPr lang="en-US" dirty="0"/>
              <a:t>Perceived Threat</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a:normAutofit fontScale="92500" lnSpcReduction="10000"/>
          </a:bodyPr>
          <a:lstStyle/>
          <a:p>
            <a:pPr fontAlgn="base"/>
            <a:r>
              <a:rPr lang="en-US" dirty="0"/>
              <a:t>Perceived Threat is what activates our own psychological responses which determine our  decisions of whether to Escape, Defend Ourselves, or Subdue an Individual when faced with a Crisis, or responding to a potentially dangerous situation within our environment.</a:t>
            </a:r>
          </a:p>
          <a:p>
            <a:pPr fontAlgn="base"/>
            <a:r>
              <a:rPr lang="en-US" dirty="0"/>
              <a:t>Perceived Threat is what determines our decision of whether either Criteria is met and whether to take an individual down or not. It has to the most precise decision possible. If the decision is wrong and criteria is not met, then we have Broken the Law and Violated someone’s Human  and Civil Rights.</a:t>
            </a:r>
          </a:p>
          <a:p>
            <a:pPr fontAlgn="base"/>
            <a:r>
              <a:rPr lang="en-US" dirty="0"/>
              <a:t>Perceived Threat along with D.T.S. &amp; D.T.O. is one of the largest Grey Areas in our field and  the most Dangerous. Everyone has a Different Perception of Threat and that leaves Everything up for  Interpretation.</a:t>
            </a:r>
          </a:p>
          <a:p>
            <a:pPr fontAlgn="base"/>
            <a:r>
              <a:rPr lang="en-US" dirty="0"/>
              <a:t>If one person makes the decision whether to take an individual down, or intervenes either verbally or physically, there’s less than a 50/50 chance that it will be the right decision, or that  the incident will go well.</a:t>
            </a:r>
          </a:p>
          <a:p>
            <a:pPr fontAlgn="base"/>
            <a:r>
              <a:rPr lang="en-US" dirty="0"/>
              <a:t>If a Team makes the same decision, then it goes up to around 80 to 85 % that it will be the right decision, or that the incident will go well.</a:t>
            </a:r>
          </a:p>
        </p:txBody>
      </p:sp>
    </p:spTree>
    <p:extLst>
      <p:ext uri="{BB962C8B-B14F-4D97-AF65-F5344CB8AC3E}">
        <p14:creationId xmlns:p14="http://schemas.microsoft.com/office/powerpoint/2010/main" val="3756576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C53C-2416-4400-B0DE-263A4FF98B18}"/>
              </a:ext>
            </a:extLst>
          </p:cNvPr>
          <p:cNvSpPr>
            <a:spLocks noGrp="1"/>
          </p:cNvSpPr>
          <p:nvPr>
            <p:ph type="title"/>
          </p:nvPr>
        </p:nvSpPr>
        <p:spPr/>
        <p:txBody>
          <a:bodyPr/>
          <a:lstStyle/>
          <a:p>
            <a:r>
              <a:rPr lang="en-US" dirty="0"/>
              <a:t>WHAT ARE SOME OF THE IDENTIFIED REASONS FOR VIOLENCE WITHIN THE  HEALTHCARE SETTING?</a:t>
            </a:r>
          </a:p>
        </p:txBody>
      </p:sp>
      <p:sp>
        <p:nvSpPr>
          <p:cNvPr id="3" name="Content Placeholder 2">
            <a:extLst>
              <a:ext uri="{FF2B5EF4-FFF2-40B4-BE49-F238E27FC236}">
                <a16:creationId xmlns:a16="http://schemas.microsoft.com/office/drawing/2014/main" id="{349D6F83-6EDA-4DFF-8503-E2CA123EBD1A}"/>
              </a:ext>
            </a:extLst>
          </p:cNvPr>
          <p:cNvSpPr>
            <a:spLocks noGrp="1"/>
          </p:cNvSpPr>
          <p:nvPr>
            <p:ph idx="1"/>
          </p:nvPr>
        </p:nvSpPr>
        <p:spPr/>
        <p:txBody>
          <a:bodyPr>
            <a:normAutofit fontScale="92500" lnSpcReduction="20000"/>
          </a:bodyPr>
          <a:lstStyle/>
          <a:p>
            <a:pPr fontAlgn="base"/>
            <a:r>
              <a:rPr lang="en-US" dirty="0"/>
              <a:t>One person initiated the wrong decision, or One person intervened into the situation either verbally or physically by themselves, creating a Power Struggle.</a:t>
            </a:r>
          </a:p>
          <a:p>
            <a:pPr fontAlgn="base"/>
            <a:r>
              <a:rPr lang="en-US" dirty="0"/>
              <a:t>One person, or a group of people entered into  the situation too early, unorganized, without enough information, without enough people, or without a plan.</a:t>
            </a:r>
          </a:p>
          <a:p>
            <a:pPr fontAlgn="base"/>
            <a:r>
              <a:rPr lang="en-US" dirty="0"/>
              <a:t>The High Acuity or the Negative Energy Level of  the facility, unit or individuals within the milieu.</a:t>
            </a:r>
          </a:p>
          <a:p>
            <a:pPr fontAlgn="base"/>
            <a:r>
              <a:rPr lang="en-US" dirty="0"/>
              <a:t>The state of our economy has produced a much higher need for outside healthcare and behavioral health help and resources.</a:t>
            </a:r>
          </a:p>
          <a:p>
            <a:pPr fontAlgn="base"/>
            <a:r>
              <a:rPr lang="en-US" dirty="0"/>
              <a:t>The state of our economy has also produced the necessity to dramatically reduce and cut the resources available to those who  would need it.</a:t>
            </a:r>
          </a:p>
          <a:p>
            <a:pPr fontAlgn="base"/>
            <a:r>
              <a:rPr lang="en-US" dirty="0"/>
              <a:t>The effect is an imbalance of the essential resources needed vs. resources available dynamic.</a:t>
            </a:r>
          </a:p>
          <a:p>
            <a:pPr fontAlgn="base"/>
            <a:r>
              <a:rPr lang="en-US" dirty="0"/>
              <a:t>The result is the higher rate of people who may have had some previous resources, who now do not and so they are entering into the healthcare environment as sicker and more needy, while flooding  into areas that are not used to that type of client or situation.</a:t>
            </a:r>
          </a:p>
        </p:txBody>
      </p:sp>
    </p:spTree>
    <p:extLst>
      <p:ext uri="{BB962C8B-B14F-4D97-AF65-F5344CB8AC3E}">
        <p14:creationId xmlns:p14="http://schemas.microsoft.com/office/powerpoint/2010/main" val="30121304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110</TotalTime>
  <Words>4968</Words>
  <Application>Microsoft Office PowerPoint</Application>
  <PresentationFormat>Widescreen</PresentationFormat>
  <Paragraphs>284</Paragraphs>
  <Slides>67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67</vt:i4>
      </vt:variant>
    </vt:vector>
  </HeadingPairs>
  <TitlesOfParts>
    <vt:vector size="71" baseType="lpstr">
      <vt:lpstr>Arial</vt:lpstr>
      <vt:lpstr>Calibri</vt:lpstr>
      <vt:lpstr>Calibri Light</vt:lpstr>
      <vt:lpstr>Celestial</vt:lpstr>
      <vt:lpstr>Management of Assaultive Behavior (MAB) AB 508</vt:lpstr>
      <vt:lpstr>Course Introduction</vt:lpstr>
      <vt:lpstr>Course Introduction</vt:lpstr>
      <vt:lpstr>Course Introduction</vt:lpstr>
      <vt:lpstr>Course Objectives</vt:lpstr>
      <vt:lpstr>The Four Categories of Workplace Violence</vt:lpstr>
      <vt:lpstr>CRITERIA NEEDED for SECLUSION &amp; RESTRAINTS &amp; PHYSICAL INTERVENTION</vt:lpstr>
      <vt:lpstr>Perceived Threat</vt:lpstr>
      <vt:lpstr>WHAT ARE SOME OF THE IDENTIFIED REASONS FOR VIOLENCE WITHIN THE  HEALTHCARE SETTING?</vt:lpstr>
      <vt:lpstr>Helping the Situation: How do we influence this in our favor? How do we Narrow the Grey Area?</vt:lpstr>
      <vt:lpstr>Helping the Situation: How do we influence this in our favor? How do we Narrow the Grey Area?</vt:lpstr>
      <vt:lpstr>Why Do People Get To The Point  Where They Lose Control?</vt:lpstr>
      <vt:lpstr>Why Do People Get To The Point  Where They Lose Control?</vt:lpstr>
      <vt:lpstr>Why Do People Get To The Point  Where They Lose Control?</vt:lpstr>
      <vt:lpstr>Why Do People Get To The Point  Where They Lose Control?</vt:lpstr>
      <vt:lpstr>Why Do People Get To The Point  Where They Lose Control?</vt:lpstr>
      <vt:lpstr>there are only Two Fundamental Reasons WHY</vt:lpstr>
      <vt:lpstr>there are only Two Fundamental Reasons why</vt:lpstr>
      <vt:lpstr>The Three Dynamics of Beginning a Successful Negotiation</vt:lpstr>
      <vt:lpstr>TRIGGER WORDS</vt:lpstr>
      <vt:lpstr>TRIGGER WORDS</vt:lpstr>
      <vt:lpstr>The Elements of Crisis</vt:lpstr>
      <vt:lpstr>Controlling Behavior vs. De-Escalation</vt:lpstr>
      <vt:lpstr>Controlling Behavior vs. De-Escalation</vt:lpstr>
      <vt:lpstr>INSTRUMENTAL BEHAVIOR</vt:lpstr>
      <vt:lpstr>EXPRESSIVE BEHAVIOR</vt:lpstr>
      <vt:lpstr>BEHIND THE BEHAVIOR</vt:lpstr>
      <vt:lpstr>PowerPoint Presentation</vt:lpstr>
      <vt:lpstr>REDIRECTION/DISTRACTION</vt:lpstr>
      <vt:lpstr>PowerPoint Presentation</vt:lpstr>
      <vt:lpstr>TYPES OF COMMUNICATION</vt:lpstr>
      <vt:lpstr>Important Elements</vt:lpstr>
      <vt:lpstr>12 ELEMENTS OF ACTIVE LISTENING</vt:lpstr>
      <vt:lpstr>12 ELEMENTS OF ACTIVE LISTENING</vt:lpstr>
      <vt:lpstr>12 ELEMENTS OF ACTIVE LISTENING</vt:lpstr>
      <vt:lpstr>12 ELEMENTS OF ACTIVE LISTENING</vt:lpstr>
      <vt:lpstr>12 ELEMENTS OF ACTIVE LISTENING</vt:lpstr>
      <vt:lpstr>12 ELEMENTS OF ACTIVE LISTENING</vt:lpstr>
      <vt:lpstr>12 ELEMENTS OF ACTIVE LISTENING</vt:lpstr>
      <vt:lpstr>12 ELEMENTS OF ACTIVE LISTENING</vt:lpstr>
      <vt:lpstr>12 ELEMENTS OF ACTIVE LISTENING</vt:lpstr>
      <vt:lpstr>12 ELEMENTS OF ACTIVE LISTENING</vt:lpstr>
      <vt:lpstr>12 ELEMENTS OF ACTIVE LISTENING</vt:lpstr>
      <vt:lpstr>12 ELEMENTS OF ACTIVE LISTENING</vt:lpstr>
      <vt:lpstr>STRATEGIES TO ENSURE  A CLEAR MESSAGE</vt:lpstr>
      <vt:lpstr>AWARENESS</vt:lpstr>
      <vt:lpstr>GIVING MESSAGES APPROPRIATELY</vt:lpstr>
      <vt:lpstr>NON-VERBAL COMMUNICATION</vt:lpstr>
      <vt:lpstr>OVERCOMING BARRIERS</vt:lpstr>
      <vt:lpstr>EFFECTIVE LISTENING</vt:lpstr>
      <vt:lpstr>LISTENING EXERCISE</vt:lpstr>
      <vt:lpstr>BEING A GOOD SPEAKER</vt:lpstr>
      <vt:lpstr>COMMUNICATION STYLES</vt:lpstr>
      <vt:lpstr>KEYS TO COMMUNICATION</vt:lpstr>
      <vt:lpstr>ARIS AGGRESSION SCALE AGGRESSION REACTION &amp; INTERVENTION SCALE</vt:lpstr>
      <vt:lpstr>Ten Guidelines for Avoiding Assault</vt:lpstr>
      <vt:lpstr>Ten Guidelines for Avoiding Assault</vt:lpstr>
      <vt:lpstr>KEYS TO COMPLIANCE</vt:lpstr>
      <vt:lpstr>CASE STUDY 1</vt:lpstr>
      <vt:lpstr>CASE STUDY 1</vt:lpstr>
      <vt:lpstr>CASE STUDY 1</vt:lpstr>
      <vt:lpstr>CASE STUDY 2: SITUATION ESCALATES</vt:lpstr>
      <vt:lpstr>CASE STUDY 2: SITUATION ESCALATES</vt:lpstr>
      <vt:lpstr>CASE STUDY 3: AGGRESSION ESCALATES</vt:lpstr>
      <vt:lpstr>CASE STUDY 3: AGGRESSION ESCALATES</vt:lpstr>
      <vt:lpstr>CASE STUDY CONCLUSION</vt:lpstr>
      <vt:lpstr>COURSE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Assaultive Behavior (MAB)</dc:title>
  <dc:creator>John Renzo Cabunagan</dc:creator>
  <cp:lastModifiedBy>John Renzo</cp:lastModifiedBy>
  <cp:revision>22</cp:revision>
  <dcterms:created xsi:type="dcterms:W3CDTF">2020-01-23T13:36:34Z</dcterms:created>
  <dcterms:modified xsi:type="dcterms:W3CDTF">2022-02-05T07:29:16Z</dcterms:modified>
</cp:coreProperties>
</file>