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8" r:id="rId2"/>
    <p:sldId id="257" r:id="rId3"/>
    <p:sldId id="259" r:id="rId4"/>
    <p:sldId id="283" r:id="rId5"/>
    <p:sldId id="284" r:id="rId6"/>
    <p:sldId id="260" r:id="rId7"/>
    <p:sldId id="285" r:id="rId8"/>
    <p:sldId id="261" r:id="rId9"/>
    <p:sldId id="282" r:id="rId10"/>
    <p:sldId id="262" r:id="rId11"/>
    <p:sldId id="286" r:id="rId12"/>
    <p:sldId id="263" r:id="rId13"/>
    <p:sldId id="264" r:id="rId14"/>
    <p:sldId id="287" r:id="rId15"/>
    <p:sldId id="265" r:id="rId16"/>
    <p:sldId id="266" r:id="rId17"/>
    <p:sldId id="267" r:id="rId18"/>
    <p:sldId id="288" r:id="rId19"/>
    <p:sldId id="268" r:id="rId20"/>
    <p:sldId id="289" r:id="rId21"/>
    <p:sldId id="269" r:id="rId22"/>
    <p:sldId id="270" r:id="rId23"/>
    <p:sldId id="290" r:id="rId24"/>
    <p:sldId id="271" r:id="rId25"/>
    <p:sldId id="291" r:id="rId26"/>
    <p:sldId id="272" r:id="rId27"/>
    <p:sldId id="292" r:id="rId28"/>
    <p:sldId id="273" r:id="rId29"/>
    <p:sldId id="295" r:id="rId30"/>
    <p:sldId id="296" r:id="rId31"/>
    <p:sldId id="274" r:id="rId32"/>
    <p:sldId id="297" r:id="rId33"/>
    <p:sldId id="275" r:id="rId34"/>
    <p:sldId id="298" r:id="rId35"/>
    <p:sldId id="276" r:id="rId36"/>
    <p:sldId id="299" r:id="rId37"/>
    <p:sldId id="277" r:id="rId38"/>
    <p:sldId id="278" r:id="rId39"/>
    <p:sldId id="293" r:id="rId40"/>
    <p:sldId id="279" r:id="rId41"/>
    <p:sldId id="280" r:id="rId42"/>
    <p:sldId id="294" r:id="rId43"/>
    <p:sldId id="28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a:xfrm>
            <a:off x="2692397" y="5037663"/>
            <a:ext cx="5214635" cy="279400"/>
          </a:xfrm>
        </p:spPr>
        <p:txBody>
          <a:bodyPr/>
          <a:lstStyle/>
          <a:p>
            <a:endParaRPr lang="en-PH"/>
          </a:p>
        </p:txBody>
      </p:sp>
      <p:sp>
        <p:nvSpPr>
          <p:cNvPr id="6" name="Slide Number Placeholder 5"/>
          <p:cNvSpPr>
            <a:spLocks noGrp="1"/>
          </p:cNvSpPr>
          <p:nvPr>
            <p:ph type="sldNum" sz="quarter" idx="12"/>
          </p:nvPr>
        </p:nvSpPr>
        <p:spPr>
          <a:xfrm>
            <a:off x="8956900" y="5037663"/>
            <a:ext cx="551167" cy="279400"/>
          </a:xfrm>
        </p:spPr>
        <p:txBody>
          <a:bodyPr/>
          <a:lstStyle/>
          <a:p>
            <a:fld id="{0BE32DC7-BA2E-4B59-A324-5E22157E7923}" type="slidenum">
              <a:rPr lang="en-PH" smtClean="0"/>
              <a:t>‹#›</a:t>
            </a:fld>
            <a:endParaRPr lang="en-PH"/>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4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12614-80EE-423C-B67D-DF2A68B422CB}" type="datetimeFigureOut">
              <a:rPr lang="en-PH" smtClean="0"/>
              <a:t>20/01/2022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292020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55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16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2817734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21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72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90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186913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2614-80EE-423C-B67D-DF2A68B422CB}" type="datetimeFigureOut">
              <a:rPr lang="en-PH" smtClean="0"/>
              <a:t>20/01/2022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0BE32DC7-BA2E-4B59-A324-5E22157E7923}" type="slidenum">
              <a:rPr lang="en-PH" smtClean="0"/>
              <a:t>‹#›</a:t>
            </a:fld>
            <a:endParaRPr lang="en-PH"/>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91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812614-80EE-423C-B67D-DF2A68B422CB}" type="datetimeFigureOut">
              <a:rPr lang="en-PH" smtClean="0"/>
              <a:t>20/01/2022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3073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12614-80EE-423C-B67D-DF2A68B422CB}" type="datetimeFigureOut">
              <a:rPr lang="en-PH" smtClean="0"/>
              <a:t>20/01/2022</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0BE32DC7-BA2E-4B59-A324-5E22157E7923}" type="slidenum">
              <a:rPr lang="en-PH" smtClean="0"/>
              <a:t>‹#›</a:t>
            </a:fld>
            <a:endParaRPr lang="en-PH"/>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12614-80EE-423C-B67D-DF2A68B422CB}" type="datetimeFigureOut">
              <a:rPr lang="en-PH" smtClean="0"/>
              <a:t>20/01/2022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0BE32DC7-BA2E-4B59-A324-5E22157E7923}" type="slidenum">
              <a:rPr lang="en-PH" smtClean="0"/>
              <a:t>‹#›</a:t>
            </a:fld>
            <a:endParaRPr lang="en-P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86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12614-80EE-423C-B67D-DF2A68B422CB}" type="datetimeFigureOut">
              <a:rPr lang="en-PH" smtClean="0"/>
              <a:t>20/01/2022</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360707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12614-80EE-423C-B67D-DF2A68B422CB}" type="datetimeFigureOut">
              <a:rPr lang="en-PH" smtClean="0"/>
              <a:t>20/01/2022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0BE32DC7-BA2E-4B59-A324-5E22157E7923}" type="slidenum">
              <a:rPr lang="en-PH" smtClean="0"/>
              <a:t>‹#›</a:t>
            </a:fld>
            <a:endParaRPr lang="en-PH"/>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1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12614-80EE-423C-B67D-DF2A68B422CB}" type="datetimeFigureOut">
              <a:rPr lang="en-PH" smtClean="0"/>
              <a:t>20/01/2022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0BE32DC7-BA2E-4B59-A324-5E22157E7923}" type="slidenum">
              <a:rPr lang="en-PH" smtClean="0"/>
              <a:t>‹#›</a:t>
            </a:fld>
            <a:endParaRPr lang="en-PH"/>
          </a:p>
        </p:txBody>
      </p:sp>
    </p:spTree>
    <p:extLst>
      <p:ext uri="{BB962C8B-B14F-4D97-AF65-F5344CB8AC3E}">
        <p14:creationId xmlns:p14="http://schemas.microsoft.com/office/powerpoint/2010/main" val="87515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812614-80EE-423C-B67D-DF2A68B422CB}" type="datetimeFigureOut">
              <a:rPr lang="en-PH" smtClean="0"/>
              <a:t>20/01/2022</a:t>
            </a:fld>
            <a:endParaRPr lang="en-PH"/>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PH"/>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E32DC7-BA2E-4B59-A324-5E22157E7923}" type="slidenum">
              <a:rPr lang="en-PH" smtClean="0"/>
              <a:t>‹#›</a:t>
            </a:fld>
            <a:endParaRPr lang="en-PH"/>
          </a:p>
        </p:txBody>
      </p:sp>
    </p:spTree>
    <p:extLst>
      <p:ext uri="{BB962C8B-B14F-4D97-AF65-F5344CB8AC3E}">
        <p14:creationId xmlns:p14="http://schemas.microsoft.com/office/powerpoint/2010/main" val="24180688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ravelnursing.com/news/nurse-news/ana-updates-nursing-scope-and-standards-of-practi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ursingworld.org/practice-policy/nursing-excellence/ethics/code-of-ethics-for-nurses/coe-view-only/" TargetMode="External"/><Relationship Id="rId2" Type="http://schemas.openxmlformats.org/officeDocument/2006/relationships/hyperlink" Target="https://news.gallup.com/poll/328136/ethics-ratings-rise-medical-workers-teachers.aspx" TargetMode="External"/><Relationship Id="rId1" Type="http://schemas.openxmlformats.org/officeDocument/2006/relationships/slideLayout" Target="../slideLayouts/slideLayout2.xml"/><Relationship Id="rId4" Type="http://schemas.openxmlformats.org/officeDocument/2006/relationships/hyperlink" Target="https://oakland.edu/oumagazine/news/nursing/2021/gallup-poll-finds-nursing-is-most-honest-ethical-profess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58B-2EF3-49CA-AE92-9960EF74998F}"/>
              </a:ext>
            </a:extLst>
          </p:cNvPr>
          <p:cNvSpPr>
            <a:spLocks noGrp="1"/>
          </p:cNvSpPr>
          <p:nvPr>
            <p:ph type="ctrTitle"/>
          </p:nvPr>
        </p:nvSpPr>
        <p:spPr/>
        <p:txBody>
          <a:bodyPr/>
          <a:lstStyle/>
          <a:p>
            <a:r>
              <a:rPr lang="en-US" dirty="0"/>
              <a:t>What is the Code of Ethics for Nurses?</a:t>
            </a:r>
            <a:endParaRPr lang="en-PH" dirty="0"/>
          </a:p>
        </p:txBody>
      </p:sp>
      <p:sp>
        <p:nvSpPr>
          <p:cNvPr id="3" name="Subtitle 2">
            <a:extLst>
              <a:ext uri="{FF2B5EF4-FFF2-40B4-BE49-F238E27FC236}">
                <a16:creationId xmlns:a16="http://schemas.microsoft.com/office/drawing/2014/main" id="{EFDAD88B-12B8-4DCA-9089-818EA3F8BB4E}"/>
              </a:ext>
            </a:extLst>
          </p:cNvPr>
          <p:cNvSpPr>
            <a:spLocks noGrp="1"/>
          </p:cNvSpPr>
          <p:nvPr>
            <p:ph type="subTitle" idx="1"/>
          </p:nvPr>
        </p:nvSpPr>
        <p:spPr/>
        <p:txBody>
          <a:bodyPr/>
          <a:lstStyle/>
          <a:p>
            <a:endParaRPr lang="it-IT" sz="1050" dirty="0"/>
          </a:p>
          <a:p>
            <a:r>
              <a:rPr lang="it-IT" dirty="0"/>
              <a:t>Olympia Resol, RN, MPH, CRNI, CARN</a:t>
            </a:r>
          </a:p>
        </p:txBody>
      </p:sp>
    </p:spTree>
    <p:extLst>
      <p:ext uri="{BB962C8B-B14F-4D97-AF65-F5344CB8AC3E}">
        <p14:creationId xmlns:p14="http://schemas.microsoft.com/office/powerpoint/2010/main" val="91197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800" dirty="0"/>
              <a:t>History of the Nursing Code of Ethics</a:t>
            </a:r>
            <a:endParaRPr lang="en-PH" sz="48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6282261" cy="3318936"/>
          </a:xfrm>
        </p:spPr>
        <p:txBody>
          <a:bodyPr>
            <a:normAutofit lnSpcReduction="10000"/>
          </a:bodyPr>
          <a:lstStyle/>
          <a:p>
            <a:pPr marL="0" indent="0">
              <a:buNone/>
            </a:pPr>
            <a:r>
              <a:rPr lang="en-US" sz="3600" dirty="0"/>
              <a:t>The origins of the nursing code of ethics can be traced back to the “Nightingale Pledge,” which was named after Florence Nightingale, the founder of modern nursing.</a:t>
            </a:r>
          </a:p>
        </p:txBody>
      </p:sp>
      <p:pic>
        <p:nvPicPr>
          <p:cNvPr id="4" name="Picture 3">
            <a:extLst>
              <a:ext uri="{FF2B5EF4-FFF2-40B4-BE49-F238E27FC236}">
                <a16:creationId xmlns:a16="http://schemas.microsoft.com/office/drawing/2014/main" id="{2073E22E-FB53-41FC-8A49-E596A3CEB935}"/>
              </a:ext>
            </a:extLst>
          </p:cNvPr>
          <p:cNvPicPr>
            <a:picLocks noChangeAspect="1"/>
          </p:cNvPicPr>
          <p:nvPr/>
        </p:nvPicPr>
        <p:blipFill>
          <a:blip r:embed="rId2"/>
          <a:stretch>
            <a:fillRect/>
          </a:stretch>
        </p:blipFill>
        <p:spPr>
          <a:xfrm>
            <a:off x="7577662" y="2556932"/>
            <a:ext cx="3318936" cy="3318936"/>
          </a:xfrm>
          <a:prstGeom prst="rect">
            <a:avLst/>
          </a:prstGeom>
        </p:spPr>
      </p:pic>
    </p:spTree>
    <p:extLst>
      <p:ext uri="{BB962C8B-B14F-4D97-AF65-F5344CB8AC3E}">
        <p14:creationId xmlns:p14="http://schemas.microsoft.com/office/powerpoint/2010/main" val="38411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800" dirty="0"/>
              <a:t>History of the Nursing Code of Ethics</a:t>
            </a:r>
            <a:endParaRPr lang="en-PH" sz="48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7010402" y="2669474"/>
            <a:ext cx="3886194" cy="3318936"/>
          </a:xfrm>
        </p:spPr>
        <p:txBody>
          <a:bodyPr>
            <a:normAutofit/>
          </a:bodyPr>
          <a:lstStyle/>
          <a:p>
            <a:pPr marL="0" indent="0">
              <a:buNone/>
            </a:pPr>
            <a:r>
              <a:rPr lang="en-US" dirty="0"/>
              <a:t>As a modification of the Hippocratic Oath, taken by medical doctors, the Nightingale Pledge has been recited by nursing students at graduations with minimal changes since its inception in 1893.</a:t>
            </a:r>
            <a:endParaRPr lang="en-PH" dirty="0"/>
          </a:p>
        </p:txBody>
      </p:sp>
      <p:pic>
        <p:nvPicPr>
          <p:cNvPr id="5" name="Picture 4">
            <a:extLst>
              <a:ext uri="{FF2B5EF4-FFF2-40B4-BE49-F238E27FC236}">
                <a16:creationId xmlns:a16="http://schemas.microsoft.com/office/drawing/2014/main" id="{52E4B0C0-FFA2-4C37-9666-0BEC400402B5}"/>
              </a:ext>
            </a:extLst>
          </p:cNvPr>
          <p:cNvPicPr>
            <a:picLocks noChangeAspect="1"/>
          </p:cNvPicPr>
          <p:nvPr/>
        </p:nvPicPr>
        <p:blipFill>
          <a:blip r:embed="rId2"/>
          <a:stretch>
            <a:fillRect/>
          </a:stretch>
        </p:blipFill>
        <p:spPr>
          <a:xfrm>
            <a:off x="1295402" y="2787650"/>
            <a:ext cx="5715000" cy="2857500"/>
          </a:xfrm>
          <a:prstGeom prst="rect">
            <a:avLst/>
          </a:prstGeom>
        </p:spPr>
      </p:pic>
    </p:spTree>
    <p:extLst>
      <p:ext uri="{BB962C8B-B14F-4D97-AF65-F5344CB8AC3E}">
        <p14:creationId xmlns:p14="http://schemas.microsoft.com/office/powerpoint/2010/main" val="201381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800" dirty="0"/>
              <a:t>History of the Nursing Code of Ethics</a:t>
            </a:r>
            <a:endParaRPr lang="en-PH" sz="48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200" dirty="0"/>
              <a:t>In the 1950s, the formal code of ethics was developed by the American Nurses Association (ANA) and has undergone numerous modifications since. The most significant recent change was in 2015. It was when nine (9) interpretative statements or provisions were added to the code of ethics in order to help guide nursing practice in a more definitive manner.</a:t>
            </a:r>
            <a:endParaRPr lang="en-PH" sz="3200" dirty="0"/>
          </a:p>
        </p:txBody>
      </p:sp>
    </p:spTree>
    <p:extLst>
      <p:ext uri="{BB962C8B-B14F-4D97-AF65-F5344CB8AC3E}">
        <p14:creationId xmlns:p14="http://schemas.microsoft.com/office/powerpoint/2010/main" val="296120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800" dirty="0"/>
              <a:t>History of the Nursing Code of Ethics</a:t>
            </a:r>
            <a:endParaRPr lang="en-PH" sz="48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2" y="2556932"/>
            <a:ext cx="3729234" cy="3318936"/>
          </a:xfrm>
        </p:spPr>
        <p:txBody>
          <a:bodyPr>
            <a:normAutofit/>
          </a:bodyPr>
          <a:lstStyle/>
          <a:p>
            <a:pPr marL="0" indent="0">
              <a:buNone/>
            </a:pPr>
            <a:endParaRPr lang="en-US" sz="3200" dirty="0"/>
          </a:p>
          <a:p>
            <a:pPr marL="0" indent="0">
              <a:buNone/>
            </a:pPr>
            <a:r>
              <a:rPr lang="en-US" sz="3200" dirty="0"/>
              <a:t>Many states include the ANA’s nursing code of ethics in their practice statements.</a:t>
            </a:r>
          </a:p>
        </p:txBody>
      </p:sp>
      <p:pic>
        <p:nvPicPr>
          <p:cNvPr id="4" name="Picture 3">
            <a:extLst>
              <a:ext uri="{FF2B5EF4-FFF2-40B4-BE49-F238E27FC236}">
                <a16:creationId xmlns:a16="http://schemas.microsoft.com/office/drawing/2014/main" id="{752B3877-E30B-4D89-8678-CDF62C0D3AA9}"/>
              </a:ext>
            </a:extLst>
          </p:cNvPr>
          <p:cNvPicPr>
            <a:picLocks noChangeAspect="1"/>
          </p:cNvPicPr>
          <p:nvPr/>
        </p:nvPicPr>
        <p:blipFill>
          <a:blip r:embed="rId2"/>
          <a:stretch>
            <a:fillRect/>
          </a:stretch>
        </p:blipFill>
        <p:spPr>
          <a:xfrm>
            <a:off x="5024635" y="2556932"/>
            <a:ext cx="5871963" cy="3318936"/>
          </a:xfrm>
          <a:prstGeom prst="rect">
            <a:avLst/>
          </a:prstGeom>
        </p:spPr>
      </p:pic>
    </p:spTree>
    <p:extLst>
      <p:ext uri="{BB962C8B-B14F-4D97-AF65-F5344CB8AC3E}">
        <p14:creationId xmlns:p14="http://schemas.microsoft.com/office/powerpoint/2010/main" val="317452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800" dirty="0"/>
              <a:t>History of the Nursing Code of Ethics</a:t>
            </a:r>
            <a:endParaRPr lang="en-PH" sz="48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4400" dirty="0"/>
              <a:t>Even though the code of ethics is primarily ethics-related, it has legal implications as well. Given its importance to the nursing profession, </a:t>
            </a:r>
            <a:r>
              <a:rPr lang="en-US" sz="4400" dirty="0">
                <a:hlinkClick r:id="rId2"/>
              </a:rPr>
              <a:t>revisions are made on a regular basis</a:t>
            </a:r>
            <a:r>
              <a:rPr lang="en-US" sz="4400" dirty="0"/>
              <a:t>.</a:t>
            </a:r>
            <a:endParaRPr lang="en-PH" sz="4400" dirty="0"/>
          </a:p>
        </p:txBody>
      </p:sp>
    </p:spTree>
    <p:extLst>
      <p:ext uri="{BB962C8B-B14F-4D97-AF65-F5344CB8AC3E}">
        <p14:creationId xmlns:p14="http://schemas.microsoft.com/office/powerpoint/2010/main" val="54238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3600" dirty="0"/>
              <a:t>Four Principles of Ethics in the Nursing Profession</a:t>
            </a:r>
            <a:endParaRPr lang="en-PH" sz="36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a:bodyPr>
          <a:lstStyle/>
          <a:p>
            <a:pPr marL="0" indent="0" algn="just">
              <a:buNone/>
            </a:pPr>
            <a:r>
              <a:rPr lang="en-US" sz="2800" dirty="0"/>
              <a:t>There are four (4) main principles that are part of the nursing code of ethics. They are the following:</a:t>
            </a:r>
          </a:p>
          <a:p>
            <a:pPr algn="just"/>
            <a:r>
              <a:rPr lang="en-US" sz="2800" dirty="0"/>
              <a:t>Autonomy</a:t>
            </a:r>
          </a:p>
          <a:p>
            <a:pPr algn="just"/>
            <a:r>
              <a:rPr lang="en-US" sz="2800" dirty="0"/>
              <a:t>Beneficence</a:t>
            </a:r>
          </a:p>
          <a:p>
            <a:pPr algn="just"/>
            <a:r>
              <a:rPr lang="en-US" sz="2800" dirty="0"/>
              <a:t>Justice</a:t>
            </a:r>
          </a:p>
          <a:p>
            <a:pPr algn="just"/>
            <a:r>
              <a:rPr lang="en-US" sz="2800" dirty="0"/>
              <a:t>Nonmaleficence</a:t>
            </a:r>
            <a:endParaRPr lang="en-PH" sz="2800" dirty="0"/>
          </a:p>
        </p:txBody>
      </p:sp>
      <p:pic>
        <p:nvPicPr>
          <p:cNvPr id="4" name="Picture 3">
            <a:extLst>
              <a:ext uri="{FF2B5EF4-FFF2-40B4-BE49-F238E27FC236}">
                <a16:creationId xmlns:a16="http://schemas.microsoft.com/office/drawing/2014/main" id="{9B1A147E-3DF4-4221-9EC1-8CFEB0A3B71B}"/>
              </a:ext>
            </a:extLst>
          </p:cNvPr>
          <p:cNvPicPr>
            <a:picLocks noChangeAspect="1"/>
          </p:cNvPicPr>
          <p:nvPr/>
        </p:nvPicPr>
        <p:blipFill>
          <a:blip r:embed="rId2"/>
          <a:stretch>
            <a:fillRect/>
          </a:stretch>
        </p:blipFill>
        <p:spPr>
          <a:xfrm>
            <a:off x="6096000" y="4475694"/>
            <a:ext cx="4800597" cy="1400174"/>
          </a:xfrm>
          <a:prstGeom prst="rect">
            <a:avLst/>
          </a:prstGeom>
        </p:spPr>
      </p:pic>
    </p:spTree>
    <p:extLst>
      <p:ext uri="{BB962C8B-B14F-4D97-AF65-F5344CB8AC3E}">
        <p14:creationId xmlns:p14="http://schemas.microsoft.com/office/powerpoint/2010/main" val="398664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3600" dirty="0"/>
              <a:t>Four Principles of Ethics in the Nursing Profession</a:t>
            </a:r>
            <a:endParaRPr lang="en-PH" sz="36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a:bodyPr>
          <a:lstStyle/>
          <a:p>
            <a:pPr marL="0" indent="0" algn="just">
              <a:buNone/>
            </a:pPr>
            <a:r>
              <a:rPr lang="en-US" sz="3200" dirty="0"/>
              <a:t>These principles are ideally what every nurse should be aware of in their daily nursing practice. While ethical principles are sometimes confusing and often taught briefly during undergraduate nursing – they should be constants in the nursing practice in order to provide the best, safest, and the most humane care possible to all patients.</a:t>
            </a:r>
            <a:endParaRPr lang="en-PH" sz="3200" dirty="0"/>
          </a:p>
        </p:txBody>
      </p:sp>
    </p:spTree>
    <p:extLst>
      <p:ext uri="{BB962C8B-B14F-4D97-AF65-F5344CB8AC3E}">
        <p14:creationId xmlns:p14="http://schemas.microsoft.com/office/powerpoint/2010/main" val="1169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1. Autonomy</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200" dirty="0"/>
              <a:t>Autonomy is recognizing each individual patient’s right to self-determination and decision-making. As patient advocates, it is imperative that nurses ensure that patients receive all medical information, education, and options in order to choose the option that is best for them. This includes all potential risks, benefits, and complications to make well-informed decisions.</a:t>
            </a:r>
          </a:p>
        </p:txBody>
      </p:sp>
    </p:spTree>
    <p:extLst>
      <p:ext uri="{BB962C8B-B14F-4D97-AF65-F5344CB8AC3E}">
        <p14:creationId xmlns:p14="http://schemas.microsoft.com/office/powerpoint/2010/main" val="141358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1. Autonomy</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4817145" cy="3318936"/>
          </a:xfrm>
        </p:spPr>
        <p:txBody>
          <a:bodyPr>
            <a:normAutofit/>
          </a:bodyPr>
          <a:lstStyle/>
          <a:p>
            <a:pPr marL="0" indent="0">
              <a:buNone/>
            </a:pPr>
            <a:endParaRPr lang="en-US" dirty="0"/>
          </a:p>
          <a:p>
            <a:pPr marL="0" indent="0">
              <a:buNone/>
            </a:pPr>
            <a:r>
              <a:rPr lang="en-US" dirty="0"/>
              <a:t>Once the patient has all relevant information, the medical and nursing team can create a plan of care in compliance with the medical wishes of the patient.</a:t>
            </a:r>
            <a:endParaRPr lang="en-PH" dirty="0"/>
          </a:p>
        </p:txBody>
      </p:sp>
      <p:pic>
        <p:nvPicPr>
          <p:cNvPr id="4" name="Picture 3">
            <a:extLst>
              <a:ext uri="{FF2B5EF4-FFF2-40B4-BE49-F238E27FC236}">
                <a16:creationId xmlns:a16="http://schemas.microsoft.com/office/drawing/2014/main" id="{1CA9CDD5-AF3A-486D-8431-EFB995BF5F4C}"/>
              </a:ext>
            </a:extLst>
          </p:cNvPr>
          <p:cNvPicPr>
            <a:picLocks noChangeAspect="1"/>
          </p:cNvPicPr>
          <p:nvPr/>
        </p:nvPicPr>
        <p:blipFill>
          <a:blip r:embed="rId2"/>
          <a:stretch>
            <a:fillRect/>
          </a:stretch>
        </p:blipFill>
        <p:spPr>
          <a:xfrm>
            <a:off x="6112546" y="2556932"/>
            <a:ext cx="4784052" cy="3318936"/>
          </a:xfrm>
          <a:prstGeom prst="rect">
            <a:avLst/>
          </a:prstGeom>
        </p:spPr>
      </p:pic>
    </p:spTree>
    <p:extLst>
      <p:ext uri="{BB962C8B-B14F-4D97-AF65-F5344CB8AC3E}">
        <p14:creationId xmlns:p14="http://schemas.microsoft.com/office/powerpoint/2010/main" val="219473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1. Autonomy</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600" dirty="0"/>
              <a:t>It is important that nurses support the patient in their medical wishes and ensure that the medical team is remembering those wishes. Sometimes, nurses will need to continue to advocate for a patient despite the wishes being verbalized because the medical team might not agree in those wishes.</a:t>
            </a:r>
          </a:p>
        </p:txBody>
      </p:sp>
    </p:spTree>
    <p:extLst>
      <p:ext uri="{BB962C8B-B14F-4D97-AF65-F5344CB8AC3E}">
        <p14:creationId xmlns:p14="http://schemas.microsoft.com/office/powerpoint/2010/main" val="90670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18B2-B091-4B65-BCF4-4A2924D7B028}"/>
              </a:ext>
            </a:extLst>
          </p:cNvPr>
          <p:cNvSpPr>
            <a:spLocks noGrp="1"/>
          </p:cNvSpPr>
          <p:nvPr>
            <p:ph type="title"/>
          </p:nvPr>
        </p:nvSpPr>
        <p:spPr/>
        <p:txBody>
          <a:bodyPr>
            <a:normAutofit/>
          </a:bodyPr>
          <a:lstStyle/>
          <a:p>
            <a:r>
              <a:rPr lang="en-US" sz="7200" dirty="0"/>
              <a:t>Course Objectives</a:t>
            </a:r>
            <a:endParaRPr lang="en-PH" sz="7200" dirty="0"/>
          </a:p>
        </p:txBody>
      </p:sp>
      <p:sp>
        <p:nvSpPr>
          <p:cNvPr id="3" name="Content Placeholder 2">
            <a:extLst>
              <a:ext uri="{FF2B5EF4-FFF2-40B4-BE49-F238E27FC236}">
                <a16:creationId xmlns:a16="http://schemas.microsoft.com/office/drawing/2014/main" id="{DC0152B9-748D-45D7-91A9-156DF21CF3F6}"/>
              </a:ext>
            </a:extLst>
          </p:cNvPr>
          <p:cNvSpPr>
            <a:spLocks noGrp="1"/>
          </p:cNvSpPr>
          <p:nvPr>
            <p:ph idx="1"/>
          </p:nvPr>
        </p:nvSpPr>
        <p:spPr/>
        <p:txBody>
          <a:bodyPr>
            <a:normAutofit/>
          </a:bodyPr>
          <a:lstStyle/>
          <a:p>
            <a:pPr marL="0" indent="0" algn="just">
              <a:buNone/>
            </a:pPr>
            <a:r>
              <a:rPr lang="en-US" dirty="0"/>
              <a:t>At the end of the course, the student should be able to:</a:t>
            </a:r>
          </a:p>
          <a:p>
            <a:pPr algn="just"/>
            <a:r>
              <a:rPr lang="en-PH" dirty="0"/>
              <a:t>Outline the history of the nursing code of ethics;</a:t>
            </a:r>
          </a:p>
          <a:p>
            <a:pPr algn="just"/>
            <a:r>
              <a:rPr lang="en-US" dirty="0"/>
              <a:t>Identify the four (4) principles of ethics in the nursing profession;</a:t>
            </a:r>
          </a:p>
          <a:p>
            <a:pPr algn="just"/>
            <a:r>
              <a:rPr lang="en-US" dirty="0"/>
              <a:t>Distinguish the nine (9) main provisions of the American Nurses Association (ANA) Code of Ethics for Nurses;</a:t>
            </a:r>
          </a:p>
          <a:p>
            <a:pPr algn="just"/>
            <a:r>
              <a:rPr lang="en-US" dirty="0"/>
              <a:t>Lastly, the student should be able to understand how nurses use the ANA Code of Ethics.</a:t>
            </a:r>
            <a:endParaRPr lang="en-PH" dirty="0"/>
          </a:p>
        </p:txBody>
      </p:sp>
    </p:spTree>
    <p:extLst>
      <p:ext uri="{BB962C8B-B14F-4D97-AF65-F5344CB8AC3E}">
        <p14:creationId xmlns:p14="http://schemas.microsoft.com/office/powerpoint/2010/main" val="356500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1. Autonomy</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4400" dirty="0"/>
              <a:t>Many factors may influence a patient's acceptance or refusal of medical treatment, such as culture, age, gender, sexual orientation, general health, and social support system.</a:t>
            </a:r>
            <a:endParaRPr lang="en-PH" sz="4400" dirty="0"/>
          </a:p>
        </p:txBody>
      </p:sp>
    </p:spTree>
    <p:extLst>
      <p:ext uri="{BB962C8B-B14F-4D97-AF65-F5344CB8AC3E}">
        <p14:creationId xmlns:p14="http://schemas.microsoft.com/office/powerpoint/2010/main" val="14359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2. Beneficence</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7211563" cy="3318936"/>
          </a:xfrm>
        </p:spPr>
        <p:txBody>
          <a:bodyPr>
            <a:noAutofit/>
          </a:bodyPr>
          <a:lstStyle/>
          <a:p>
            <a:pPr marL="0" indent="0">
              <a:buNone/>
            </a:pPr>
            <a:endParaRPr lang="en-US" sz="2800" dirty="0"/>
          </a:p>
          <a:p>
            <a:pPr marL="0" indent="0">
              <a:buNone/>
            </a:pPr>
            <a:r>
              <a:rPr lang="en-US" sz="2800" dirty="0"/>
              <a:t>Beneficence is acting for the good and welfare of others and including such attributes as kindness and charity. The ANA defines this as “actions guided by compassion.”</a:t>
            </a:r>
            <a:endParaRPr lang="en-PH" sz="2800" dirty="0"/>
          </a:p>
        </p:txBody>
      </p:sp>
      <p:pic>
        <p:nvPicPr>
          <p:cNvPr id="4" name="Picture 3">
            <a:extLst>
              <a:ext uri="{FF2B5EF4-FFF2-40B4-BE49-F238E27FC236}">
                <a16:creationId xmlns:a16="http://schemas.microsoft.com/office/drawing/2014/main" id="{C0740E1F-F663-458F-A571-4EDC75B35421}"/>
              </a:ext>
            </a:extLst>
          </p:cNvPr>
          <p:cNvPicPr>
            <a:picLocks noChangeAspect="1"/>
          </p:cNvPicPr>
          <p:nvPr/>
        </p:nvPicPr>
        <p:blipFill>
          <a:blip r:embed="rId2"/>
          <a:stretch>
            <a:fillRect/>
          </a:stretch>
        </p:blipFill>
        <p:spPr>
          <a:xfrm>
            <a:off x="8506964" y="2556932"/>
            <a:ext cx="2389634" cy="3318936"/>
          </a:xfrm>
          <a:prstGeom prst="rect">
            <a:avLst/>
          </a:prstGeom>
        </p:spPr>
      </p:pic>
    </p:spTree>
    <p:extLst>
      <p:ext uri="{BB962C8B-B14F-4D97-AF65-F5344CB8AC3E}">
        <p14:creationId xmlns:p14="http://schemas.microsoft.com/office/powerpoint/2010/main" val="219349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3. Justice</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3600" dirty="0"/>
              <a:t>Justice is that there should be an element of fairness in all medical and nursing decisions and care. Nurses must care for all patients with the same level of fairness despite the individual's financial abilities, race, religion, gender, and/or sexual orientation.</a:t>
            </a:r>
          </a:p>
        </p:txBody>
      </p:sp>
    </p:spTree>
    <p:extLst>
      <p:ext uri="{BB962C8B-B14F-4D97-AF65-F5344CB8AC3E}">
        <p14:creationId xmlns:p14="http://schemas.microsoft.com/office/powerpoint/2010/main" val="316804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3. Justice</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7803282" cy="3318936"/>
          </a:xfrm>
        </p:spPr>
        <p:txBody>
          <a:bodyPr>
            <a:noAutofit/>
          </a:bodyPr>
          <a:lstStyle/>
          <a:p>
            <a:pPr marL="0" indent="0">
              <a:buNone/>
            </a:pPr>
            <a:endParaRPr lang="en-US" sz="3200" dirty="0"/>
          </a:p>
          <a:p>
            <a:pPr marL="0" indent="0">
              <a:buNone/>
            </a:pPr>
            <a:r>
              <a:rPr lang="en-US" sz="3200" dirty="0"/>
              <a:t>An example of this is when working at a free flu clinic or diabetes screening clinic. These are open to all individuals in the community regardless of the previously mentioned factors.</a:t>
            </a:r>
            <a:endParaRPr lang="en-PH" sz="3200" dirty="0"/>
          </a:p>
        </p:txBody>
      </p:sp>
      <p:pic>
        <p:nvPicPr>
          <p:cNvPr id="4" name="Picture 3">
            <a:extLst>
              <a:ext uri="{FF2B5EF4-FFF2-40B4-BE49-F238E27FC236}">
                <a16:creationId xmlns:a16="http://schemas.microsoft.com/office/drawing/2014/main" id="{F3F7CD8C-0CCE-4C1B-AB78-0D62B20DD2FF}"/>
              </a:ext>
            </a:extLst>
          </p:cNvPr>
          <p:cNvPicPr>
            <a:picLocks noChangeAspect="1"/>
          </p:cNvPicPr>
          <p:nvPr/>
        </p:nvPicPr>
        <p:blipFill>
          <a:blip r:embed="rId2"/>
          <a:stretch>
            <a:fillRect/>
          </a:stretch>
        </p:blipFill>
        <p:spPr>
          <a:xfrm>
            <a:off x="9098683" y="2556932"/>
            <a:ext cx="1797915" cy="3318936"/>
          </a:xfrm>
          <a:prstGeom prst="rect">
            <a:avLst/>
          </a:prstGeom>
        </p:spPr>
      </p:pic>
    </p:spTree>
    <p:extLst>
      <p:ext uri="{BB962C8B-B14F-4D97-AF65-F5344CB8AC3E}">
        <p14:creationId xmlns:p14="http://schemas.microsoft.com/office/powerpoint/2010/main" val="391359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4. Nonmaleficence</a:t>
            </a:r>
            <a:endParaRPr lang="en-PH" sz="7200" dirty="0"/>
          </a:p>
        </p:txBody>
      </p:sp>
      <p:pic>
        <p:nvPicPr>
          <p:cNvPr id="4" name="Picture 3">
            <a:extLst>
              <a:ext uri="{FF2B5EF4-FFF2-40B4-BE49-F238E27FC236}">
                <a16:creationId xmlns:a16="http://schemas.microsoft.com/office/drawing/2014/main" id="{480C83BF-C108-448F-80D6-B600F800BCF4}"/>
              </a:ext>
            </a:extLst>
          </p:cNvPr>
          <p:cNvPicPr>
            <a:picLocks noChangeAspect="1"/>
          </p:cNvPicPr>
          <p:nvPr/>
        </p:nvPicPr>
        <p:blipFill rotWithShape="1">
          <a:blip r:embed="rId2"/>
          <a:srcRect l="26140" r="23457"/>
          <a:stretch/>
        </p:blipFill>
        <p:spPr>
          <a:xfrm>
            <a:off x="1295402" y="2556933"/>
            <a:ext cx="2509888" cy="3318935"/>
          </a:xfrm>
          <a:prstGeom prst="rect">
            <a:avLst/>
          </a:prstGeom>
        </p:spPr>
      </p:pic>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3807657" y="2556932"/>
            <a:ext cx="7091308" cy="3318936"/>
          </a:xfrm>
        </p:spPr>
        <p:txBody>
          <a:bodyPr>
            <a:noAutofit/>
          </a:bodyPr>
          <a:lstStyle/>
          <a:p>
            <a:pPr marL="0" indent="0">
              <a:buNone/>
            </a:pPr>
            <a:endParaRPr lang="en-US" sz="2800" dirty="0"/>
          </a:p>
          <a:p>
            <a:pPr marL="0" indent="0">
              <a:buNone/>
            </a:pPr>
            <a:r>
              <a:rPr lang="en-US" sz="2800" dirty="0"/>
              <a:t>Nonmaleficence is to do no harm. This is the most well known of the main principles of nursing ethics. More specifically, it is selecting interventions and care that will cause the least amount of harm to achieve a beneficial outcome.</a:t>
            </a:r>
          </a:p>
        </p:txBody>
      </p:sp>
    </p:spTree>
    <p:extLst>
      <p:ext uri="{BB962C8B-B14F-4D97-AF65-F5344CB8AC3E}">
        <p14:creationId xmlns:p14="http://schemas.microsoft.com/office/powerpoint/2010/main" val="105182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4. Nonmaleficence</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3600" dirty="0"/>
              <a:t>The principle of nonmaleficence ensures the safety of the patient and community in all care delivery. Nurses are also responsible to report treatment options that are causing significant harm to a patient which may include suicidal or homicidal ideations.</a:t>
            </a:r>
            <a:endParaRPr lang="en-PH" sz="3600" dirty="0"/>
          </a:p>
        </p:txBody>
      </p:sp>
    </p:spTree>
    <p:extLst>
      <p:ext uri="{BB962C8B-B14F-4D97-AF65-F5344CB8AC3E}">
        <p14:creationId xmlns:p14="http://schemas.microsoft.com/office/powerpoint/2010/main" val="19474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4400" dirty="0"/>
              <a:t>Revised in 2015 to include nine (9) provisions, the ANA Code of Ethics for Nurses now includes interpretative statements that can provide more specific guidance for nursing practice.</a:t>
            </a:r>
            <a:endParaRPr lang="en-PH" sz="4400" dirty="0"/>
          </a:p>
        </p:txBody>
      </p:sp>
    </p:spTree>
    <p:extLst>
      <p:ext uri="{BB962C8B-B14F-4D97-AF65-F5344CB8AC3E}">
        <p14:creationId xmlns:p14="http://schemas.microsoft.com/office/powerpoint/2010/main" val="315799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5180466" cy="3318936"/>
          </a:xfrm>
        </p:spPr>
        <p:txBody>
          <a:bodyPr>
            <a:noAutofit/>
          </a:bodyPr>
          <a:lstStyle/>
          <a:p>
            <a:pPr marL="0" indent="0">
              <a:buNone/>
            </a:pPr>
            <a:endParaRPr lang="en-US" sz="2800" dirty="0"/>
          </a:p>
          <a:p>
            <a:pPr marL="0" indent="0">
              <a:buNone/>
            </a:pPr>
            <a:r>
              <a:rPr lang="en-US" sz="2800" dirty="0"/>
              <a:t>These provisions were implemented to help guide nurses in ethical decision-making throughout their practice. </a:t>
            </a:r>
            <a:endParaRPr lang="en-PH" sz="2800" dirty="0"/>
          </a:p>
        </p:txBody>
      </p:sp>
      <p:pic>
        <p:nvPicPr>
          <p:cNvPr id="4" name="Picture 3">
            <a:extLst>
              <a:ext uri="{FF2B5EF4-FFF2-40B4-BE49-F238E27FC236}">
                <a16:creationId xmlns:a16="http://schemas.microsoft.com/office/drawing/2014/main" id="{863623AE-EF21-48A5-AB75-7348C9B24538}"/>
              </a:ext>
            </a:extLst>
          </p:cNvPr>
          <p:cNvPicPr>
            <a:picLocks noChangeAspect="1"/>
          </p:cNvPicPr>
          <p:nvPr/>
        </p:nvPicPr>
        <p:blipFill>
          <a:blip r:embed="rId2"/>
          <a:stretch>
            <a:fillRect/>
          </a:stretch>
        </p:blipFill>
        <p:spPr>
          <a:xfrm>
            <a:off x="6475867" y="2560320"/>
            <a:ext cx="4420731" cy="3315548"/>
          </a:xfrm>
          <a:prstGeom prst="rect">
            <a:avLst/>
          </a:prstGeom>
        </p:spPr>
      </p:pic>
    </p:spTree>
    <p:extLst>
      <p:ext uri="{BB962C8B-B14F-4D97-AF65-F5344CB8AC3E}">
        <p14:creationId xmlns:p14="http://schemas.microsoft.com/office/powerpoint/2010/main" val="352109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dirty="0"/>
              <a:t>1. The nurse practices with compassion and respect for the inherent dignity, worth, and unique attributes of every person.</a:t>
            </a:r>
          </a:p>
          <a:p>
            <a:pPr marL="0" indent="0" algn="just">
              <a:buNone/>
            </a:pPr>
            <a:r>
              <a:rPr lang="en-US" dirty="0"/>
              <a:t>	1.1 Respect For Human Dignity</a:t>
            </a:r>
          </a:p>
          <a:p>
            <a:pPr marL="0" indent="0" algn="just">
              <a:buNone/>
            </a:pPr>
            <a:r>
              <a:rPr lang="en-US" dirty="0"/>
              <a:t>	1.2 Relationships with Patients</a:t>
            </a:r>
          </a:p>
          <a:p>
            <a:pPr marL="0" indent="0" algn="just">
              <a:buNone/>
            </a:pPr>
            <a:r>
              <a:rPr lang="en-US" dirty="0"/>
              <a:t>	1.3 The Nature of Health</a:t>
            </a:r>
          </a:p>
          <a:p>
            <a:pPr marL="0" indent="0" algn="just">
              <a:buNone/>
            </a:pPr>
            <a:r>
              <a:rPr lang="en-US" dirty="0"/>
              <a:t>	1.4 The Right to Self-Determination</a:t>
            </a:r>
          </a:p>
          <a:p>
            <a:pPr marL="0" indent="0" algn="just">
              <a:buNone/>
            </a:pPr>
            <a:r>
              <a:rPr lang="en-US" dirty="0"/>
              <a:t>	1.5 Relationships with Colleagues and Others</a:t>
            </a:r>
          </a:p>
        </p:txBody>
      </p:sp>
    </p:spTree>
    <p:extLst>
      <p:ext uri="{BB962C8B-B14F-4D97-AF65-F5344CB8AC3E}">
        <p14:creationId xmlns:p14="http://schemas.microsoft.com/office/powerpoint/2010/main" val="289688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2800" dirty="0"/>
              <a:t>2. The nurse’s primary commitment is to the patient, whether an individual, family, group, community, or population.</a:t>
            </a:r>
          </a:p>
          <a:p>
            <a:pPr marL="0" indent="0" algn="just">
              <a:buNone/>
            </a:pPr>
            <a:r>
              <a:rPr lang="en-US" sz="2800" dirty="0"/>
              <a:t>	2.1 Primacy of the Patient’s Interests</a:t>
            </a:r>
          </a:p>
          <a:p>
            <a:pPr marL="0" indent="0" algn="just">
              <a:buNone/>
            </a:pPr>
            <a:r>
              <a:rPr lang="en-US" sz="2800" dirty="0"/>
              <a:t>	2.2 Conflict of Interest for Nurses</a:t>
            </a:r>
          </a:p>
          <a:p>
            <a:pPr marL="0" indent="0" algn="just">
              <a:buNone/>
            </a:pPr>
            <a:r>
              <a:rPr lang="en-US" sz="2800" dirty="0"/>
              <a:t>	2.3 Collaboration</a:t>
            </a:r>
          </a:p>
          <a:p>
            <a:pPr marL="0" indent="0" algn="just">
              <a:buNone/>
            </a:pPr>
            <a:r>
              <a:rPr lang="en-US" sz="2800" dirty="0"/>
              <a:t>	2.4 Professional Boundaries</a:t>
            </a:r>
          </a:p>
        </p:txBody>
      </p:sp>
    </p:spTree>
    <p:extLst>
      <p:ext uri="{BB962C8B-B14F-4D97-AF65-F5344CB8AC3E}">
        <p14:creationId xmlns:p14="http://schemas.microsoft.com/office/powerpoint/2010/main" val="336152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4800599" cy="3318936"/>
          </a:xfrm>
        </p:spPr>
        <p:txBody>
          <a:bodyPr>
            <a:normAutofit/>
          </a:bodyPr>
          <a:lstStyle/>
          <a:p>
            <a:pPr marL="0" indent="0">
              <a:buNone/>
            </a:pPr>
            <a:endParaRPr lang="en-US" sz="2800" dirty="0"/>
          </a:p>
          <a:p>
            <a:pPr marL="0" indent="0">
              <a:buNone/>
            </a:pPr>
            <a:r>
              <a:rPr lang="en-US" sz="2800" dirty="0"/>
              <a:t>For almost two decades, nursing has been ranked number one by the Gallup Poll as the most honest and ethical profession. (Saad, 2020)</a:t>
            </a:r>
          </a:p>
        </p:txBody>
      </p:sp>
      <p:pic>
        <p:nvPicPr>
          <p:cNvPr id="1026" name="Picture 2" descr="10 Qualities That Make a Great Nurse - Minority Nurse">
            <a:extLst>
              <a:ext uri="{FF2B5EF4-FFF2-40B4-BE49-F238E27FC236}">
                <a16:creationId xmlns:a16="http://schemas.microsoft.com/office/drawing/2014/main" id="{77CE2DAA-254F-47C3-BC35-FA48816E2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722" y="2701660"/>
            <a:ext cx="4540876" cy="302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9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2000" dirty="0"/>
              <a:t>3. The nurse promotes, advocates for, and protects the rights, health, and safety of the patient.</a:t>
            </a:r>
          </a:p>
          <a:p>
            <a:pPr marL="0" indent="0" algn="just">
              <a:buNone/>
            </a:pPr>
            <a:r>
              <a:rPr lang="en-US" sz="2000" dirty="0"/>
              <a:t>	3.1 Protection of the Rights of Privacy and Confidentiality</a:t>
            </a:r>
          </a:p>
          <a:p>
            <a:pPr marL="0" indent="0" algn="just">
              <a:buNone/>
            </a:pPr>
            <a:r>
              <a:rPr lang="en-US" sz="2000" dirty="0"/>
              <a:t>	3.2 Protection of Human Participants in Research</a:t>
            </a:r>
          </a:p>
          <a:p>
            <a:pPr marL="0" indent="0" algn="just">
              <a:buNone/>
            </a:pPr>
            <a:r>
              <a:rPr lang="en-US" sz="2000" dirty="0"/>
              <a:t>	3.3 Performance Standards and Review Mechanisms</a:t>
            </a:r>
          </a:p>
          <a:p>
            <a:pPr marL="0" indent="0" algn="just">
              <a:buNone/>
            </a:pPr>
            <a:r>
              <a:rPr lang="en-US" sz="2000" dirty="0"/>
              <a:t>	3.4 Professional Responsibility in Promoting a Culture of Safety</a:t>
            </a:r>
          </a:p>
          <a:p>
            <a:pPr marL="0" indent="0" algn="just">
              <a:buNone/>
            </a:pPr>
            <a:r>
              <a:rPr lang="en-US" sz="2000" dirty="0"/>
              <a:t>	3.5 Protection of Patient Health and Safety by Acting on Questionable Practice</a:t>
            </a:r>
          </a:p>
          <a:p>
            <a:pPr marL="0" indent="0" algn="just">
              <a:buNone/>
            </a:pPr>
            <a:r>
              <a:rPr lang="en-US" sz="2000" dirty="0"/>
              <a:t>	3.6 Patient Protection and Impaired Practice</a:t>
            </a:r>
          </a:p>
        </p:txBody>
      </p:sp>
    </p:spTree>
    <p:extLst>
      <p:ext uri="{BB962C8B-B14F-4D97-AF65-F5344CB8AC3E}">
        <p14:creationId xmlns:p14="http://schemas.microsoft.com/office/powerpoint/2010/main" val="172182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dirty="0"/>
              <a:t>4. The nurse has authority, accountability, and responsibility for nursing practice; makes decisions; and takes action consistent with the obligation to provide optimal patient care.</a:t>
            </a:r>
          </a:p>
          <a:p>
            <a:pPr marL="0" indent="0" algn="just">
              <a:buNone/>
            </a:pPr>
            <a:r>
              <a:rPr lang="en-US" dirty="0"/>
              <a:t>	4.1 Authority, Accountability, and Responsibility</a:t>
            </a:r>
          </a:p>
          <a:p>
            <a:pPr marL="0" indent="0" algn="just">
              <a:buNone/>
            </a:pPr>
            <a:r>
              <a:rPr lang="en-US" dirty="0"/>
              <a:t>	4.2 Accountability for Nursing Judgments, Decisions, and Actions</a:t>
            </a:r>
          </a:p>
          <a:p>
            <a:pPr marL="0" indent="0" algn="just">
              <a:buNone/>
            </a:pPr>
            <a:r>
              <a:rPr lang="en-US" dirty="0"/>
              <a:t>	4.3 Responsibility for Nursing Judgments, Decisions, and Actions</a:t>
            </a:r>
          </a:p>
          <a:p>
            <a:pPr marL="0" indent="0" algn="just">
              <a:buNone/>
            </a:pPr>
            <a:r>
              <a:rPr lang="en-US" dirty="0"/>
              <a:t>	4.4 Assignment and Delegation of Nursing Activities or Tasks</a:t>
            </a:r>
          </a:p>
        </p:txBody>
      </p:sp>
    </p:spTree>
    <p:extLst>
      <p:ext uri="{BB962C8B-B14F-4D97-AF65-F5344CB8AC3E}">
        <p14:creationId xmlns:p14="http://schemas.microsoft.com/office/powerpoint/2010/main" val="263178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2000" dirty="0"/>
              <a:t>5. The nurse owes the same duties to self as to others, including the responsibility to promote health and safety, preserve wholeness of character and integrity, maintain competence, and continue personal and professional growth.</a:t>
            </a:r>
          </a:p>
          <a:p>
            <a:pPr marL="0" indent="0" algn="just">
              <a:buNone/>
            </a:pPr>
            <a:r>
              <a:rPr lang="en-US" sz="2000" dirty="0"/>
              <a:t>	5.1 Duties to Self and Others</a:t>
            </a:r>
          </a:p>
          <a:p>
            <a:pPr marL="0" indent="0" algn="just">
              <a:buNone/>
            </a:pPr>
            <a:r>
              <a:rPr lang="en-US" sz="2000" dirty="0"/>
              <a:t>	5.2 Promotion of Personal Health, Safety, and Well-Being</a:t>
            </a:r>
          </a:p>
          <a:p>
            <a:pPr marL="0" indent="0" algn="just">
              <a:buNone/>
            </a:pPr>
            <a:r>
              <a:rPr lang="en-US" sz="2000" dirty="0"/>
              <a:t>	5.3 Preservation of Wholeness of Character</a:t>
            </a:r>
          </a:p>
          <a:p>
            <a:pPr marL="0" indent="0" algn="just">
              <a:buNone/>
            </a:pPr>
            <a:r>
              <a:rPr lang="en-US" sz="2000" dirty="0"/>
              <a:t>	5.4 Preservation of Integrity</a:t>
            </a:r>
          </a:p>
          <a:p>
            <a:pPr marL="0" indent="0" algn="just">
              <a:buNone/>
            </a:pPr>
            <a:r>
              <a:rPr lang="en-US" sz="2000" dirty="0"/>
              <a:t>	5.5 Maintenance of Competence and Continuation of Professional Growth</a:t>
            </a:r>
          </a:p>
          <a:p>
            <a:pPr marL="0" indent="0" algn="just">
              <a:buNone/>
            </a:pPr>
            <a:r>
              <a:rPr lang="en-US" sz="2000" dirty="0"/>
              <a:t>	5.6 Continuation of Personal Growth</a:t>
            </a:r>
          </a:p>
        </p:txBody>
      </p:sp>
    </p:spTree>
    <p:extLst>
      <p:ext uri="{BB962C8B-B14F-4D97-AF65-F5344CB8AC3E}">
        <p14:creationId xmlns:p14="http://schemas.microsoft.com/office/powerpoint/2010/main" val="324973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2800" dirty="0"/>
              <a:t>6. The nurse, through individual and collective effort, establishes, maintains, and improves the ethical environment of the work setting and conditions of employment that are conducive to safe, quality health care.</a:t>
            </a:r>
          </a:p>
          <a:p>
            <a:pPr marL="0" indent="0" algn="just">
              <a:buNone/>
            </a:pPr>
            <a:r>
              <a:rPr lang="en-US" sz="2800" dirty="0"/>
              <a:t>	6.1 The Environment and Moral Virtue</a:t>
            </a:r>
          </a:p>
          <a:p>
            <a:pPr marL="0" indent="0" algn="just">
              <a:buNone/>
            </a:pPr>
            <a:r>
              <a:rPr lang="en-US" sz="2800" dirty="0"/>
              <a:t>	6.2 The Environment and Ethical Obligation</a:t>
            </a:r>
          </a:p>
          <a:p>
            <a:pPr marL="0" indent="0" algn="just">
              <a:buNone/>
            </a:pPr>
            <a:r>
              <a:rPr lang="en-US" sz="2800" dirty="0"/>
              <a:t>	6.3 Responsibility for the Healthcare Environment</a:t>
            </a:r>
          </a:p>
        </p:txBody>
      </p:sp>
    </p:spTree>
    <p:extLst>
      <p:ext uri="{BB962C8B-B14F-4D97-AF65-F5344CB8AC3E}">
        <p14:creationId xmlns:p14="http://schemas.microsoft.com/office/powerpoint/2010/main" val="1236877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dirty="0"/>
              <a:t>7. The nurse, in all roles and settings, advances the profession through research and scholarly inquiry, professional standards development, and the generation of both nursing and health policy.</a:t>
            </a:r>
          </a:p>
          <a:p>
            <a:pPr marL="0" indent="0" algn="just">
              <a:buNone/>
            </a:pPr>
            <a:r>
              <a:rPr lang="en-US" dirty="0"/>
              <a:t>	7.1 Contributions through Research and Scholarly Inquiry</a:t>
            </a:r>
          </a:p>
          <a:p>
            <a:pPr marL="0" indent="0" algn="just">
              <a:buNone/>
            </a:pPr>
            <a:r>
              <a:rPr lang="en-US" dirty="0"/>
              <a:t>	7.2 Contributions through Developing, Maintaining, and Implementing 	Professional Practice Standards</a:t>
            </a:r>
          </a:p>
          <a:p>
            <a:pPr marL="0" indent="0" algn="just">
              <a:buNone/>
            </a:pPr>
            <a:r>
              <a:rPr lang="en-US" dirty="0"/>
              <a:t>	7.3 Contributions through Nursing and Health Policy Development</a:t>
            </a:r>
          </a:p>
        </p:txBody>
      </p:sp>
    </p:spTree>
    <p:extLst>
      <p:ext uri="{BB962C8B-B14F-4D97-AF65-F5344CB8AC3E}">
        <p14:creationId xmlns:p14="http://schemas.microsoft.com/office/powerpoint/2010/main" val="317163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dirty="0"/>
              <a:t>8. The nurse collaborates with other health professionals and the public to protect human rights, promote health diplomacy, and reduce health disparities.</a:t>
            </a:r>
          </a:p>
          <a:p>
            <a:pPr marL="0" indent="0" algn="just">
              <a:buNone/>
            </a:pPr>
            <a:r>
              <a:rPr lang="en-US" dirty="0"/>
              <a:t>	8.1 Health Is a Universal Right</a:t>
            </a:r>
          </a:p>
          <a:p>
            <a:pPr marL="0" indent="0" algn="just">
              <a:buNone/>
            </a:pPr>
            <a:r>
              <a:rPr lang="en-US" dirty="0"/>
              <a:t>	8.2 Collaboration for Health, Human Rights, and Health Diplomacy</a:t>
            </a:r>
          </a:p>
          <a:p>
            <a:pPr marL="0" indent="0" algn="just">
              <a:buNone/>
            </a:pPr>
            <a:r>
              <a:rPr lang="en-US" dirty="0"/>
              <a:t>	8.3 Obligation to Advance Health and Human Rights and Reduce 	Disparities</a:t>
            </a:r>
          </a:p>
          <a:p>
            <a:pPr marL="0" indent="0" algn="just">
              <a:buNone/>
            </a:pPr>
            <a:r>
              <a:rPr lang="en-US" dirty="0"/>
              <a:t>	8.4 Collaboration for Human Rights in Complex, Extreme, or 	Extraordinary Practice Settings</a:t>
            </a:r>
          </a:p>
        </p:txBody>
      </p:sp>
    </p:spTree>
    <p:extLst>
      <p:ext uri="{BB962C8B-B14F-4D97-AF65-F5344CB8AC3E}">
        <p14:creationId xmlns:p14="http://schemas.microsoft.com/office/powerpoint/2010/main" val="1460714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4000" dirty="0"/>
              <a:t>Nine Provisions of the ANA Code of Ethics</a:t>
            </a:r>
            <a:endParaRPr lang="en-PH" sz="40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dirty="0"/>
              <a:t>9. The profession of nursing, collectively through its professional organization, must articulate nursing values, maintain the integrity of the profession, and integrate principles of social justice into nursing and health policy.</a:t>
            </a:r>
          </a:p>
          <a:p>
            <a:pPr marL="0" indent="0" algn="just">
              <a:buNone/>
            </a:pPr>
            <a:r>
              <a:rPr lang="en-US" dirty="0"/>
              <a:t>	9.1 Articulation and Assertion of Values</a:t>
            </a:r>
          </a:p>
          <a:p>
            <a:pPr marL="0" indent="0" algn="just">
              <a:buNone/>
            </a:pPr>
            <a:r>
              <a:rPr lang="en-US" dirty="0"/>
              <a:t>	9.2 Integrity of the Profession</a:t>
            </a:r>
          </a:p>
          <a:p>
            <a:pPr marL="0" indent="0" algn="just">
              <a:buNone/>
            </a:pPr>
            <a:r>
              <a:rPr lang="en-US" dirty="0"/>
              <a:t>	9.3 Integrating Social Justice</a:t>
            </a:r>
          </a:p>
          <a:p>
            <a:pPr marL="0" indent="0" algn="just">
              <a:buNone/>
            </a:pPr>
            <a:r>
              <a:rPr lang="en-US" dirty="0"/>
              <a:t>	9.4 Social Justice in Nursing and Health Policy</a:t>
            </a:r>
          </a:p>
        </p:txBody>
      </p:sp>
    </p:spTree>
    <p:extLst>
      <p:ext uri="{BB962C8B-B14F-4D97-AF65-F5344CB8AC3E}">
        <p14:creationId xmlns:p14="http://schemas.microsoft.com/office/powerpoint/2010/main" val="1607904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3600" dirty="0"/>
              <a:t>Ethical Decision-Making in the Nursing Practice</a:t>
            </a:r>
            <a:endParaRPr lang="en-PH" sz="36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3200" dirty="0"/>
              <a:t>Unfortunately, nurses are often unable to make complex ethical decisions based solely on the four principles and nine provisions. In these instances, it is important to consult the ethics committee before making any major decisions. Often, other resources are needed when making major ethical decisions.</a:t>
            </a:r>
          </a:p>
        </p:txBody>
      </p:sp>
    </p:spTree>
    <p:extLst>
      <p:ext uri="{BB962C8B-B14F-4D97-AF65-F5344CB8AC3E}">
        <p14:creationId xmlns:p14="http://schemas.microsoft.com/office/powerpoint/2010/main" val="958104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dirty="0"/>
              <a:t>How Nurses Use the ANA Code of Ethics</a:t>
            </a:r>
            <a:endParaRPr lang="en-PH"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4000" dirty="0"/>
              <a:t>Knowing the nursing code of ethics is essential for nurses because it will help guide everyday practice and navigate the daily complexities of the healthcare profession.</a:t>
            </a:r>
          </a:p>
        </p:txBody>
      </p:sp>
    </p:spTree>
    <p:extLst>
      <p:ext uri="{BB962C8B-B14F-4D97-AF65-F5344CB8AC3E}">
        <p14:creationId xmlns:p14="http://schemas.microsoft.com/office/powerpoint/2010/main" val="349585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dirty="0"/>
              <a:t>How Nurses Use the ANA Code of Ethics</a:t>
            </a:r>
            <a:endParaRPr lang="en-PH"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5175949" cy="3318936"/>
          </a:xfrm>
        </p:spPr>
        <p:txBody>
          <a:bodyPr>
            <a:noAutofit/>
          </a:bodyPr>
          <a:lstStyle/>
          <a:p>
            <a:pPr marL="0" indent="0">
              <a:buNone/>
            </a:pPr>
            <a:endParaRPr lang="en-US" sz="1800" dirty="0"/>
          </a:p>
          <a:p>
            <a:pPr marL="0" indent="0">
              <a:buNone/>
            </a:pPr>
            <a:r>
              <a:rPr lang="en-US" sz="3600" dirty="0"/>
              <a:t>Nurses often use the four major ethical principles throughout a shift, even if not fully aware of it.</a:t>
            </a:r>
          </a:p>
        </p:txBody>
      </p:sp>
      <p:pic>
        <p:nvPicPr>
          <p:cNvPr id="4" name="Picture 3">
            <a:extLst>
              <a:ext uri="{FF2B5EF4-FFF2-40B4-BE49-F238E27FC236}">
                <a16:creationId xmlns:a16="http://schemas.microsoft.com/office/drawing/2014/main" id="{465AC2AD-A67D-457F-AB6E-6D952C04EE4F}"/>
              </a:ext>
            </a:extLst>
          </p:cNvPr>
          <p:cNvPicPr>
            <a:picLocks noChangeAspect="1"/>
          </p:cNvPicPr>
          <p:nvPr/>
        </p:nvPicPr>
        <p:blipFill>
          <a:blip r:embed="rId2"/>
          <a:stretch>
            <a:fillRect/>
          </a:stretch>
        </p:blipFill>
        <p:spPr>
          <a:xfrm>
            <a:off x="6471350" y="2556932"/>
            <a:ext cx="4425248" cy="3318936"/>
          </a:xfrm>
          <a:prstGeom prst="rect">
            <a:avLst/>
          </a:prstGeom>
        </p:spPr>
      </p:pic>
    </p:spTree>
    <p:extLst>
      <p:ext uri="{BB962C8B-B14F-4D97-AF65-F5344CB8AC3E}">
        <p14:creationId xmlns:p14="http://schemas.microsoft.com/office/powerpoint/2010/main" val="152907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600" dirty="0"/>
              <a:t>In the latest version of the survey which was run on  December 1-17, 2020 — wherein Americans were asked to rate the honesty and ethics of 15 different occupational groups as very high, high, average, low or very low — nurses obtained a record 89% very high/high score for their honesty and ethics.</a:t>
            </a:r>
          </a:p>
        </p:txBody>
      </p:sp>
    </p:spTree>
    <p:extLst>
      <p:ext uri="{BB962C8B-B14F-4D97-AF65-F5344CB8AC3E}">
        <p14:creationId xmlns:p14="http://schemas.microsoft.com/office/powerpoint/2010/main" val="3159231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dirty="0"/>
              <a:t>How Nurses Use the ANA Code of Ethics</a:t>
            </a:r>
            <a:endParaRPr lang="en-PH"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2800" dirty="0"/>
              <a:t>These instances may include the following:</a:t>
            </a:r>
          </a:p>
          <a:p>
            <a:pPr algn="just"/>
            <a:r>
              <a:rPr lang="en-US" sz="2800" dirty="0"/>
              <a:t>Providing pain medication to a post-operative hip replacement</a:t>
            </a:r>
          </a:p>
          <a:p>
            <a:pPr algn="just"/>
            <a:r>
              <a:rPr lang="en-US" sz="2800" dirty="0"/>
              <a:t>Holding the hand of a dying patient who is alone</a:t>
            </a:r>
          </a:p>
          <a:p>
            <a:pPr algn="just"/>
            <a:r>
              <a:rPr lang="en-US" sz="2800" dirty="0"/>
              <a:t>Advocating for the patient that wants to end chemotherapy and enter hospice care</a:t>
            </a:r>
          </a:p>
        </p:txBody>
      </p:sp>
    </p:spTree>
    <p:extLst>
      <p:ext uri="{BB962C8B-B14F-4D97-AF65-F5344CB8AC3E}">
        <p14:creationId xmlns:p14="http://schemas.microsoft.com/office/powerpoint/2010/main" val="363401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Conclusion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3600" dirty="0"/>
              <a:t>Nursing is consistently regarded as the most honest and ethical profession. Hence, practicing with the nursing code of ethics is essential to ensuring that patients and their families receive the care they have come to know and expect.</a:t>
            </a:r>
          </a:p>
        </p:txBody>
      </p:sp>
    </p:spTree>
    <p:extLst>
      <p:ext uri="{BB962C8B-B14F-4D97-AF65-F5344CB8AC3E}">
        <p14:creationId xmlns:p14="http://schemas.microsoft.com/office/powerpoint/2010/main" val="298442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Conclusion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6282261" cy="3318936"/>
          </a:xfrm>
        </p:spPr>
        <p:txBody>
          <a:bodyPr>
            <a:noAutofit/>
          </a:bodyPr>
          <a:lstStyle/>
          <a:p>
            <a:pPr marL="0" indent="0">
              <a:buNone/>
            </a:pPr>
            <a:endParaRPr lang="en-US" sz="1800" dirty="0"/>
          </a:p>
          <a:p>
            <a:pPr marL="0" indent="0">
              <a:buNone/>
            </a:pPr>
            <a:r>
              <a:rPr lang="en-US" sz="3200" dirty="0"/>
              <a:t>Utilizing the ethical codes of justice, nonmaleficence, autonomy, and beneficence day in, day out allows nurses to provide the safest and most compassionate care for their patients.</a:t>
            </a:r>
          </a:p>
        </p:txBody>
      </p:sp>
      <p:pic>
        <p:nvPicPr>
          <p:cNvPr id="4" name="Picture 3">
            <a:extLst>
              <a:ext uri="{FF2B5EF4-FFF2-40B4-BE49-F238E27FC236}">
                <a16:creationId xmlns:a16="http://schemas.microsoft.com/office/drawing/2014/main" id="{2C102E07-EB61-4E8C-AFA3-290EB60CB35B}"/>
              </a:ext>
            </a:extLst>
          </p:cNvPr>
          <p:cNvPicPr>
            <a:picLocks noChangeAspect="1"/>
          </p:cNvPicPr>
          <p:nvPr/>
        </p:nvPicPr>
        <p:blipFill>
          <a:blip r:embed="rId2"/>
          <a:stretch>
            <a:fillRect/>
          </a:stretch>
        </p:blipFill>
        <p:spPr>
          <a:xfrm>
            <a:off x="7577662" y="2556932"/>
            <a:ext cx="3318936" cy="3318936"/>
          </a:xfrm>
          <a:prstGeom prst="rect">
            <a:avLst/>
          </a:prstGeom>
        </p:spPr>
      </p:pic>
    </p:spTree>
    <p:extLst>
      <p:ext uri="{BB962C8B-B14F-4D97-AF65-F5344CB8AC3E}">
        <p14:creationId xmlns:p14="http://schemas.microsoft.com/office/powerpoint/2010/main" val="4252993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Autofit/>
          </a:bodyPr>
          <a:lstStyle/>
          <a:p>
            <a:r>
              <a:rPr lang="en-US" sz="7200" dirty="0"/>
              <a:t>References</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Autofit/>
          </a:bodyPr>
          <a:lstStyle/>
          <a:p>
            <a:pPr marL="0" indent="0" algn="just">
              <a:buNone/>
            </a:pPr>
            <a:r>
              <a:rPr lang="en-US" sz="1800" dirty="0"/>
              <a:t>Saad, L. (2020, December 22). </a:t>
            </a:r>
            <a:r>
              <a:rPr lang="en-US" sz="1800" i="1" dirty="0"/>
              <a:t>U.S. ethics ratings rise for medical workers and teachers</a:t>
            </a:r>
            <a:r>
              <a:rPr lang="en-US" sz="1800" dirty="0"/>
              <a:t>. Gallup.com. Retrieved October 12, 2021, from </a:t>
            </a:r>
            <a:r>
              <a:rPr lang="en-US" sz="1800" dirty="0">
                <a:hlinkClick r:id="rId2"/>
              </a:rPr>
              <a:t>https://news.gallup.com/poll/328136/ethics-ratings-rise-medical-workers-teachers.aspx</a:t>
            </a:r>
            <a:r>
              <a:rPr lang="en-US" sz="1800" dirty="0"/>
              <a:t>.</a:t>
            </a:r>
          </a:p>
          <a:p>
            <a:pPr marL="0" indent="0" algn="just">
              <a:buNone/>
            </a:pPr>
            <a:r>
              <a:rPr lang="en-US" sz="1800" dirty="0"/>
              <a:t>American Nurses Association (ANA). (2015, January). </a:t>
            </a:r>
            <a:r>
              <a:rPr lang="en-US" sz="1800" i="1" dirty="0"/>
              <a:t>Code of Ethics for Nurses with Interpretative Statements</a:t>
            </a:r>
            <a:r>
              <a:rPr lang="en-US" sz="1800" dirty="0"/>
              <a:t>. Silver Spring, Maryland. Retrieved October 12, 2021, from </a:t>
            </a:r>
            <a:r>
              <a:rPr lang="en-US" sz="1800" dirty="0">
                <a:hlinkClick r:id="rId3"/>
              </a:rPr>
              <a:t>https://www.nursingworld.org/practice-policy/nursing-excellence/ethics/code-of-ethics-for-nurses/coe-view-only/</a:t>
            </a:r>
            <a:r>
              <a:rPr lang="en-US" sz="1800" dirty="0"/>
              <a:t>.</a:t>
            </a:r>
          </a:p>
          <a:p>
            <a:pPr marL="0" indent="0" algn="just">
              <a:buNone/>
            </a:pPr>
            <a:r>
              <a:rPr lang="en-US" sz="1800" dirty="0"/>
              <a:t>Oakland University's School of Nursing. (2021, January 22). Gallup Poll finds nursing is most honest, ethical profession. Oakland University Magazine. Retrieved October 12, 2021, from </a:t>
            </a:r>
            <a:r>
              <a:rPr lang="en-US" sz="1800" dirty="0">
                <a:hlinkClick r:id="rId4"/>
              </a:rPr>
              <a:t>https://oakland.edu/oumagazine/news/nursing/2021/gallup-poll-finds-nursing-is-most-honest-ethical-profession</a:t>
            </a:r>
            <a:r>
              <a:rPr lang="en-US" sz="1800" dirty="0"/>
              <a:t>.</a:t>
            </a:r>
          </a:p>
        </p:txBody>
      </p:sp>
    </p:spTree>
    <p:extLst>
      <p:ext uri="{BB962C8B-B14F-4D97-AF65-F5344CB8AC3E}">
        <p14:creationId xmlns:p14="http://schemas.microsoft.com/office/powerpoint/2010/main" val="113717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3551491" cy="3318936"/>
          </a:xfrm>
        </p:spPr>
        <p:txBody>
          <a:bodyPr>
            <a:normAutofit/>
          </a:bodyPr>
          <a:lstStyle/>
          <a:p>
            <a:pPr marL="0" indent="0">
              <a:buNone/>
            </a:pPr>
            <a:endParaRPr lang="en-US" dirty="0"/>
          </a:p>
          <a:p>
            <a:pPr marL="0" indent="0">
              <a:buNone/>
            </a:pPr>
            <a:r>
              <a:rPr lang="en-US" dirty="0"/>
              <a:t>The previously mentioned score is four percentage points greater than their previous high, last recorded in 2019.</a:t>
            </a:r>
            <a:endParaRPr lang="en-PH" dirty="0"/>
          </a:p>
        </p:txBody>
      </p:sp>
      <p:pic>
        <p:nvPicPr>
          <p:cNvPr id="4" name="Picture 3">
            <a:extLst>
              <a:ext uri="{FF2B5EF4-FFF2-40B4-BE49-F238E27FC236}">
                <a16:creationId xmlns:a16="http://schemas.microsoft.com/office/drawing/2014/main" id="{C32EF762-D279-4B0F-84EC-CE11E85FD6A5}"/>
              </a:ext>
            </a:extLst>
          </p:cNvPr>
          <p:cNvPicPr>
            <a:picLocks noChangeAspect="1"/>
          </p:cNvPicPr>
          <p:nvPr/>
        </p:nvPicPr>
        <p:blipFill>
          <a:blip r:embed="rId2"/>
          <a:stretch>
            <a:fillRect/>
          </a:stretch>
        </p:blipFill>
        <p:spPr>
          <a:xfrm>
            <a:off x="4846892" y="2556932"/>
            <a:ext cx="6049706" cy="3318936"/>
          </a:xfrm>
          <a:prstGeom prst="rect">
            <a:avLst/>
          </a:prstGeom>
        </p:spPr>
      </p:pic>
    </p:spTree>
    <p:extLst>
      <p:ext uri="{BB962C8B-B14F-4D97-AF65-F5344CB8AC3E}">
        <p14:creationId xmlns:p14="http://schemas.microsoft.com/office/powerpoint/2010/main" val="315087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600" dirty="0"/>
              <a:t>How are nurses able to hold their top position for this long?  Our best bet is that it would be pinned on the standards set for them by the American Nurses Association (ANA) Code of Ethics for Nurses, which encapsulates the words that every nurse in the United States live by.</a:t>
            </a:r>
          </a:p>
        </p:txBody>
      </p:sp>
    </p:spTree>
    <p:extLst>
      <p:ext uri="{BB962C8B-B14F-4D97-AF65-F5344CB8AC3E}">
        <p14:creationId xmlns:p14="http://schemas.microsoft.com/office/powerpoint/2010/main" val="408150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a:xfrm>
            <a:off x="1295401" y="2556932"/>
            <a:ext cx="6282261" cy="3318936"/>
          </a:xfrm>
        </p:spPr>
        <p:txBody>
          <a:bodyPr>
            <a:normAutofit/>
          </a:bodyPr>
          <a:lstStyle/>
          <a:p>
            <a:pPr marL="0" indent="0">
              <a:buNone/>
            </a:pPr>
            <a:r>
              <a:rPr lang="en-US" sz="3200" dirty="0"/>
              <a:t>According to the ANA (2015), the nursing code of ethics is a guide for “carrying out nursing responsibilities in a manner consistent with quality in nursing care and the ethical obligations of the profession.”</a:t>
            </a:r>
            <a:endParaRPr lang="en-PH" sz="3200" dirty="0"/>
          </a:p>
        </p:txBody>
      </p:sp>
      <p:pic>
        <p:nvPicPr>
          <p:cNvPr id="4" name="Picture 3">
            <a:extLst>
              <a:ext uri="{FF2B5EF4-FFF2-40B4-BE49-F238E27FC236}">
                <a16:creationId xmlns:a16="http://schemas.microsoft.com/office/drawing/2014/main" id="{B4D25A08-12A5-4605-90C2-F14D83C4CECA}"/>
              </a:ext>
            </a:extLst>
          </p:cNvPr>
          <p:cNvPicPr>
            <a:picLocks noChangeAspect="1"/>
          </p:cNvPicPr>
          <p:nvPr/>
        </p:nvPicPr>
        <p:blipFill>
          <a:blip r:embed="rId2"/>
          <a:stretch>
            <a:fillRect/>
          </a:stretch>
        </p:blipFill>
        <p:spPr>
          <a:xfrm>
            <a:off x="7577662" y="2556932"/>
            <a:ext cx="3318936" cy="3318936"/>
          </a:xfrm>
          <a:prstGeom prst="rect">
            <a:avLst/>
          </a:prstGeom>
        </p:spPr>
      </p:pic>
    </p:spTree>
    <p:extLst>
      <p:ext uri="{BB962C8B-B14F-4D97-AF65-F5344CB8AC3E}">
        <p14:creationId xmlns:p14="http://schemas.microsoft.com/office/powerpoint/2010/main" val="393647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4400" dirty="0"/>
              <a:t>In the general sense, ethics are the moral principles that dictate how people will conduct themselves. Ethical values are essential for ALL healthcare professionals, especially nurses.</a:t>
            </a:r>
            <a:endParaRPr lang="en-PH" sz="4400" dirty="0"/>
          </a:p>
        </p:txBody>
      </p:sp>
    </p:spTree>
    <p:extLst>
      <p:ext uri="{BB962C8B-B14F-4D97-AF65-F5344CB8AC3E}">
        <p14:creationId xmlns:p14="http://schemas.microsoft.com/office/powerpoint/2010/main" val="3015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FE32-1B8C-4BF3-99E4-2E4208631C1E}"/>
              </a:ext>
            </a:extLst>
          </p:cNvPr>
          <p:cNvSpPr>
            <a:spLocks noGrp="1"/>
          </p:cNvSpPr>
          <p:nvPr>
            <p:ph type="title"/>
          </p:nvPr>
        </p:nvSpPr>
        <p:spPr/>
        <p:txBody>
          <a:bodyPr>
            <a:normAutofit/>
          </a:bodyPr>
          <a:lstStyle/>
          <a:p>
            <a:r>
              <a:rPr lang="en-US" sz="7200" dirty="0"/>
              <a:t>Introduction</a:t>
            </a:r>
            <a:endParaRPr lang="en-PH" sz="7200" dirty="0"/>
          </a:p>
        </p:txBody>
      </p:sp>
      <p:sp>
        <p:nvSpPr>
          <p:cNvPr id="3" name="Content Placeholder 2">
            <a:extLst>
              <a:ext uri="{FF2B5EF4-FFF2-40B4-BE49-F238E27FC236}">
                <a16:creationId xmlns:a16="http://schemas.microsoft.com/office/drawing/2014/main" id="{BE328FC4-7269-470E-AE84-24157EB9D33A}"/>
              </a:ext>
            </a:extLst>
          </p:cNvPr>
          <p:cNvSpPr>
            <a:spLocks noGrp="1"/>
          </p:cNvSpPr>
          <p:nvPr>
            <p:ph idx="1"/>
          </p:nvPr>
        </p:nvSpPr>
        <p:spPr/>
        <p:txBody>
          <a:bodyPr>
            <a:normAutofit lnSpcReduction="10000"/>
          </a:bodyPr>
          <a:lstStyle/>
          <a:p>
            <a:pPr marL="0" indent="0" algn="just">
              <a:buNone/>
            </a:pPr>
            <a:r>
              <a:rPr lang="en-US" sz="3200" dirty="0"/>
              <a:t>Nurses make up the largest proportion of workers in the healthcare industry with more than 100,000 active registered nurses in Michigan alone. Whether they are at the bedside or in the boardroom, nurses continue to advocate for their patients and policy reform at local, state or national levels. (Oakland University’s School of Nursing, 2021)</a:t>
            </a:r>
            <a:endParaRPr lang="en-PH" sz="3200" dirty="0"/>
          </a:p>
        </p:txBody>
      </p:sp>
    </p:spTree>
    <p:extLst>
      <p:ext uri="{BB962C8B-B14F-4D97-AF65-F5344CB8AC3E}">
        <p14:creationId xmlns:p14="http://schemas.microsoft.com/office/powerpoint/2010/main" val="3795713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298</TotalTime>
  <Words>2229</Words>
  <Application>Microsoft Office PowerPoint</Application>
  <PresentationFormat>Widescreen</PresentationFormat>
  <Paragraphs>149</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Garamond</vt:lpstr>
      <vt:lpstr>Organic</vt:lpstr>
      <vt:lpstr>What is the Code of Ethics for Nurses?</vt:lpstr>
      <vt:lpstr>Course Objectives</vt:lpstr>
      <vt:lpstr>Introduction</vt:lpstr>
      <vt:lpstr>Introduction</vt:lpstr>
      <vt:lpstr>Introduction</vt:lpstr>
      <vt:lpstr>Introduction</vt:lpstr>
      <vt:lpstr>Introduction</vt:lpstr>
      <vt:lpstr>Introduction</vt:lpstr>
      <vt:lpstr>Introduction</vt:lpstr>
      <vt:lpstr>History of the Nursing Code of Ethics</vt:lpstr>
      <vt:lpstr>History of the Nursing Code of Ethics</vt:lpstr>
      <vt:lpstr>History of the Nursing Code of Ethics</vt:lpstr>
      <vt:lpstr>History of the Nursing Code of Ethics</vt:lpstr>
      <vt:lpstr>History of the Nursing Code of Ethics</vt:lpstr>
      <vt:lpstr>Four Principles of Ethics in the Nursing Profession</vt:lpstr>
      <vt:lpstr>Four Principles of Ethics in the Nursing Profession</vt:lpstr>
      <vt:lpstr>1. Autonomy</vt:lpstr>
      <vt:lpstr>1. Autonomy</vt:lpstr>
      <vt:lpstr>1. Autonomy</vt:lpstr>
      <vt:lpstr>1. Autonomy</vt:lpstr>
      <vt:lpstr>2. Beneficence</vt:lpstr>
      <vt:lpstr>3. Justice</vt:lpstr>
      <vt:lpstr>3. Justice</vt:lpstr>
      <vt:lpstr>4. Nonmaleficence</vt:lpstr>
      <vt:lpstr>4. Nonmaleficence</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Nine Provisions of the ANA Code of Ethics</vt:lpstr>
      <vt:lpstr>Ethical Decision-Making in the Nursing Practice</vt:lpstr>
      <vt:lpstr>How Nurses Use the ANA Code of Ethics</vt:lpstr>
      <vt:lpstr>How Nurses Use the ANA Code of Ethics</vt:lpstr>
      <vt:lpstr>How Nurses Use the ANA Code of Ethics</vt:lpstr>
      <vt:lpstr>Conclusion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Code of Ethics for Nurses?</dc:title>
  <dc:creator>John Renzo</dc:creator>
  <cp:lastModifiedBy>John Renzo</cp:lastModifiedBy>
  <cp:revision>14</cp:revision>
  <dcterms:created xsi:type="dcterms:W3CDTF">2021-10-12T11:48:35Z</dcterms:created>
  <dcterms:modified xsi:type="dcterms:W3CDTF">2022-01-20T06:04:02Z</dcterms:modified>
</cp:coreProperties>
</file>