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45"/>
  </p:notesMasterIdLst>
  <p:sldIdLst>
    <p:sldId id="256" r:id="rId2"/>
    <p:sldId id="294" r:id="rId3"/>
    <p:sldId id="296" r:id="rId4"/>
    <p:sldId id="303" r:id="rId5"/>
    <p:sldId id="643" r:id="rId6"/>
    <p:sldId id="302" r:id="rId7"/>
    <p:sldId id="304" r:id="rId8"/>
    <p:sldId id="644" r:id="rId9"/>
    <p:sldId id="645" r:id="rId10"/>
    <p:sldId id="258" r:id="rId11"/>
    <p:sldId id="646" r:id="rId12"/>
    <p:sldId id="292" r:id="rId13"/>
    <p:sldId id="257" r:id="rId14"/>
    <p:sldId id="260" r:id="rId15"/>
    <p:sldId id="264" r:id="rId16"/>
    <p:sldId id="289" r:id="rId17"/>
    <p:sldId id="290" r:id="rId18"/>
    <p:sldId id="291" r:id="rId19"/>
    <p:sldId id="265" r:id="rId20"/>
    <p:sldId id="293" r:id="rId21"/>
    <p:sldId id="259" r:id="rId22"/>
    <p:sldId id="297" r:id="rId23"/>
    <p:sldId id="564" r:id="rId24"/>
    <p:sldId id="558" r:id="rId25"/>
    <p:sldId id="566" r:id="rId26"/>
    <p:sldId id="565" r:id="rId27"/>
    <p:sldId id="554" r:id="rId28"/>
    <p:sldId id="647" r:id="rId29"/>
    <p:sldId id="703" r:id="rId30"/>
    <p:sldId id="537" r:id="rId31"/>
    <p:sldId id="704" r:id="rId32"/>
    <p:sldId id="701" r:id="rId33"/>
    <p:sldId id="700" r:id="rId34"/>
    <p:sldId id="705" r:id="rId35"/>
    <p:sldId id="702" r:id="rId36"/>
    <p:sldId id="707" r:id="rId37"/>
    <p:sldId id="708" r:id="rId38"/>
    <p:sldId id="709" r:id="rId39"/>
    <p:sldId id="710" r:id="rId40"/>
    <p:sldId id="706" r:id="rId41"/>
    <p:sldId id="711" r:id="rId42"/>
    <p:sldId id="712" r:id="rId43"/>
    <p:sldId id="71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226" autoAdjust="0"/>
  </p:normalViewPr>
  <p:slideViewPr>
    <p:cSldViewPr snapToGrid="0">
      <p:cViewPr varScale="1">
        <p:scale>
          <a:sx n="78" d="100"/>
          <a:sy n="78" d="100"/>
        </p:scale>
        <p:origin x="71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F8D58-6116-468E-87CF-3CEE05F4B72F}"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0B2F1-BE70-4364-9F0E-417EE874105B}" type="slidenum">
              <a:rPr lang="en-US" smtClean="0"/>
              <a:t>‹#›</a:t>
            </a:fld>
            <a:endParaRPr lang="en-US"/>
          </a:p>
        </p:txBody>
      </p:sp>
    </p:spTree>
    <p:extLst>
      <p:ext uri="{BB962C8B-B14F-4D97-AF65-F5344CB8AC3E}">
        <p14:creationId xmlns:p14="http://schemas.microsoft.com/office/powerpoint/2010/main" val="2712948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CE36B0-EE44-4C20-B3F8-EC759DE79E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3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93131-0328-45D0-94A4-DD872C11D317}" type="slidenum">
              <a:rPr lang="en-US" smtClean="0"/>
              <a:t>30</a:t>
            </a:fld>
            <a:endParaRPr lang="en-US"/>
          </a:p>
        </p:txBody>
      </p:sp>
    </p:spTree>
    <p:extLst>
      <p:ext uri="{BB962C8B-B14F-4D97-AF65-F5344CB8AC3E}">
        <p14:creationId xmlns:p14="http://schemas.microsoft.com/office/powerpoint/2010/main" val="48802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aid. Each banner is the unique characteristics of each stage of pressure injury.</a:t>
            </a:r>
          </a:p>
          <a:p>
            <a:r>
              <a:rPr lang="en-US" dirty="0"/>
              <a:t>If you do not know if the wound is one stage, eliminate the others.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293131-0328-45D0-94A4-DD872C11D3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43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aid. Each banner is the unique characteristics of each stage of pressure injury.</a:t>
            </a:r>
          </a:p>
          <a:p>
            <a:r>
              <a:rPr lang="en-US" dirty="0"/>
              <a:t>If you do not know if the wound is one stage, eliminate the others.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5293131-0328-45D0-94A4-DD872C11D3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04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to here</a:t>
            </a:r>
          </a:p>
        </p:txBody>
      </p:sp>
      <p:sp>
        <p:nvSpPr>
          <p:cNvPr id="4" name="Slide Number Placeholder 3"/>
          <p:cNvSpPr>
            <a:spLocks noGrp="1"/>
          </p:cNvSpPr>
          <p:nvPr>
            <p:ph type="sldNum" sz="quarter" idx="10"/>
          </p:nvPr>
        </p:nvSpPr>
        <p:spPr/>
        <p:txBody>
          <a:bodyPr/>
          <a:lstStyle/>
          <a:p>
            <a:fld id="{4ECE36B0-EE44-4C20-B3F8-EC759DE79E6C}" type="slidenum">
              <a:rPr lang="en-US" smtClean="0"/>
              <a:pPr/>
              <a:t>16</a:t>
            </a:fld>
            <a:endParaRPr lang="en-US"/>
          </a:p>
        </p:txBody>
      </p:sp>
    </p:spTree>
    <p:extLst>
      <p:ext uri="{BB962C8B-B14F-4D97-AF65-F5344CB8AC3E}">
        <p14:creationId xmlns:p14="http://schemas.microsoft.com/office/powerpoint/2010/main" val="148611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to here</a:t>
            </a:r>
          </a:p>
        </p:txBody>
      </p:sp>
      <p:sp>
        <p:nvSpPr>
          <p:cNvPr id="4" name="Slide Number Placeholder 3"/>
          <p:cNvSpPr>
            <a:spLocks noGrp="1"/>
          </p:cNvSpPr>
          <p:nvPr>
            <p:ph type="sldNum" sz="quarter" idx="10"/>
          </p:nvPr>
        </p:nvSpPr>
        <p:spPr/>
        <p:txBody>
          <a:bodyPr/>
          <a:lstStyle/>
          <a:p>
            <a:fld id="{4ECE36B0-EE44-4C20-B3F8-EC759DE79E6C}" type="slidenum">
              <a:rPr lang="en-US" smtClean="0"/>
              <a:pPr/>
              <a:t>17</a:t>
            </a:fld>
            <a:endParaRPr lang="en-US"/>
          </a:p>
        </p:txBody>
      </p:sp>
    </p:spTree>
    <p:extLst>
      <p:ext uri="{BB962C8B-B14F-4D97-AF65-F5344CB8AC3E}">
        <p14:creationId xmlns:p14="http://schemas.microsoft.com/office/powerpoint/2010/main" val="26336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 to here</a:t>
            </a:r>
          </a:p>
        </p:txBody>
      </p:sp>
      <p:sp>
        <p:nvSpPr>
          <p:cNvPr id="4" name="Slide Number Placeholder 3"/>
          <p:cNvSpPr>
            <a:spLocks noGrp="1"/>
          </p:cNvSpPr>
          <p:nvPr>
            <p:ph type="sldNum" sz="quarter" idx="10"/>
          </p:nvPr>
        </p:nvSpPr>
        <p:spPr/>
        <p:txBody>
          <a:bodyPr/>
          <a:lstStyle/>
          <a:p>
            <a:fld id="{4ECE36B0-EE44-4C20-B3F8-EC759DE79E6C}" type="slidenum">
              <a:rPr lang="en-US" smtClean="0"/>
              <a:pPr/>
              <a:t>18</a:t>
            </a:fld>
            <a:endParaRPr lang="en-US"/>
          </a:p>
        </p:txBody>
      </p:sp>
    </p:spTree>
    <p:extLst>
      <p:ext uri="{BB962C8B-B14F-4D97-AF65-F5344CB8AC3E}">
        <p14:creationId xmlns:p14="http://schemas.microsoft.com/office/powerpoint/2010/main" val="66452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ECE36B0-EE44-4C20-B3F8-EC759DE79E6C}" type="slidenum">
              <a:rPr lang="en-US" smtClean="0"/>
              <a:pPr/>
              <a:t>23</a:t>
            </a:fld>
            <a:endParaRPr lang="en-US" dirty="0"/>
          </a:p>
        </p:txBody>
      </p:sp>
    </p:spTree>
    <p:extLst>
      <p:ext uri="{BB962C8B-B14F-4D97-AF65-F5344CB8AC3E}">
        <p14:creationId xmlns:p14="http://schemas.microsoft.com/office/powerpoint/2010/main" val="2583420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CE36B0-EE44-4C20-B3F8-EC759DE79E6C}" type="slidenum">
              <a:rPr lang="en-US" smtClean="0"/>
              <a:pPr/>
              <a:t>24</a:t>
            </a:fld>
            <a:endParaRPr lang="en-US" dirty="0"/>
          </a:p>
        </p:txBody>
      </p:sp>
    </p:spTree>
    <p:extLst>
      <p:ext uri="{BB962C8B-B14F-4D97-AF65-F5344CB8AC3E}">
        <p14:creationId xmlns:p14="http://schemas.microsoft.com/office/powerpoint/2010/main" val="126310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ECE36B0-EE44-4C20-B3F8-EC759DE79E6C}" type="slidenum">
              <a:rPr lang="en-US" smtClean="0"/>
              <a:pPr/>
              <a:t>25</a:t>
            </a:fld>
            <a:endParaRPr lang="en-US" dirty="0"/>
          </a:p>
        </p:txBody>
      </p:sp>
    </p:spTree>
    <p:extLst>
      <p:ext uri="{BB962C8B-B14F-4D97-AF65-F5344CB8AC3E}">
        <p14:creationId xmlns:p14="http://schemas.microsoft.com/office/powerpoint/2010/main" val="357079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4ECE36B0-EE44-4C20-B3F8-EC759DE79E6C}" type="slidenum">
              <a:rPr lang="en-US" smtClean="0"/>
              <a:pPr/>
              <a:t>26</a:t>
            </a:fld>
            <a:endParaRPr lang="en-US" dirty="0"/>
          </a:p>
        </p:txBody>
      </p:sp>
    </p:spTree>
    <p:extLst>
      <p:ext uri="{BB962C8B-B14F-4D97-AF65-F5344CB8AC3E}">
        <p14:creationId xmlns:p14="http://schemas.microsoft.com/office/powerpoint/2010/main" val="208109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93131-0328-45D0-94A4-DD872C11D317}" type="slidenum">
              <a:rPr lang="en-US" smtClean="0"/>
              <a:t>27</a:t>
            </a:fld>
            <a:endParaRPr lang="en-US"/>
          </a:p>
        </p:txBody>
      </p:sp>
    </p:spTree>
    <p:extLst>
      <p:ext uri="{BB962C8B-B14F-4D97-AF65-F5344CB8AC3E}">
        <p14:creationId xmlns:p14="http://schemas.microsoft.com/office/powerpoint/2010/main" val="3137501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078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437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789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093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604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08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74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869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428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736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7/10/2021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039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7/10/2021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2700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B2436-6BE1-4A87-B057-71833A23B513}"/>
              </a:ext>
            </a:extLst>
          </p:cNvPr>
          <p:cNvSpPr>
            <a:spLocks noGrp="1"/>
          </p:cNvSpPr>
          <p:nvPr>
            <p:ph type="ctrTitle"/>
          </p:nvPr>
        </p:nvSpPr>
        <p:spPr>
          <a:xfrm>
            <a:off x="2463119" y="1768691"/>
            <a:ext cx="7265761" cy="1320802"/>
          </a:xfrm>
        </p:spPr>
        <p:txBody>
          <a:bodyPr>
            <a:normAutofit fontScale="90000"/>
          </a:bodyPr>
          <a:lstStyle/>
          <a:p>
            <a:r>
              <a:rPr lang="en-US" sz="4000" dirty="0"/>
              <a:t>Wound Healing, Topical Therapy, &amp; Refractory Wounds</a:t>
            </a:r>
          </a:p>
        </p:txBody>
      </p:sp>
      <p:sp>
        <p:nvSpPr>
          <p:cNvPr id="3" name="Subtitle 2">
            <a:extLst>
              <a:ext uri="{FF2B5EF4-FFF2-40B4-BE49-F238E27FC236}">
                <a16:creationId xmlns:a16="http://schemas.microsoft.com/office/drawing/2014/main" id="{489D3633-9D06-477B-87B5-D7766CCDCA54}"/>
              </a:ext>
            </a:extLst>
          </p:cNvPr>
          <p:cNvSpPr>
            <a:spLocks noGrp="1"/>
          </p:cNvSpPr>
          <p:nvPr>
            <p:ph type="subTitle" idx="1"/>
          </p:nvPr>
        </p:nvSpPr>
        <p:spPr/>
        <p:txBody>
          <a:bodyPr/>
          <a:lstStyle/>
          <a:p>
            <a:r>
              <a:rPr lang="en-US" dirty="0"/>
              <a:t>Catherine Koutroumpis, BSN, RN, CWOCN</a:t>
            </a:r>
          </a:p>
        </p:txBody>
      </p:sp>
    </p:spTree>
    <p:extLst>
      <p:ext uri="{BB962C8B-B14F-4D97-AF65-F5344CB8AC3E}">
        <p14:creationId xmlns:p14="http://schemas.microsoft.com/office/powerpoint/2010/main" val="4130737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7CE72-6370-4578-B683-5ACA3F20DCA2}"/>
              </a:ext>
            </a:extLst>
          </p:cNvPr>
          <p:cNvSpPr>
            <a:spLocks noGrp="1"/>
          </p:cNvSpPr>
          <p:nvPr>
            <p:ph type="title"/>
          </p:nvPr>
        </p:nvSpPr>
        <p:spPr/>
        <p:txBody>
          <a:bodyPr>
            <a:normAutofit/>
          </a:bodyPr>
          <a:lstStyle/>
          <a:p>
            <a:r>
              <a:rPr lang="en-US" sz="2800" dirty="0"/>
              <a:t>Topical Therapy</a:t>
            </a:r>
          </a:p>
        </p:txBody>
      </p:sp>
      <p:sp>
        <p:nvSpPr>
          <p:cNvPr id="3" name="Content Placeholder 2">
            <a:extLst>
              <a:ext uri="{FF2B5EF4-FFF2-40B4-BE49-F238E27FC236}">
                <a16:creationId xmlns:a16="http://schemas.microsoft.com/office/drawing/2014/main" id="{F9DA2DB9-4E3F-4FE9-A757-917EA0684333}"/>
              </a:ext>
            </a:extLst>
          </p:cNvPr>
          <p:cNvSpPr>
            <a:spLocks noGrp="1"/>
          </p:cNvSpPr>
          <p:nvPr>
            <p:ph idx="1"/>
          </p:nvPr>
        </p:nvSpPr>
        <p:spPr>
          <a:xfrm>
            <a:off x="5956854" y="446087"/>
            <a:ext cx="5849401" cy="5200006"/>
          </a:xfrm>
          <a:ln>
            <a:solidFill>
              <a:srgbClr val="FF0000"/>
            </a:solidFill>
          </a:ln>
        </p:spPr>
        <p:txBody>
          <a:bodyPr>
            <a:noAutofit/>
          </a:bodyPr>
          <a:lstStyle/>
          <a:p>
            <a:pPr marL="396875" marR="419100" indent="0">
              <a:lnSpc>
                <a:spcPct val="107000"/>
              </a:lnSpc>
              <a:spcBef>
                <a:spcPts val="0"/>
              </a:spcBef>
              <a:spcAft>
                <a:spcPts val="0"/>
              </a:spcAft>
              <a:buNone/>
            </a:pPr>
            <a:endParaRPr lang="en-US" sz="16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Alginate</a:t>
            </a:r>
            <a:r>
              <a:rPr lang="en-US" sz="16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absorbs heavy drainage; seaweed ingredient helps bloody wounds.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Hydrofiber</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absorbs heavy drainage. Needs a cover dressing. (i.e. </a:t>
            </a:r>
            <a:r>
              <a:rPr lang="en-US" sz="16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Aquacel</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i="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i="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Tip: </a:t>
            </a:r>
            <a:r>
              <a:rPr lang="en-US" sz="1600" i="1"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Hydrofiber</a:t>
            </a:r>
            <a:r>
              <a:rPr lang="en-US" sz="1600" i="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and alginate dressings are used in very similar 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Foam</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absorbs mild to moderate drainage. May need a cover dressing, may have that feature built in. Depends on the brand.(i.e. Mepilex, </a:t>
            </a:r>
            <a:r>
              <a:rPr lang="en-US" sz="16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Allevyn</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Bordered Foam</a:t>
            </a:r>
            <a:r>
              <a:rPr lang="en-US" sz="1600"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just a foam that also has an adhesive edge around for securement. (i.e. Mepilex bordered, </a:t>
            </a:r>
            <a:r>
              <a:rPr lang="en-US" sz="16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Allevyn</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bordered)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Hydrogel</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the wound is too dry, so applying hydrogel to wound bed or a dressing</a:t>
            </a:r>
          </a:p>
          <a:p>
            <a:pPr marL="396875" marR="419100" indent="0">
              <a:lnSpc>
                <a:spcPct val="107000"/>
              </a:lnSpc>
              <a:spcBef>
                <a:spcPts val="0"/>
              </a:spcBef>
              <a:spcAft>
                <a:spcPts val="0"/>
              </a:spcAft>
              <a:buNone/>
            </a:pPr>
            <a:endParaRPr lang="en-US" sz="1600" dirty="0"/>
          </a:p>
        </p:txBody>
      </p:sp>
      <p:sp>
        <p:nvSpPr>
          <p:cNvPr id="5" name="Text Placeholder 4">
            <a:extLst>
              <a:ext uri="{FF2B5EF4-FFF2-40B4-BE49-F238E27FC236}">
                <a16:creationId xmlns:a16="http://schemas.microsoft.com/office/drawing/2014/main" id="{9A5917D8-D92E-44C5-AC60-A2D944344034}"/>
              </a:ext>
            </a:extLst>
          </p:cNvPr>
          <p:cNvSpPr>
            <a:spLocks noGrp="1"/>
          </p:cNvSpPr>
          <p:nvPr>
            <p:ph type="body" sz="half" idx="2"/>
          </p:nvPr>
        </p:nvSpPr>
        <p:spPr/>
        <p:txBody>
          <a:bodyPr>
            <a:normAutofit/>
          </a:bodyPr>
          <a:lstStyle/>
          <a:p>
            <a:r>
              <a:rPr lang="en-US" sz="2000" dirty="0"/>
              <a:t>Common Generic Categories of Topical Wound Care…</a:t>
            </a:r>
          </a:p>
        </p:txBody>
      </p:sp>
    </p:spTree>
    <p:extLst>
      <p:ext uri="{BB962C8B-B14F-4D97-AF65-F5344CB8AC3E}">
        <p14:creationId xmlns:p14="http://schemas.microsoft.com/office/powerpoint/2010/main" val="297582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7CE72-6370-4578-B683-5ACA3F20DCA2}"/>
              </a:ext>
            </a:extLst>
          </p:cNvPr>
          <p:cNvSpPr>
            <a:spLocks noGrp="1"/>
          </p:cNvSpPr>
          <p:nvPr>
            <p:ph type="title"/>
          </p:nvPr>
        </p:nvSpPr>
        <p:spPr/>
        <p:txBody>
          <a:bodyPr>
            <a:normAutofit/>
          </a:bodyPr>
          <a:lstStyle/>
          <a:p>
            <a:r>
              <a:rPr lang="en-US" sz="2800" dirty="0"/>
              <a:t>Topical Therapy</a:t>
            </a:r>
          </a:p>
        </p:txBody>
      </p:sp>
      <p:sp>
        <p:nvSpPr>
          <p:cNvPr id="3" name="Content Placeholder 2">
            <a:extLst>
              <a:ext uri="{FF2B5EF4-FFF2-40B4-BE49-F238E27FC236}">
                <a16:creationId xmlns:a16="http://schemas.microsoft.com/office/drawing/2014/main" id="{F9DA2DB9-4E3F-4FE9-A757-917EA0684333}"/>
              </a:ext>
            </a:extLst>
          </p:cNvPr>
          <p:cNvSpPr>
            <a:spLocks noGrp="1"/>
          </p:cNvSpPr>
          <p:nvPr>
            <p:ph idx="1"/>
          </p:nvPr>
        </p:nvSpPr>
        <p:spPr>
          <a:xfrm>
            <a:off x="5956854" y="446087"/>
            <a:ext cx="5849401" cy="5646600"/>
          </a:xfrm>
          <a:ln>
            <a:solidFill>
              <a:srgbClr val="FF0000"/>
            </a:solidFill>
          </a:ln>
        </p:spPr>
        <p:txBody>
          <a:bodyPr>
            <a:noAutofit/>
          </a:bodyPr>
          <a:lstStyle/>
          <a:p>
            <a:pPr marL="396875" marR="419100" indent="0">
              <a:lnSpc>
                <a:spcPct val="107000"/>
              </a:lnSpc>
              <a:spcBef>
                <a:spcPts val="0"/>
              </a:spcBef>
              <a:spcAft>
                <a:spcPts val="0"/>
              </a:spcAft>
              <a:buNone/>
            </a:pPr>
            <a:endParaRPr lang="en-US" sz="16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Alginate</a:t>
            </a:r>
            <a:r>
              <a:rPr lang="en-US" sz="16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absorbs heavy drainage; seaweed ingredient helps bloody wounds.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Hydrofiber</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absorbs heavy drainage. Needs a cover dressing. (i.e. </a:t>
            </a:r>
            <a:r>
              <a:rPr lang="en-US" sz="16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Aquacel</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i="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i="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Tip: </a:t>
            </a:r>
            <a:r>
              <a:rPr lang="en-US" sz="1600" i="1"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Hydrofiber</a:t>
            </a:r>
            <a:r>
              <a:rPr lang="en-US" sz="1600" i="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and alginate dressings are used in very similar 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Foam</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absorbs mild to moderate drainage. May need a cover dressing, may have that feature built in. Depends on the brand.(i.e. Mepilex, </a:t>
            </a:r>
            <a:r>
              <a:rPr lang="en-US" sz="16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Allevyn</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Bordered Foam</a:t>
            </a:r>
            <a:r>
              <a:rPr lang="en-US" sz="1600"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just a foam that also has an adhesive edge around for securement. (i.e. Mepilex bordered, </a:t>
            </a:r>
            <a:r>
              <a:rPr lang="en-US" sz="16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Allevyn</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bordered)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96875" marR="419100" indent="0">
              <a:lnSpc>
                <a:spcPct val="107000"/>
              </a:lnSpc>
              <a:spcBef>
                <a:spcPts val="0"/>
              </a:spcBef>
              <a:spcAft>
                <a:spcPts val="0"/>
              </a:spcAft>
              <a:buNone/>
            </a:pPr>
            <a:endParaRPr lang="en-US" sz="16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96875" marR="419100" indent="0">
              <a:lnSpc>
                <a:spcPct val="107000"/>
              </a:lnSpc>
              <a:spcBef>
                <a:spcPts val="0"/>
              </a:spcBef>
              <a:spcAft>
                <a:spcPts val="0"/>
              </a:spcAft>
              <a:buNone/>
            </a:pPr>
            <a:r>
              <a:rPr lang="en-US" sz="1600" b="1" u="sng"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Hydrogel</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the wound is too dry, so applying hydrogel to wound bed or a dressing (i.e. </a:t>
            </a:r>
            <a:r>
              <a:rPr lang="en-US" sz="16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Intrasite</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gel, </a:t>
            </a:r>
            <a:r>
              <a:rPr lang="en-US" sz="16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Restagel</a:t>
            </a:r>
            <a:r>
              <a:rPr lang="en-US" sz="16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t>
            </a:r>
          </a:p>
          <a:p>
            <a:pPr marL="396875" marR="419100" indent="0">
              <a:lnSpc>
                <a:spcPct val="107000"/>
              </a:lnSpc>
              <a:spcBef>
                <a:spcPts val="0"/>
              </a:spcBef>
              <a:spcAft>
                <a:spcPts val="0"/>
              </a:spcAft>
              <a:buNone/>
            </a:pPr>
            <a:endParaRPr lang="en-US" sz="1600" dirty="0"/>
          </a:p>
        </p:txBody>
      </p:sp>
      <p:sp>
        <p:nvSpPr>
          <p:cNvPr id="5" name="Text Placeholder 4">
            <a:extLst>
              <a:ext uri="{FF2B5EF4-FFF2-40B4-BE49-F238E27FC236}">
                <a16:creationId xmlns:a16="http://schemas.microsoft.com/office/drawing/2014/main" id="{9A5917D8-D92E-44C5-AC60-A2D944344034}"/>
              </a:ext>
            </a:extLst>
          </p:cNvPr>
          <p:cNvSpPr>
            <a:spLocks noGrp="1"/>
          </p:cNvSpPr>
          <p:nvPr>
            <p:ph type="body" sz="half" idx="2"/>
          </p:nvPr>
        </p:nvSpPr>
        <p:spPr/>
        <p:txBody>
          <a:bodyPr>
            <a:normAutofit/>
          </a:bodyPr>
          <a:lstStyle/>
          <a:p>
            <a:r>
              <a:rPr lang="en-US" sz="2000" dirty="0"/>
              <a:t>Common Generic Categories of Topical Wound Care…</a:t>
            </a:r>
          </a:p>
        </p:txBody>
      </p:sp>
    </p:spTree>
    <p:extLst>
      <p:ext uri="{BB962C8B-B14F-4D97-AF65-F5344CB8AC3E}">
        <p14:creationId xmlns:p14="http://schemas.microsoft.com/office/powerpoint/2010/main" val="184683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7CE72-6370-4578-B683-5ACA3F20DCA2}"/>
              </a:ext>
            </a:extLst>
          </p:cNvPr>
          <p:cNvSpPr>
            <a:spLocks noGrp="1"/>
          </p:cNvSpPr>
          <p:nvPr>
            <p:ph type="title"/>
          </p:nvPr>
        </p:nvSpPr>
        <p:spPr/>
        <p:txBody>
          <a:bodyPr>
            <a:normAutofit/>
          </a:bodyPr>
          <a:lstStyle/>
          <a:p>
            <a:r>
              <a:rPr lang="en-US" sz="2800" dirty="0"/>
              <a:t>Topical Therapy</a:t>
            </a:r>
          </a:p>
        </p:txBody>
      </p:sp>
      <p:sp>
        <p:nvSpPr>
          <p:cNvPr id="3" name="Content Placeholder 2">
            <a:extLst>
              <a:ext uri="{FF2B5EF4-FFF2-40B4-BE49-F238E27FC236}">
                <a16:creationId xmlns:a16="http://schemas.microsoft.com/office/drawing/2014/main" id="{F9DA2DB9-4E3F-4FE9-A757-917EA0684333}"/>
              </a:ext>
            </a:extLst>
          </p:cNvPr>
          <p:cNvSpPr>
            <a:spLocks noGrp="1"/>
          </p:cNvSpPr>
          <p:nvPr>
            <p:ph idx="1"/>
          </p:nvPr>
        </p:nvSpPr>
        <p:spPr>
          <a:xfrm>
            <a:off x="5387009" y="297212"/>
            <a:ext cx="6348789" cy="5636449"/>
          </a:xfrm>
          <a:ln>
            <a:solidFill>
              <a:srgbClr val="FF0000"/>
            </a:solidFill>
          </a:ln>
        </p:spPr>
        <p:txBody>
          <a:bodyPr>
            <a:normAutofit fontScale="85000" lnSpcReduction="20000"/>
          </a:bodyPr>
          <a:lstStyle/>
          <a:p>
            <a:pPr marL="0" marR="419100" indent="0">
              <a:lnSpc>
                <a:spcPct val="107000"/>
              </a:lnSpc>
              <a:spcBef>
                <a:spcPts val="0"/>
              </a:spcBef>
              <a:spcAft>
                <a:spcPts val="0"/>
              </a:spcAft>
              <a:buNone/>
            </a:pPr>
            <a:br>
              <a:rPr lang="en-US" sz="19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19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r>
              <a:rPr lang="en-US" sz="19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Hydrocolloid</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for SHALLOW wounds with MINIMAL drainage or less. (i.e. </a:t>
            </a:r>
            <a:r>
              <a:rPr lang="en-US" sz="19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Duoderm</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NOT for infected wounds.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19100" indent="0">
              <a:lnSpc>
                <a:spcPct val="107000"/>
              </a:lnSpc>
              <a:spcBef>
                <a:spcPts val="0"/>
              </a:spcBef>
              <a:spcAft>
                <a:spcPts val="0"/>
              </a:spcAft>
              <a:buNone/>
            </a:pPr>
            <a:endParaRPr lang="en-US" sz="19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r>
              <a:rPr lang="en-US" sz="19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Transparent film </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can secure other dressings like gauze, or can cover a dry, devitalized wound to produce that greenhouse effect to jump-start the wound bed in the healing direction again. (i.e. Tegaderm, </a:t>
            </a:r>
            <a:r>
              <a:rPr lang="en-US" sz="19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Optsite</a:t>
            </a:r>
            <a:r>
              <a:rPr lang="en-US" sz="19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a:t>
            </a:r>
            <a:r>
              <a:rPr lang="en-US" sz="19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19100" indent="0">
              <a:lnSpc>
                <a:spcPct val="107000"/>
              </a:lnSpc>
              <a:spcBef>
                <a:spcPts val="0"/>
              </a:spcBef>
              <a:spcAft>
                <a:spcPts val="0"/>
              </a:spcAft>
              <a:buNone/>
            </a:pPr>
            <a:endParaRPr lang="en-US" sz="19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r>
              <a:rPr lang="en-US" sz="19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Sodium hypochlorite acid (Dakin’s) solution</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for infected wounds, especially with slough or eschar (which bacteria love to live in and under).  Fun fact: Dakin’s is diluted household bleach </a:t>
            </a:r>
            <a:r>
              <a:rPr lang="en-US" sz="1900" spc="25" dirty="0">
                <a:solidFill>
                  <a:srgbClr val="202124"/>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Fights infection, but is very hard on healthy tissue though. Becoming obsolete due to new products on the market such as </a:t>
            </a:r>
            <a:r>
              <a:rPr lang="en-US" sz="19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Vashe</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Anicept</a:t>
            </a:r>
            <a:r>
              <a:rPr lang="en-US" sz="19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 </a:t>
            </a:r>
            <a:r>
              <a:rPr lang="en-US" sz="1900" spc="25" dirty="0" err="1">
                <a:solidFill>
                  <a:srgbClr val="202124"/>
                </a:solidFill>
                <a:latin typeface="Arial" panose="020B0604020202020204" pitchFamily="34" charset="0"/>
                <a:ea typeface="Times New Roman" panose="02020603050405020304" pitchFamily="18" charset="0"/>
                <a:cs typeface="Times New Roman" panose="02020603050405020304" pitchFamily="18" charset="0"/>
              </a:rPr>
              <a:t>etc</a:t>
            </a:r>
            <a:r>
              <a:rPr lang="en-US" sz="19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 which do not harm good tissue.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419100" indent="0">
              <a:lnSpc>
                <a:spcPct val="107000"/>
              </a:lnSpc>
              <a:spcBef>
                <a:spcPts val="0"/>
              </a:spcBef>
              <a:spcAft>
                <a:spcPts val="0"/>
              </a:spcAft>
              <a:buNone/>
            </a:pPr>
            <a:endParaRPr lang="en-US" sz="19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r>
              <a:rPr lang="en-US" sz="19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Contact layers</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a layer that covers the wound in order to protect it from the dressings needed to treat depth and drainage. For instance, petroleum gauze over a skin tear to protect that fragile skin flap from being torn away when you remove the </a:t>
            </a:r>
            <a:r>
              <a:rPr lang="en-US" sz="19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primary dressing (gauze, </a:t>
            </a:r>
            <a:r>
              <a:rPr lang="en-US" sz="1900" spc="25" dirty="0" err="1">
                <a:solidFill>
                  <a:srgbClr val="202124"/>
                </a:solidFill>
                <a:latin typeface="Arial" panose="020B0604020202020204" pitchFamily="34" charset="0"/>
                <a:ea typeface="Times New Roman" panose="02020603050405020304" pitchFamily="18" charset="0"/>
                <a:cs typeface="Times New Roman" panose="02020603050405020304" pitchFamily="18" charset="0"/>
              </a:rPr>
              <a:t>hydrofiber</a:t>
            </a:r>
            <a:r>
              <a:rPr lang="en-US" sz="19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 </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you may have been using to absorb drainage. (i.e. </a:t>
            </a:r>
            <a:r>
              <a:rPr lang="en-US" sz="19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Mepitel</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9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Adaptic</a:t>
            </a:r>
            <a:r>
              <a:rPr lang="en-US" sz="19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Petroleum gauze)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9A5917D8-D92E-44C5-AC60-A2D944344034}"/>
              </a:ext>
            </a:extLst>
          </p:cNvPr>
          <p:cNvSpPr>
            <a:spLocks noGrp="1"/>
          </p:cNvSpPr>
          <p:nvPr>
            <p:ph type="body" sz="half" idx="2"/>
          </p:nvPr>
        </p:nvSpPr>
        <p:spPr/>
        <p:txBody>
          <a:bodyPr>
            <a:normAutofit/>
          </a:bodyPr>
          <a:lstStyle/>
          <a:p>
            <a:r>
              <a:rPr lang="en-US" sz="2000" dirty="0"/>
              <a:t>Common Generic Categories of Topical Wound Care…</a:t>
            </a:r>
          </a:p>
        </p:txBody>
      </p:sp>
    </p:spTree>
    <p:extLst>
      <p:ext uri="{BB962C8B-B14F-4D97-AF65-F5344CB8AC3E}">
        <p14:creationId xmlns:p14="http://schemas.microsoft.com/office/powerpoint/2010/main" val="137424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7CE72-6370-4578-B683-5ACA3F20DCA2}"/>
              </a:ext>
            </a:extLst>
          </p:cNvPr>
          <p:cNvSpPr>
            <a:spLocks noGrp="1"/>
          </p:cNvSpPr>
          <p:nvPr>
            <p:ph type="title"/>
          </p:nvPr>
        </p:nvSpPr>
        <p:spPr/>
        <p:txBody>
          <a:bodyPr>
            <a:normAutofit/>
          </a:bodyPr>
          <a:lstStyle/>
          <a:p>
            <a:r>
              <a:rPr lang="en-US" sz="2800" dirty="0"/>
              <a:t>Topical Therapy</a:t>
            </a:r>
          </a:p>
        </p:txBody>
      </p:sp>
      <p:sp>
        <p:nvSpPr>
          <p:cNvPr id="3" name="Content Placeholder 2">
            <a:extLst>
              <a:ext uri="{FF2B5EF4-FFF2-40B4-BE49-F238E27FC236}">
                <a16:creationId xmlns:a16="http://schemas.microsoft.com/office/drawing/2014/main" id="{F9DA2DB9-4E3F-4FE9-A757-917EA0684333}"/>
              </a:ext>
            </a:extLst>
          </p:cNvPr>
          <p:cNvSpPr>
            <a:spLocks noGrp="1"/>
          </p:cNvSpPr>
          <p:nvPr>
            <p:ph idx="1"/>
          </p:nvPr>
        </p:nvSpPr>
        <p:spPr>
          <a:xfrm>
            <a:off x="5178287" y="547764"/>
            <a:ext cx="6530009" cy="4996652"/>
          </a:xfrm>
          <a:ln>
            <a:solidFill>
              <a:srgbClr val="FF0000"/>
            </a:solidFill>
          </a:ln>
        </p:spPr>
        <p:txBody>
          <a:bodyPr>
            <a:normAutofit/>
          </a:bodyPr>
          <a:lstStyle/>
          <a:p>
            <a:pPr marL="0" marR="419100" indent="0">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When choosing topical wound care products (dressings and ointments), sometimes one is enough and sometimes a combination of multiple types is required. It will always depend on your wound assessment:</a:t>
            </a:r>
          </a:p>
          <a:p>
            <a:pPr marL="0" marR="41910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19100" lvl="0" indent="-342900">
              <a:lnSpc>
                <a:spcPct val="107000"/>
              </a:lnSpc>
              <a:spcBef>
                <a:spcPts val="0"/>
              </a:spcBef>
              <a:spcAft>
                <a:spcPts val="0"/>
              </a:spcAft>
              <a:buFont typeface="Wingdings" panose="05000000000000000000" pitchFamily="2" charset="2"/>
              <a:buChar char=""/>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How deep or shallow is the wound?</a:t>
            </a:r>
          </a:p>
          <a:p>
            <a:pPr marL="342900" marR="419100" lvl="0" indent="-342900">
              <a:lnSpc>
                <a:spcPct val="107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19100" lvl="0" indent="-342900">
              <a:lnSpc>
                <a:spcPct val="107000"/>
              </a:lnSpc>
              <a:spcBef>
                <a:spcPts val="0"/>
              </a:spcBef>
              <a:spcAft>
                <a:spcPts val="0"/>
              </a:spcAft>
              <a:buFont typeface="Wingdings" panose="05000000000000000000" pitchFamily="2" charset="2"/>
              <a:buChar char=""/>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How wet or dry is the wound?</a:t>
            </a:r>
          </a:p>
          <a:p>
            <a:pPr marL="342900" marR="419100" lvl="0" indent="-342900">
              <a:lnSpc>
                <a:spcPct val="107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19100" lvl="0" indent="-342900">
              <a:lnSpc>
                <a:spcPct val="107000"/>
              </a:lnSpc>
              <a:spcBef>
                <a:spcPts val="0"/>
              </a:spcBef>
              <a:spcAft>
                <a:spcPts val="0"/>
              </a:spcAft>
              <a:buFont typeface="Wingdings" panose="05000000000000000000" pitchFamily="2" charset="2"/>
              <a:buChar char=""/>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Is there critical colonization (infection) in the wound bed?</a:t>
            </a:r>
          </a:p>
          <a:p>
            <a:pPr marL="342900" marR="419100" lvl="0" indent="-342900">
              <a:lnSpc>
                <a:spcPct val="107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419100" lvl="0" indent="-342900">
              <a:lnSpc>
                <a:spcPct val="107000"/>
              </a:lnSpc>
              <a:spcBef>
                <a:spcPts val="0"/>
              </a:spcBef>
              <a:spcAft>
                <a:spcPts val="0"/>
              </a:spcAft>
              <a:buFont typeface="Wingdings" panose="05000000000000000000" pitchFamily="2" charset="2"/>
              <a:buChar char=""/>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Remember what goes down, must come up (so think ahead to avoid trauma).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9A5917D8-D92E-44C5-AC60-A2D944344034}"/>
              </a:ext>
            </a:extLst>
          </p:cNvPr>
          <p:cNvSpPr>
            <a:spLocks noGrp="1"/>
          </p:cNvSpPr>
          <p:nvPr>
            <p:ph type="body" sz="half" idx="2"/>
          </p:nvPr>
        </p:nvSpPr>
        <p:spPr/>
        <p:txBody>
          <a:bodyPr>
            <a:normAutofit/>
          </a:bodyPr>
          <a:lstStyle/>
          <a:p>
            <a:r>
              <a:rPr lang="en-US" sz="2000" dirty="0"/>
              <a:t>Choosing a dressing…</a:t>
            </a:r>
          </a:p>
        </p:txBody>
      </p:sp>
    </p:spTree>
    <p:extLst>
      <p:ext uri="{BB962C8B-B14F-4D97-AF65-F5344CB8AC3E}">
        <p14:creationId xmlns:p14="http://schemas.microsoft.com/office/powerpoint/2010/main" val="50915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7CE72-6370-4578-B683-5ACA3F20DCA2}"/>
              </a:ext>
            </a:extLst>
          </p:cNvPr>
          <p:cNvSpPr>
            <a:spLocks noGrp="1"/>
          </p:cNvSpPr>
          <p:nvPr>
            <p:ph type="title"/>
          </p:nvPr>
        </p:nvSpPr>
        <p:spPr/>
        <p:txBody>
          <a:bodyPr>
            <a:normAutofit/>
          </a:bodyPr>
          <a:lstStyle/>
          <a:p>
            <a:r>
              <a:rPr lang="en-US" sz="2800" dirty="0"/>
              <a:t>Topical Therapy</a:t>
            </a:r>
          </a:p>
        </p:txBody>
      </p:sp>
      <p:sp>
        <p:nvSpPr>
          <p:cNvPr id="3" name="Content Placeholder 2">
            <a:extLst>
              <a:ext uri="{FF2B5EF4-FFF2-40B4-BE49-F238E27FC236}">
                <a16:creationId xmlns:a16="http://schemas.microsoft.com/office/drawing/2014/main" id="{F9DA2DB9-4E3F-4FE9-A757-917EA0684333}"/>
              </a:ext>
            </a:extLst>
          </p:cNvPr>
          <p:cNvSpPr>
            <a:spLocks noGrp="1"/>
          </p:cNvSpPr>
          <p:nvPr>
            <p:ph idx="1"/>
          </p:nvPr>
        </p:nvSpPr>
        <p:spPr>
          <a:xfrm>
            <a:off x="5429418" y="444171"/>
            <a:ext cx="6149669" cy="5203837"/>
          </a:xfrm>
          <a:ln>
            <a:solidFill>
              <a:srgbClr val="FF0000"/>
            </a:solidFill>
          </a:ln>
        </p:spPr>
        <p:txBody>
          <a:bodyPr>
            <a:normAutofit/>
          </a:bodyPr>
          <a:lstStyle/>
          <a:p>
            <a:pPr marL="0" marR="419100" lvl="0" indent="0" algn="ctr">
              <a:lnSpc>
                <a:spcPct val="107000"/>
              </a:lnSpc>
              <a:spcBef>
                <a:spcPts val="0"/>
              </a:spcBef>
              <a:spcAft>
                <a:spcPts val="0"/>
              </a:spcAft>
              <a:buNone/>
            </a:pPr>
            <a:endParaRPr lang="en-US"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gn="ctr">
              <a:lnSpc>
                <a:spcPct val="107000"/>
              </a:lnSpc>
              <a:spcBef>
                <a:spcPts val="0"/>
              </a:spcBef>
              <a:spcAft>
                <a:spcPts val="0"/>
              </a:spcAft>
              <a:buNone/>
            </a:pPr>
            <a:r>
              <a:rPr lang="en-US"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How </a:t>
            </a:r>
            <a:r>
              <a:rPr lang="en-US"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D</a:t>
            </a:r>
            <a:r>
              <a:rPr lang="en-US"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eep or Shallow is the Wound?</a:t>
            </a:r>
          </a:p>
          <a:p>
            <a:pPr marL="0" marR="419100" lvl="0" indent="0">
              <a:lnSpc>
                <a:spcPct val="107000"/>
              </a:lnSpc>
              <a:spcBef>
                <a:spcPts val="0"/>
              </a:spcBef>
              <a:spcAft>
                <a:spcPts val="0"/>
              </a:spcAft>
              <a:buNone/>
            </a:pPr>
            <a:endPar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Wounds without depth do not need a filler. </a:t>
            </a:r>
          </a:p>
          <a:p>
            <a:pPr marL="0" marR="419100" lvl="0" indent="0">
              <a:lnSpc>
                <a:spcPct val="107000"/>
              </a:lnSpc>
              <a:spcBef>
                <a:spcPts val="0"/>
              </a:spcBef>
              <a:spcAft>
                <a:spcPts val="0"/>
              </a:spcAft>
              <a:buNone/>
            </a:pPr>
            <a:endPar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Wounds with depth do need a filler.  </a:t>
            </a: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Some examples of filler dressings are:</a:t>
            </a:r>
          </a:p>
          <a:p>
            <a:pPr marL="0" marR="419100" lvl="0" indent="0" algn="ctr">
              <a:lnSpc>
                <a:spcPct val="107000"/>
              </a:lnSpc>
              <a:spcBef>
                <a:spcPts val="0"/>
              </a:spcBef>
              <a:spcAft>
                <a:spcPts val="0"/>
              </a:spcAft>
              <a:buNone/>
            </a:pPr>
            <a:endPar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Dry gauze</a:t>
            </a: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Normal saline moist gauze</a:t>
            </a:r>
          </a:p>
          <a:p>
            <a:pPr marL="1371600" marR="419100" lvl="0" indent="-512763">
              <a:lnSpc>
                <a:spcPct val="107000"/>
              </a:lnSpc>
              <a:spcBef>
                <a:spcPts val="0"/>
              </a:spcBef>
              <a:spcAft>
                <a:spcPts val="0"/>
              </a:spcAft>
              <a:buFont typeface="Wingdings" panose="05000000000000000000" pitchFamily="2" charset="2"/>
              <a:buChar char="Ø"/>
            </a:pPr>
            <a:r>
              <a:rPr lang="en-US" sz="18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Hydrofiber</a:t>
            </a: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Aginate</a:t>
            </a: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Packing strips</a:t>
            </a: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Wound vac dressing</a:t>
            </a: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R="419100" lvl="0">
              <a:lnSpc>
                <a:spcPct val="107000"/>
              </a:lnSpc>
              <a:spcBef>
                <a:spcPts val="0"/>
              </a:spcBef>
              <a:spcAft>
                <a:spcPts val="0"/>
              </a:spcAft>
              <a:buFont typeface="Wingdings" panose="05000000000000000000" pitchFamily="2" charset="2"/>
              <a:buChar char="Ø"/>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419100" lvl="0" indent="-342900">
              <a:lnSpc>
                <a:spcPct val="107000"/>
              </a:lnSpc>
              <a:spcBef>
                <a:spcPts val="0"/>
              </a:spcBef>
              <a:spcAft>
                <a:spcPts val="0"/>
              </a:spcAft>
              <a:buFont typeface="Wingdings" panose="05000000000000000000" pitchFamily="2" charset="2"/>
              <a:buChar char=""/>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419100" lvl="0" indent="-342900">
              <a:lnSpc>
                <a:spcPct val="107000"/>
              </a:lnSpc>
              <a:spcBef>
                <a:spcPts val="0"/>
              </a:spcBef>
              <a:spcAft>
                <a:spcPts val="0"/>
              </a:spcAft>
              <a:buFont typeface="Wingdings" panose="05000000000000000000" pitchFamily="2" charset="2"/>
              <a:buChar char=""/>
            </a:pPr>
            <a:endPar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342900" marR="419100" lvl="0" indent="-342900">
              <a:lnSpc>
                <a:spcPct val="107000"/>
              </a:lnSpc>
              <a:spcBef>
                <a:spcPts val="0"/>
              </a:spcBef>
              <a:spcAft>
                <a:spcPts val="0"/>
              </a:spcAft>
              <a:buFont typeface="Wingdings" panose="05000000000000000000" pitchFamily="2" charset="2"/>
              <a:buChar char=""/>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419100" lvl="0" indent="-342900">
              <a:lnSpc>
                <a:spcPct val="107000"/>
              </a:lnSpc>
              <a:spcBef>
                <a:spcPts val="0"/>
              </a:spcBef>
              <a:spcAft>
                <a:spcPts val="0"/>
              </a:spcAft>
              <a:buFont typeface="Wingdings" panose="05000000000000000000" pitchFamily="2" charset="2"/>
              <a:buChar char=""/>
            </a:pPr>
            <a:endPar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9A5917D8-D92E-44C5-AC60-A2D944344034}"/>
              </a:ext>
            </a:extLst>
          </p:cNvPr>
          <p:cNvSpPr>
            <a:spLocks noGrp="1"/>
          </p:cNvSpPr>
          <p:nvPr>
            <p:ph type="body" sz="half" idx="2"/>
          </p:nvPr>
        </p:nvSpPr>
        <p:spPr/>
        <p:txBody>
          <a:bodyPr>
            <a:normAutofit/>
          </a:bodyPr>
          <a:lstStyle/>
          <a:p>
            <a:r>
              <a:rPr lang="en-US" sz="2000" dirty="0"/>
              <a:t>Wound Depth</a:t>
            </a:r>
          </a:p>
        </p:txBody>
      </p:sp>
    </p:spTree>
    <p:extLst>
      <p:ext uri="{BB962C8B-B14F-4D97-AF65-F5344CB8AC3E}">
        <p14:creationId xmlns:p14="http://schemas.microsoft.com/office/powerpoint/2010/main" val="200308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7CE72-6370-4578-B683-5ACA3F20DCA2}"/>
              </a:ext>
            </a:extLst>
          </p:cNvPr>
          <p:cNvSpPr>
            <a:spLocks noGrp="1"/>
          </p:cNvSpPr>
          <p:nvPr>
            <p:ph type="title"/>
          </p:nvPr>
        </p:nvSpPr>
        <p:spPr/>
        <p:txBody>
          <a:bodyPr>
            <a:normAutofit/>
          </a:bodyPr>
          <a:lstStyle/>
          <a:p>
            <a:r>
              <a:rPr lang="en-US" sz="2800" dirty="0"/>
              <a:t>Topical Therapy</a:t>
            </a:r>
          </a:p>
        </p:txBody>
      </p:sp>
      <p:sp>
        <p:nvSpPr>
          <p:cNvPr id="3" name="Content Placeholder 2">
            <a:extLst>
              <a:ext uri="{FF2B5EF4-FFF2-40B4-BE49-F238E27FC236}">
                <a16:creationId xmlns:a16="http://schemas.microsoft.com/office/drawing/2014/main" id="{F9DA2DB9-4E3F-4FE9-A757-917EA0684333}"/>
              </a:ext>
            </a:extLst>
          </p:cNvPr>
          <p:cNvSpPr>
            <a:spLocks noGrp="1"/>
          </p:cNvSpPr>
          <p:nvPr>
            <p:ph idx="1"/>
          </p:nvPr>
        </p:nvSpPr>
        <p:spPr>
          <a:xfrm>
            <a:off x="5587633" y="326428"/>
            <a:ext cx="5159696" cy="5439324"/>
          </a:xfrm>
          <a:ln>
            <a:solidFill>
              <a:srgbClr val="FF0000"/>
            </a:solidFill>
          </a:ln>
        </p:spPr>
        <p:txBody>
          <a:bodyPr>
            <a:normAutofit fontScale="92500" lnSpcReduction="20000"/>
          </a:bodyPr>
          <a:lstStyle/>
          <a:p>
            <a:pPr marL="0" marR="419100" lvl="0" indent="0" algn="ctr">
              <a:lnSpc>
                <a:spcPct val="107000"/>
              </a:lnSpc>
              <a:spcBef>
                <a:spcPts val="0"/>
              </a:spcBef>
              <a:spcAft>
                <a:spcPts val="0"/>
              </a:spcAft>
              <a:buNone/>
            </a:pPr>
            <a:endParaRPr lang="en-US"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gn="ctr">
              <a:lnSpc>
                <a:spcPct val="107000"/>
              </a:lnSpc>
              <a:spcBef>
                <a:spcPts val="0"/>
              </a:spcBef>
              <a:spcAft>
                <a:spcPts val="0"/>
              </a:spcAft>
              <a:buNone/>
            </a:pPr>
            <a:r>
              <a:rPr lang="en-US"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How Wet or Dry is the Wound?</a:t>
            </a:r>
          </a:p>
          <a:p>
            <a:pPr marL="0" marR="419100" lvl="0" indent="0" algn="ctr">
              <a:lnSpc>
                <a:spcPct val="107000"/>
              </a:lnSpc>
              <a:spcBef>
                <a:spcPts val="0"/>
              </a:spcBef>
              <a:spcAft>
                <a:spcPts val="0"/>
              </a:spcAft>
              <a:buNone/>
            </a:pPr>
            <a:endParaRPr lang="en-US" sz="1800" b="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If the wound bed is moist, and has some drainage on the dressing, no need to add more moisture.</a:t>
            </a:r>
          </a:p>
          <a:p>
            <a:pPr marL="0" marR="419100" lvl="0" indent="0">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If a wound bed is dry, it requires moisture. </a:t>
            </a:r>
          </a:p>
          <a:p>
            <a:pPr marL="0" marR="419100" lvl="0" indent="0">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Some examples are:</a:t>
            </a:r>
          </a:p>
          <a:p>
            <a:pPr marL="0" marR="419100" lvl="0" indent="0">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Normal Saline moistened gauze</a:t>
            </a: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Hydrogel</a:t>
            </a: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nSpc>
                <a:spcPct val="107000"/>
              </a:lnSpc>
              <a:spcBef>
                <a:spcPts val="0"/>
              </a:spcBef>
              <a:spcAft>
                <a:spcPts val="0"/>
              </a:spcAft>
              <a:buNone/>
            </a:pPr>
            <a:endPar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If the wound is overly wet from drainage, a wicking product is needed. Some examples are:</a:t>
            </a:r>
          </a:p>
          <a:p>
            <a:pPr marL="0" marR="419100" lvl="0" indent="0">
              <a:lnSpc>
                <a:spcPct val="107000"/>
              </a:lnSpc>
              <a:spcBef>
                <a:spcPts val="0"/>
              </a:spcBef>
              <a:spcAft>
                <a:spcPts val="0"/>
              </a:spcAft>
              <a:buNone/>
            </a:pPr>
            <a:endPar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Dry gauze</a:t>
            </a:r>
          </a:p>
          <a:p>
            <a:pPr marL="1371600" marR="419100" lvl="0" indent="-512763">
              <a:lnSpc>
                <a:spcPct val="107000"/>
              </a:lnSpc>
              <a:spcBef>
                <a:spcPts val="0"/>
              </a:spcBef>
              <a:spcAft>
                <a:spcPts val="0"/>
              </a:spcAft>
              <a:buFont typeface="Wingdings" panose="05000000000000000000" pitchFamily="2" charset="2"/>
              <a:buChar char="Ø"/>
            </a:pPr>
            <a:r>
              <a:rPr lang="en-US" sz="1800" spc="25" dirty="0" err="1">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Hydrofiber</a:t>
            </a: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/Alginate</a:t>
            </a: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Absorbent packing strips</a:t>
            </a: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Wound vac dressing</a:t>
            </a:r>
          </a:p>
        </p:txBody>
      </p:sp>
      <p:sp>
        <p:nvSpPr>
          <p:cNvPr id="5" name="Text Placeholder 4">
            <a:extLst>
              <a:ext uri="{FF2B5EF4-FFF2-40B4-BE49-F238E27FC236}">
                <a16:creationId xmlns:a16="http://schemas.microsoft.com/office/drawing/2014/main" id="{9A5917D8-D92E-44C5-AC60-A2D944344034}"/>
              </a:ext>
            </a:extLst>
          </p:cNvPr>
          <p:cNvSpPr>
            <a:spLocks noGrp="1"/>
          </p:cNvSpPr>
          <p:nvPr>
            <p:ph type="body" sz="half" idx="2"/>
          </p:nvPr>
        </p:nvSpPr>
        <p:spPr/>
        <p:txBody>
          <a:bodyPr>
            <a:normAutofit/>
          </a:bodyPr>
          <a:lstStyle/>
          <a:p>
            <a:r>
              <a:rPr lang="en-US" sz="2000" dirty="0"/>
              <a:t>Wound Drainage</a:t>
            </a:r>
          </a:p>
        </p:txBody>
      </p:sp>
    </p:spTree>
    <p:extLst>
      <p:ext uri="{BB962C8B-B14F-4D97-AF65-F5344CB8AC3E}">
        <p14:creationId xmlns:p14="http://schemas.microsoft.com/office/powerpoint/2010/main" val="3928641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Arrow Connector 54">
            <a:extLst>
              <a:ext uri="{FF2B5EF4-FFF2-40B4-BE49-F238E27FC236}">
                <a16:creationId xmlns:a16="http://schemas.microsoft.com/office/drawing/2014/main" id="{FD9D1DD0-21E0-45C7-BFE0-77937E40462C}"/>
              </a:ext>
            </a:extLst>
          </p:cNvPr>
          <p:cNvCxnSpPr>
            <a:cxnSpLocks/>
          </p:cNvCxnSpPr>
          <p:nvPr/>
        </p:nvCxnSpPr>
        <p:spPr>
          <a:xfrm>
            <a:off x="2614916" y="970414"/>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DAE23BA-DE60-4B45-AC7B-0A7D3F7275A1}"/>
              </a:ext>
            </a:extLst>
          </p:cNvPr>
          <p:cNvCxnSpPr>
            <a:cxnSpLocks/>
          </p:cNvCxnSpPr>
          <p:nvPr/>
        </p:nvCxnSpPr>
        <p:spPr>
          <a:xfrm>
            <a:off x="4441747" y="978899"/>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1CCED95-8D86-4A40-9235-3A57315B405C}"/>
              </a:ext>
            </a:extLst>
          </p:cNvPr>
          <p:cNvCxnSpPr>
            <a:cxnSpLocks/>
          </p:cNvCxnSpPr>
          <p:nvPr/>
        </p:nvCxnSpPr>
        <p:spPr>
          <a:xfrm>
            <a:off x="6166502" y="1001823"/>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F47FD3E-C517-468C-9C0B-BD56B5517FAF}"/>
              </a:ext>
            </a:extLst>
          </p:cNvPr>
          <p:cNvCxnSpPr>
            <a:cxnSpLocks/>
          </p:cNvCxnSpPr>
          <p:nvPr/>
        </p:nvCxnSpPr>
        <p:spPr>
          <a:xfrm>
            <a:off x="7819320" y="1001823"/>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7C46451-A869-4674-96BC-94EA723EC50A}"/>
              </a:ext>
            </a:extLst>
          </p:cNvPr>
          <p:cNvCxnSpPr>
            <a:cxnSpLocks/>
          </p:cNvCxnSpPr>
          <p:nvPr/>
        </p:nvCxnSpPr>
        <p:spPr>
          <a:xfrm>
            <a:off x="9629658" y="1001824"/>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FA51A4-C503-4746-A2C4-760D143D62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55643" y="1869364"/>
            <a:ext cx="1261497" cy="1549045"/>
          </a:xfrm>
          <a:prstGeom prst="rect">
            <a:avLst/>
          </a:prstGeom>
          <a:ln>
            <a:solidFill>
              <a:schemeClr val="tx1"/>
            </a:solidFill>
          </a:ln>
        </p:spPr>
      </p:pic>
      <p:pic>
        <p:nvPicPr>
          <p:cNvPr id="5" name="Picture 4">
            <a:extLst>
              <a:ext uri="{FF2B5EF4-FFF2-40B4-BE49-F238E27FC236}">
                <a16:creationId xmlns:a16="http://schemas.microsoft.com/office/drawing/2014/main" id="{D0621984-D076-4BB4-9A07-8CBD612A9D8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8854" t="26667" r="44375" b="30694"/>
          <a:stretch/>
        </p:blipFill>
        <p:spPr>
          <a:xfrm>
            <a:off x="1979154" y="1806833"/>
            <a:ext cx="1361007" cy="1625794"/>
          </a:xfrm>
          <a:prstGeom prst="rect">
            <a:avLst/>
          </a:prstGeom>
          <a:ln>
            <a:solidFill>
              <a:schemeClr val="tx1"/>
            </a:solidFill>
          </a:ln>
        </p:spPr>
      </p:pic>
      <p:pic>
        <p:nvPicPr>
          <p:cNvPr id="7" name="Picture 6">
            <a:extLst>
              <a:ext uri="{FF2B5EF4-FFF2-40B4-BE49-F238E27FC236}">
                <a16:creationId xmlns:a16="http://schemas.microsoft.com/office/drawing/2014/main" id="{053E1324-DBB1-475C-A466-A3A8F789359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2501" t="18174" r="14375" b="16511"/>
          <a:stretch/>
        </p:blipFill>
        <p:spPr>
          <a:xfrm>
            <a:off x="8680852" y="2221442"/>
            <a:ext cx="1733037" cy="1031922"/>
          </a:xfrm>
          <a:prstGeom prst="rect">
            <a:avLst/>
          </a:prstGeom>
          <a:ln>
            <a:solidFill>
              <a:schemeClr val="tx1"/>
            </a:solidFill>
          </a:ln>
        </p:spPr>
      </p:pic>
      <p:sp>
        <p:nvSpPr>
          <p:cNvPr id="10" name="TextBox 9">
            <a:extLst>
              <a:ext uri="{FF2B5EF4-FFF2-40B4-BE49-F238E27FC236}">
                <a16:creationId xmlns:a16="http://schemas.microsoft.com/office/drawing/2014/main" id="{CFE8BF3D-D97A-49EE-BE16-B8C8A6F3385A}"/>
              </a:ext>
            </a:extLst>
          </p:cNvPr>
          <p:cNvSpPr txBox="1"/>
          <p:nvPr/>
        </p:nvSpPr>
        <p:spPr>
          <a:xfrm>
            <a:off x="1866508" y="701551"/>
            <a:ext cx="1489447" cy="276999"/>
          </a:xfrm>
          <a:prstGeom prst="rect">
            <a:avLst/>
          </a:prstGeom>
          <a:noFill/>
          <a:ln>
            <a:solidFill>
              <a:srgbClr val="002060"/>
            </a:solidFill>
          </a:ln>
        </p:spPr>
        <p:txBody>
          <a:bodyPr wrap="square" rtlCol="0">
            <a:spAutoFit/>
          </a:bodyPr>
          <a:lstStyle/>
          <a:p>
            <a:pPr algn="ctr"/>
            <a:r>
              <a:rPr lang="en-US" sz="1200" b="1" dirty="0"/>
              <a:t>NONE</a:t>
            </a:r>
            <a:endParaRPr lang="en-US" sz="1200" dirty="0"/>
          </a:p>
        </p:txBody>
      </p:sp>
      <p:sp>
        <p:nvSpPr>
          <p:cNvPr id="11" name="TextBox 10">
            <a:extLst>
              <a:ext uri="{FF2B5EF4-FFF2-40B4-BE49-F238E27FC236}">
                <a16:creationId xmlns:a16="http://schemas.microsoft.com/office/drawing/2014/main" id="{F4576CE1-3253-4F39-AF02-43AB0442E0F8}"/>
              </a:ext>
            </a:extLst>
          </p:cNvPr>
          <p:cNvSpPr txBox="1"/>
          <p:nvPr/>
        </p:nvSpPr>
        <p:spPr>
          <a:xfrm>
            <a:off x="3684064" y="707201"/>
            <a:ext cx="1489447" cy="276999"/>
          </a:xfrm>
          <a:prstGeom prst="rect">
            <a:avLst/>
          </a:prstGeom>
          <a:noFill/>
          <a:ln>
            <a:solidFill>
              <a:srgbClr val="002060"/>
            </a:solidFill>
          </a:ln>
        </p:spPr>
        <p:txBody>
          <a:bodyPr wrap="square" rtlCol="0">
            <a:spAutoFit/>
          </a:bodyPr>
          <a:lstStyle/>
          <a:p>
            <a:pPr algn="ctr"/>
            <a:r>
              <a:rPr lang="en-US" sz="1200" b="1" dirty="0"/>
              <a:t>SCANT</a:t>
            </a:r>
            <a:endParaRPr lang="en-US" sz="1200" dirty="0"/>
          </a:p>
        </p:txBody>
      </p:sp>
      <p:sp>
        <p:nvSpPr>
          <p:cNvPr id="12" name="TextBox 11">
            <a:extLst>
              <a:ext uri="{FF2B5EF4-FFF2-40B4-BE49-F238E27FC236}">
                <a16:creationId xmlns:a16="http://schemas.microsoft.com/office/drawing/2014/main" id="{2312E47B-7931-4D3A-993C-B282FDA035D8}"/>
              </a:ext>
            </a:extLst>
          </p:cNvPr>
          <p:cNvSpPr txBox="1"/>
          <p:nvPr/>
        </p:nvSpPr>
        <p:spPr>
          <a:xfrm>
            <a:off x="5385863" y="701551"/>
            <a:ext cx="1489447" cy="276999"/>
          </a:xfrm>
          <a:prstGeom prst="rect">
            <a:avLst/>
          </a:prstGeom>
          <a:noFill/>
          <a:ln>
            <a:solidFill>
              <a:srgbClr val="002060"/>
            </a:solidFill>
          </a:ln>
        </p:spPr>
        <p:txBody>
          <a:bodyPr wrap="square" rtlCol="0">
            <a:spAutoFit/>
          </a:bodyPr>
          <a:lstStyle/>
          <a:p>
            <a:pPr algn="ctr"/>
            <a:r>
              <a:rPr lang="en-US" sz="1200" b="1" dirty="0"/>
              <a:t>SMALL</a:t>
            </a:r>
            <a:endParaRPr lang="en-US" sz="1200" dirty="0"/>
          </a:p>
        </p:txBody>
      </p:sp>
      <p:sp>
        <p:nvSpPr>
          <p:cNvPr id="13" name="TextBox 12">
            <a:extLst>
              <a:ext uri="{FF2B5EF4-FFF2-40B4-BE49-F238E27FC236}">
                <a16:creationId xmlns:a16="http://schemas.microsoft.com/office/drawing/2014/main" id="{2641EAB9-7EE2-42EA-BC9D-E3301FAEBAA9}"/>
              </a:ext>
            </a:extLst>
          </p:cNvPr>
          <p:cNvSpPr txBox="1"/>
          <p:nvPr/>
        </p:nvSpPr>
        <p:spPr>
          <a:xfrm>
            <a:off x="7087661" y="716726"/>
            <a:ext cx="1424594" cy="276999"/>
          </a:xfrm>
          <a:prstGeom prst="rect">
            <a:avLst/>
          </a:prstGeom>
          <a:noFill/>
          <a:ln>
            <a:solidFill>
              <a:srgbClr val="002060"/>
            </a:solidFill>
          </a:ln>
        </p:spPr>
        <p:txBody>
          <a:bodyPr wrap="square" rtlCol="0">
            <a:spAutoFit/>
          </a:bodyPr>
          <a:lstStyle/>
          <a:p>
            <a:pPr algn="ctr"/>
            <a:r>
              <a:rPr lang="en-US" sz="1200" b="1" dirty="0"/>
              <a:t>MODERATE</a:t>
            </a:r>
            <a:endParaRPr lang="en-US" sz="1200" dirty="0"/>
          </a:p>
        </p:txBody>
      </p:sp>
      <p:sp>
        <p:nvSpPr>
          <p:cNvPr id="14" name="TextBox 13">
            <a:extLst>
              <a:ext uri="{FF2B5EF4-FFF2-40B4-BE49-F238E27FC236}">
                <a16:creationId xmlns:a16="http://schemas.microsoft.com/office/drawing/2014/main" id="{E5979F6D-EB1B-4FF6-AAC8-4A71C02105AA}"/>
              </a:ext>
            </a:extLst>
          </p:cNvPr>
          <p:cNvSpPr txBox="1"/>
          <p:nvPr/>
        </p:nvSpPr>
        <p:spPr>
          <a:xfrm>
            <a:off x="8832894" y="701551"/>
            <a:ext cx="1412133" cy="276999"/>
          </a:xfrm>
          <a:prstGeom prst="rect">
            <a:avLst/>
          </a:prstGeom>
          <a:noFill/>
          <a:ln>
            <a:solidFill>
              <a:srgbClr val="002060"/>
            </a:solidFill>
          </a:ln>
        </p:spPr>
        <p:txBody>
          <a:bodyPr wrap="square" rtlCol="0">
            <a:spAutoFit/>
          </a:bodyPr>
          <a:lstStyle/>
          <a:p>
            <a:pPr algn="ctr"/>
            <a:r>
              <a:rPr lang="en-US" sz="1200" b="1" dirty="0"/>
              <a:t>COPIOUS</a:t>
            </a:r>
            <a:endParaRPr lang="en-US" sz="1200" dirty="0"/>
          </a:p>
        </p:txBody>
      </p:sp>
      <p:pic>
        <p:nvPicPr>
          <p:cNvPr id="15" name="Picture 14">
            <a:extLst>
              <a:ext uri="{FF2B5EF4-FFF2-40B4-BE49-F238E27FC236}">
                <a16:creationId xmlns:a16="http://schemas.microsoft.com/office/drawing/2014/main" id="{91B196D6-5750-4C75-87F9-2F47294CC4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8461" y="1845208"/>
            <a:ext cx="1261497" cy="1549045"/>
          </a:xfrm>
          <a:prstGeom prst="rect">
            <a:avLst/>
          </a:prstGeom>
          <a:ln>
            <a:solidFill>
              <a:schemeClr val="tx1"/>
            </a:solidFill>
          </a:ln>
        </p:spPr>
      </p:pic>
      <p:pic>
        <p:nvPicPr>
          <p:cNvPr id="16" name="Picture 15">
            <a:extLst>
              <a:ext uri="{FF2B5EF4-FFF2-40B4-BE49-F238E27FC236}">
                <a16:creationId xmlns:a16="http://schemas.microsoft.com/office/drawing/2014/main" id="{A72E742A-92A5-4DE9-AA7E-13F01144F1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79833" y="1845208"/>
            <a:ext cx="1261497" cy="1549045"/>
          </a:xfrm>
          <a:prstGeom prst="rect">
            <a:avLst/>
          </a:prstGeom>
          <a:ln>
            <a:solidFill>
              <a:schemeClr val="tx1"/>
            </a:solidFill>
          </a:ln>
        </p:spPr>
      </p:pic>
      <p:sp>
        <p:nvSpPr>
          <p:cNvPr id="8" name="Rectangle: Rounded Corners 7">
            <a:extLst>
              <a:ext uri="{FF2B5EF4-FFF2-40B4-BE49-F238E27FC236}">
                <a16:creationId xmlns:a16="http://schemas.microsoft.com/office/drawing/2014/main" id="{6BF9E47C-BB85-41B1-8FBB-00768341A412}"/>
              </a:ext>
            </a:extLst>
          </p:cNvPr>
          <p:cNvSpPr/>
          <p:nvPr/>
        </p:nvSpPr>
        <p:spPr>
          <a:xfrm>
            <a:off x="1957853" y="4682947"/>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3651590-82A9-4ED7-871E-7E9240CA5EB2}"/>
              </a:ext>
            </a:extLst>
          </p:cNvPr>
          <p:cNvSpPr/>
          <p:nvPr/>
        </p:nvSpPr>
        <p:spPr>
          <a:xfrm>
            <a:off x="5507798" y="4682947"/>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12648D8-A306-4D7E-8CFC-AD316A4EB685}"/>
              </a:ext>
            </a:extLst>
          </p:cNvPr>
          <p:cNvSpPr/>
          <p:nvPr/>
        </p:nvSpPr>
        <p:spPr>
          <a:xfrm>
            <a:off x="3784638" y="4655764"/>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BF18F90-6163-4C15-92B8-7C4143375620}"/>
              </a:ext>
            </a:extLst>
          </p:cNvPr>
          <p:cNvSpPr/>
          <p:nvPr/>
        </p:nvSpPr>
        <p:spPr>
          <a:xfrm>
            <a:off x="7103137" y="4644847"/>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85AC0C3-164D-41FD-9357-8B5264FD6945}"/>
              </a:ext>
            </a:extLst>
          </p:cNvPr>
          <p:cNvSpPr/>
          <p:nvPr/>
        </p:nvSpPr>
        <p:spPr>
          <a:xfrm>
            <a:off x="8964383" y="4644847"/>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4 Points 8">
            <a:extLst>
              <a:ext uri="{FF2B5EF4-FFF2-40B4-BE49-F238E27FC236}">
                <a16:creationId xmlns:a16="http://schemas.microsoft.com/office/drawing/2014/main" id="{D0C4BE35-A667-4424-A5F6-F44205A88B5A}"/>
              </a:ext>
            </a:extLst>
          </p:cNvPr>
          <p:cNvSpPr/>
          <p:nvPr/>
        </p:nvSpPr>
        <p:spPr>
          <a:xfrm>
            <a:off x="7275511" y="4744858"/>
            <a:ext cx="732120" cy="719138"/>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xplosion: 14 Points 23">
            <a:extLst>
              <a:ext uri="{FF2B5EF4-FFF2-40B4-BE49-F238E27FC236}">
                <a16:creationId xmlns:a16="http://schemas.microsoft.com/office/drawing/2014/main" id="{0EAC3F49-10B9-4FA7-A288-C42C4E8CAA13}"/>
              </a:ext>
            </a:extLst>
          </p:cNvPr>
          <p:cNvSpPr/>
          <p:nvPr/>
        </p:nvSpPr>
        <p:spPr>
          <a:xfrm>
            <a:off x="6252086" y="4816323"/>
            <a:ext cx="195653" cy="333404"/>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4 Points 25">
            <a:extLst>
              <a:ext uri="{FF2B5EF4-FFF2-40B4-BE49-F238E27FC236}">
                <a16:creationId xmlns:a16="http://schemas.microsoft.com/office/drawing/2014/main" id="{2130738C-8B4C-4483-8621-0F5F260D7476}"/>
              </a:ext>
            </a:extLst>
          </p:cNvPr>
          <p:cNvSpPr/>
          <p:nvPr/>
        </p:nvSpPr>
        <p:spPr>
          <a:xfrm>
            <a:off x="6043777" y="5206877"/>
            <a:ext cx="130389" cy="138113"/>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4 Points 26">
            <a:extLst>
              <a:ext uri="{FF2B5EF4-FFF2-40B4-BE49-F238E27FC236}">
                <a16:creationId xmlns:a16="http://schemas.microsoft.com/office/drawing/2014/main" id="{9C8E3E39-A8C6-411D-9BBC-6DCCF00866CE}"/>
              </a:ext>
            </a:extLst>
          </p:cNvPr>
          <p:cNvSpPr/>
          <p:nvPr/>
        </p:nvSpPr>
        <p:spPr>
          <a:xfrm>
            <a:off x="6397727" y="5225926"/>
            <a:ext cx="130389" cy="138113"/>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14 Points 27">
            <a:extLst>
              <a:ext uri="{FF2B5EF4-FFF2-40B4-BE49-F238E27FC236}">
                <a16:creationId xmlns:a16="http://schemas.microsoft.com/office/drawing/2014/main" id="{F4320217-D143-4041-9296-EEF1860B341C}"/>
              </a:ext>
            </a:extLst>
          </p:cNvPr>
          <p:cNvSpPr/>
          <p:nvPr/>
        </p:nvSpPr>
        <p:spPr>
          <a:xfrm>
            <a:off x="5820216" y="5206877"/>
            <a:ext cx="199876" cy="257120"/>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4 Points 28">
            <a:extLst>
              <a:ext uri="{FF2B5EF4-FFF2-40B4-BE49-F238E27FC236}">
                <a16:creationId xmlns:a16="http://schemas.microsoft.com/office/drawing/2014/main" id="{3BC92732-3097-4384-BFA6-0F0B37BAA0AD}"/>
              </a:ext>
            </a:extLst>
          </p:cNvPr>
          <p:cNvSpPr/>
          <p:nvPr/>
        </p:nvSpPr>
        <p:spPr>
          <a:xfrm>
            <a:off x="5692952" y="5011615"/>
            <a:ext cx="130389" cy="138113"/>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317B1482-EC9A-4741-9FEC-CBDAF63110C0}"/>
              </a:ext>
            </a:extLst>
          </p:cNvPr>
          <p:cNvSpPr/>
          <p:nvPr/>
        </p:nvSpPr>
        <p:spPr>
          <a:xfrm>
            <a:off x="8943991" y="4674814"/>
            <a:ext cx="1231839" cy="914400"/>
          </a:xfrm>
          <a:prstGeom prst="cloud">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a:extLst>
              <a:ext uri="{FF2B5EF4-FFF2-40B4-BE49-F238E27FC236}">
                <a16:creationId xmlns:a16="http://schemas.microsoft.com/office/drawing/2014/main" id="{ECCA8C67-072A-47C8-91E8-04231A1199D1}"/>
              </a:ext>
            </a:extLst>
          </p:cNvPr>
          <p:cNvSpPr/>
          <p:nvPr/>
        </p:nvSpPr>
        <p:spPr>
          <a:xfrm rot="18877612">
            <a:off x="9151200" y="5753003"/>
            <a:ext cx="203332" cy="208392"/>
          </a:xfrm>
          <a:prstGeom prst="teardrop">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a:extLst>
              <a:ext uri="{FF2B5EF4-FFF2-40B4-BE49-F238E27FC236}">
                <a16:creationId xmlns:a16="http://schemas.microsoft.com/office/drawing/2014/main" id="{77C0159A-F349-4AA9-AADC-1CD5BE023118}"/>
              </a:ext>
            </a:extLst>
          </p:cNvPr>
          <p:cNvSpPr/>
          <p:nvPr/>
        </p:nvSpPr>
        <p:spPr>
          <a:xfrm rot="18877612">
            <a:off x="9572435" y="6037259"/>
            <a:ext cx="203332" cy="208392"/>
          </a:xfrm>
          <a:prstGeom prst="teardrop">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a:extLst>
              <a:ext uri="{FF2B5EF4-FFF2-40B4-BE49-F238E27FC236}">
                <a16:creationId xmlns:a16="http://schemas.microsoft.com/office/drawing/2014/main" id="{00EF8683-AA96-4704-A8C5-4A6DA7FB2542}"/>
              </a:ext>
            </a:extLst>
          </p:cNvPr>
          <p:cNvSpPr/>
          <p:nvPr/>
        </p:nvSpPr>
        <p:spPr>
          <a:xfrm rot="18877612">
            <a:off x="9863585" y="5657753"/>
            <a:ext cx="203332" cy="208392"/>
          </a:xfrm>
          <a:prstGeom prst="teardrop">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2C970A-BC98-409A-9DC8-C005B9DD1D4E}"/>
              </a:ext>
            </a:extLst>
          </p:cNvPr>
          <p:cNvSpPr txBox="1"/>
          <p:nvPr/>
        </p:nvSpPr>
        <p:spPr>
          <a:xfrm>
            <a:off x="4854111" y="179464"/>
            <a:ext cx="2598419" cy="400110"/>
          </a:xfrm>
          <a:prstGeom prst="rect">
            <a:avLst/>
          </a:prstGeom>
          <a:noFill/>
          <a:ln>
            <a:solidFill>
              <a:srgbClr val="002060"/>
            </a:solidFill>
          </a:ln>
        </p:spPr>
        <p:txBody>
          <a:bodyPr wrap="square" rtlCol="0">
            <a:spAutoFit/>
          </a:bodyPr>
          <a:lstStyle/>
          <a:p>
            <a:pPr algn="ctr"/>
            <a:r>
              <a:rPr lang="en-US" sz="2000" b="1" dirty="0"/>
              <a:t>Drainage Amount</a:t>
            </a:r>
          </a:p>
        </p:txBody>
      </p:sp>
      <p:sp>
        <p:nvSpPr>
          <p:cNvPr id="43" name="TextBox 42">
            <a:extLst>
              <a:ext uri="{FF2B5EF4-FFF2-40B4-BE49-F238E27FC236}">
                <a16:creationId xmlns:a16="http://schemas.microsoft.com/office/drawing/2014/main" id="{CC21353E-ABEB-4F4E-BF90-6A17EFBAE504}"/>
              </a:ext>
            </a:extLst>
          </p:cNvPr>
          <p:cNvSpPr txBox="1"/>
          <p:nvPr/>
        </p:nvSpPr>
        <p:spPr>
          <a:xfrm>
            <a:off x="1957853" y="3833152"/>
            <a:ext cx="1489447"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No drainage on dressing</a:t>
            </a:r>
          </a:p>
        </p:txBody>
      </p:sp>
      <p:sp>
        <p:nvSpPr>
          <p:cNvPr id="44" name="TextBox 43">
            <a:extLst>
              <a:ext uri="{FF2B5EF4-FFF2-40B4-BE49-F238E27FC236}">
                <a16:creationId xmlns:a16="http://schemas.microsoft.com/office/drawing/2014/main" id="{6AE4CAF3-80FD-4680-B563-10FD7F8853B6}"/>
              </a:ext>
            </a:extLst>
          </p:cNvPr>
          <p:cNvSpPr txBox="1"/>
          <p:nvPr/>
        </p:nvSpPr>
        <p:spPr>
          <a:xfrm>
            <a:off x="3610671" y="3828718"/>
            <a:ext cx="1489447"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No measurable drainage on dressing</a:t>
            </a:r>
          </a:p>
        </p:txBody>
      </p:sp>
      <p:sp>
        <p:nvSpPr>
          <p:cNvPr id="45" name="TextBox 44">
            <a:extLst>
              <a:ext uri="{FF2B5EF4-FFF2-40B4-BE49-F238E27FC236}">
                <a16:creationId xmlns:a16="http://schemas.microsoft.com/office/drawing/2014/main" id="{256EEDB1-2957-400B-904E-D82507299F2C}"/>
              </a:ext>
            </a:extLst>
          </p:cNvPr>
          <p:cNvSpPr txBox="1"/>
          <p:nvPr/>
        </p:nvSpPr>
        <p:spPr>
          <a:xfrm>
            <a:off x="5408598" y="3858810"/>
            <a:ext cx="1489447"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Less than 25% of dressing has drainage</a:t>
            </a:r>
          </a:p>
        </p:txBody>
      </p:sp>
      <p:sp>
        <p:nvSpPr>
          <p:cNvPr id="46" name="TextBox 45">
            <a:extLst>
              <a:ext uri="{FF2B5EF4-FFF2-40B4-BE49-F238E27FC236}">
                <a16:creationId xmlns:a16="http://schemas.microsoft.com/office/drawing/2014/main" id="{495CFD7B-76E7-40DA-A5EB-1389390C678D}"/>
              </a:ext>
            </a:extLst>
          </p:cNvPr>
          <p:cNvSpPr txBox="1"/>
          <p:nvPr/>
        </p:nvSpPr>
        <p:spPr>
          <a:xfrm>
            <a:off x="7013802" y="3849687"/>
            <a:ext cx="1424594"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26-75% of  dressing has drainage</a:t>
            </a:r>
          </a:p>
        </p:txBody>
      </p:sp>
      <p:sp>
        <p:nvSpPr>
          <p:cNvPr id="47" name="TextBox 46">
            <a:extLst>
              <a:ext uri="{FF2B5EF4-FFF2-40B4-BE49-F238E27FC236}">
                <a16:creationId xmlns:a16="http://schemas.microsoft.com/office/drawing/2014/main" id="{80F5BA32-4483-47B1-9C6A-96FF02EC33CA}"/>
              </a:ext>
            </a:extLst>
          </p:cNvPr>
          <p:cNvSpPr txBox="1"/>
          <p:nvPr/>
        </p:nvSpPr>
        <p:spPr>
          <a:xfrm>
            <a:off x="8725002" y="3874743"/>
            <a:ext cx="1562845"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More than 75% of dressing has drainage</a:t>
            </a:r>
          </a:p>
        </p:txBody>
      </p:sp>
      <p:sp>
        <p:nvSpPr>
          <p:cNvPr id="49" name="TextBox 48">
            <a:extLst>
              <a:ext uri="{FF2B5EF4-FFF2-40B4-BE49-F238E27FC236}">
                <a16:creationId xmlns:a16="http://schemas.microsoft.com/office/drawing/2014/main" id="{8A6E0599-9A78-451C-8625-FCBBBE3CF942}"/>
              </a:ext>
            </a:extLst>
          </p:cNvPr>
          <p:cNvSpPr txBox="1"/>
          <p:nvPr/>
        </p:nvSpPr>
        <p:spPr>
          <a:xfrm>
            <a:off x="1979154" y="1447757"/>
            <a:ext cx="1356773" cy="276999"/>
          </a:xfrm>
          <a:prstGeom prst="rect">
            <a:avLst/>
          </a:prstGeom>
          <a:solidFill>
            <a:schemeClr val="bg1">
              <a:lumMod val="85000"/>
            </a:schemeClr>
          </a:solidFill>
          <a:ln>
            <a:solidFill>
              <a:srgbClr val="002060"/>
            </a:solidFill>
          </a:ln>
        </p:spPr>
        <p:txBody>
          <a:bodyPr wrap="square" rtlCol="0">
            <a:spAutoFit/>
          </a:bodyPr>
          <a:lstStyle/>
          <a:p>
            <a:pPr algn="ctr"/>
            <a:r>
              <a:rPr lang="en-US" sz="1200" dirty="0"/>
              <a:t>Dry wound bed</a:t>
            </a:r>
          </a:p>
        </p:txBody>
      </p:sp>
      <p:sp>
        <p:nvSpPr>
          <p:cNvPr id="52" name="TextBox 51">
            <a:extLst>
              <a:ext uri="{FF2B5EF4-FFF2-40B4-BE49-F238E27FC236}">
                <a16:creationId xmlns:a16="http://schemas.microsoft.com/office/drawing/2014/main" id="{3C483015-B5D0-46E9-B9FC-AA0EA76DA531}"/>
              </a:ext>
            </a:extLst>
          </p:cNvPr>
          <p:cNvSpPr txBox="1"/>
          <p:nvPr/>
        </p:nvSpPr>
        <p:spPr>
          <a:xfrm>
            <a:off x="3778175" y="1426779"/>
            <a:ext cx="4704819" cy="276999"/>
          </a:xfrm>
          <a:prstGeom prst="rect">
            <a:avLst/>
          </a:prstGeom>
          <a:solidFill>
            <a:schemeClr val="bg1">
              <a:lumMod val="85000"/>
            </a:schemeClr>
          </a:solidFill>
          <a:ln>
            <a:solidFill>
              <a:srgbClr val="002060"/>
            </a:solidFill>
          </a:ln>
        </p:spPr>
        <p:txBody>
          <a:bodyPr wrap="square" rtlCol="0">
            <a:spAutoFit/>
          </a:bodyPr>
          <a:lstStyle/>
          <a:p>
            <a:pPr algn="ctr"/>
            <a:r>
              <a:rPr lang="en-US" sz="1200" dirty="0"/>
              <a:t>Moist wound bed</a:t>
            </a:r>
          </a:p>
        </p:txBody>
      </p:sp>
      <p:sp>
        <p:nvSpPr>
          <p:cNvPr id="53" name="TextBox 52">
            <a:extLst>
              <a:ext uri="{FF2B5EF4-FFF2-40B4-BE49-F238E27FC236}">
                <a16:creationId xmlns:a16="http://schemas.microsoft.com/office/drawing/2014/main" id="{F33C5E75-DFF0-4AFA-B571-B0C0B41DA749}"/>
              </a:ext>
            </a:extLst>
          </p:cNvPr>
          <p:cNvSpPr txBox="1"/>
          <p:nvPr/>
        </p:nvSpPr>
        <p:spPr>
          <a:xfrm>
            <a:off x="8672441" y="1419523"/>
            <a:ext cx="1733036" cy="461665"/>
          </a:xfrm>
          <a:prstGeom prst="rect">
            <a:avLst/>
          </a:prstGeom>
          <a:solidFill>
            <a:schemeClr val="bg1">
              <a:lumMod val="85000"/>
            </a:schemeClr>
          </a:solidFill>
          <a:ln>
            <a:solidFill>
              <a:srgbClr val="002060"/>
            </a:solidFill>
          </a:ln>
        </p:spPr>
        <p:txBody>
          <a:bodyPr wrap="square" rtlCol="0">
            <a:spAutoFit/>
          </a:bodyPr>
          <a:lstStyle/>
          <a:p>
            <a:pPr algn="ctr"/>
            <a:r>
              <a:rPr lang="en-US" sz="1200" dirty="0"/>
              <a:t>Wet, possibly overflowing wound bed</a:t>
            </a:r>
          </a:p>
        </p:txBody>
      </p:sp>
      <p:sp>
        <p:nvSpPr>
          <p:cNvPr id="2" name="Oval 1"/>
          <p:cNvSpPr/>
          <p:nvPr/>
        </p:nvSpPr>
        <p:spPr>
          <a:xfrm>
            <a:off x="4082758" y="4954437"/>
            <a:ext cx="8872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68882" y="521661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12157" y="4816324"/>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2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Arrow Connector 54">
            <a:extLst>
              <a:ext uri="{FF2B5EF4-FFF2-40B4-BE49-F238E27FC236}">
                <a16:creationId xmlns:a16="http://schemas.microsoft.com/office/drawing/2014/main" id="{FD9D1DD0-21E0-45C7-BFE0-77937E40462C}"/>
              </a:ext>
            </a:extLst>
          </p:cNvPr>
          <p:cNvCxnSpPr>
            <a:cxnSpLocks/>
          </p:cNvCxnSpPr>
          <p:nvPr/>
        </p:nvCxnSpPr>
        <p:spPr>
          <a:xfrm>
            <a:off x="2614916" y="940587"/>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DAE23BA-DE60-4B45-AC7B-0A7D3F7275A1}"/>
              </a:ext>
            </a:extLst>
          </p:cNvPr>
          <p:cNvCxnSpPr>
            <a:cxnSpLocks/>
          </p:cNvCxnSpPr>
          <p:nvPr/>
        </p:nvCxnSpPr>
        <p:spPr>
          <a:xfrm>
            <a:off x="4441747" y="949072"/>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1CCED95-8D86-4A40-9235-3A57315B405C}"/>
              </a:ext>
            </a:extLst>
          </p:cNvPr>
          <p:cNvCxnSpPr>
            <a:cxnSpLocks/>
          </p:cNvCxnSpPr>
          <p:nvPr/>
        </p:nvCxnSpPr>
        <p:spPr>
          <a:xfrm>
            <a:off x="6166502" y="971996"/>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F47FD3E-C517-468C-9C0B-BD56B5517FAF}"/>
              </a:ext>
            </a:extLst>
          </p:cNvPr>
          <p:cNvCxnSpPr>
            <a:cxnSpLocks/>
          </p:cNvCxnSpPr>
          <p:nvPr/>
        </p:nvCxnSpPr>
        <p:spPr>
          <a:xfrm>
            <a:off x="7819320" y="971996"/>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7C46451-A869-4674-96BC-94EA723EC50A}"/>
              </a:ext>
            </a:extLst>
          </p:cNvPr>
          <p:cNvCxnSpPr>
            <a:cxnSpLocks/>
          </p:cNvCxnSpPr>
          <p:nvPr/>
        </p:nvCxnSpPr>
        <p:spPr>
          <a:xfrm>
            <a:off x="9629658" y="971997"/>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FA51A4-C503-4746-A2C4-760D143D62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55643" y="1839537"/>
            <a:ext cx="1261497" cy="1549045"/>
          </a:xfrm>
          <a:prstGeom prst="rect">
            <a:avLst/>
          </a:prstGeom>
          <a:ln>
            <a:solidFill>
              <a:schemeClr val="tx1"/>
            </a:solidFill>
          </a:ln>
        </p:spPr>
      </p:pic>
      <p:pic>
        <p:nvPicPr>
          <p:cNvPr id="5" name="Picture 4">
            <a:extLst>
              <a:ext uri="{FF2B5EF4-FFF2-40B4-BE49-F238E27FC236}">
                <a16:creationId xmlns:a16="http://schemas.microsoft.com/office/drawing/2014/main" id="{D0621984-D076-4BB4-9A07-8CBD612A9D8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8854" t="26667" r="44375" b="30694"/>
          <a:stretch/>
        </p:blipFill>
        <p:spPr>
          <a:xfrm>
            <a:off x="1979154" y="1777006"/>
            <a:ext cx="1361007" cy="1625794"/>
          </a:xfrm>
          <a:prstGeom prst="rect">
            <a:avLst/>
          </a:prstGeom>
          <a:ln>
            <a:solidFill>
              <a:schemeClr val="tx1"/>
            </a:solidFill>
          </a:ln>
        </p:spPr>
      </p:pic>
      <p:pic>
        <p:nvPicPr>
          <p:cNvPr id="7" name="Picture 6">
            <a:extLst>
              <a:ext uri="{FF2B5EF4-FFF2-40B4-BE49-F238E27FC236}">
                <a16:creationId xmlns:a16="http://schemas.microsoft.com/office/drawing/2014/main" id="{053E1324-DBB1-475C-A466-A3A8F789359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2501" t="18174" r="14375" b="16511"/>
          <a:stretch/>
        </p:blipFill>
        <p:spPr>
          <a:xfrm>
            <a:off x="8680852" y="2191615"/>
            <a:ext cx="1733037" cy="1031922"/>
          </a:xfrm>
          <a:prstGeom prst="rect">
            <a:avLst/>
          </a:prstGeom>
          <a:ln>
            <a:solidFill>
              <a:schemeClr val="tx1"/>
            </a:solidFill>
          </a:ln>
        </p:spPr>
      </p:pic>
      <p:sp>
        <p:nvSpPr>
          <p:cNvPr id="10" name="TextBox 9">
            <a:extLst>
              <a:ext uri="{FF2B5EF4-FFF2-40B4-BE49-F238E27FC236}">
                <a16:creationId xmlns:a16="http://schemas.microsoft.com/office/drawing/2014/main" id="{CFE8BF3D-D97A-49EE-BE16-B8C8A6F3385A}"/>
              </a:ext>
            </a:extLst>
          </p:cNvPr>
          <p:cNvSpPr txBox="1"/>
          <p:nvPr/>
        </p:nvSpPr>
        <p:spPr>
          <a:xfrm>
            <a:off x="1866508" y="671724"/>
            <a:ext cx="1489447" cy="276999"/>
          </a:xfrm>
          <a:prstGeom prst="rect">
            <a:avLst/>
          </a:prstGeom>
          <a:noFill/>
          <a:ln>
            <a:solidFill>
              <a:srgbClr val="002060"/>
            </a:solidFill>
          </a:ln>
        </p:spPr>
        <p:txBody>
          <a:bodyPr wrap="square" rtlCol="0">
            <a:spAutoFit/>
          </a:bodyPr>
          <a:lstStyle/>
          <a:p>
            <a:pPr algn="ctr"/>
            <a:r>
              <a:rPr lang="en-US" sz="1200" b="1" dirty="0"/>
              <a:t>NONE</a:t>
            </a:r>
            <a:endParaRPr lang="en-US" sz="1200" dirty="0"/>
          </a:p>
        </p:txBody>
      </p:sp>
      <p:sp>
        <p:nvSpPr>
          <p:cNvPr id="11" name="TextBox 10">
            <a:extLst>
              <a:ext uri="{FF2B5EF4-FFF2-40B4-BE49-F238E27FC236}">
                <a16:creationId xmlns:a16="http://schemas.microsoft.com/office/drawing/2014/main" id="{F4576CE1-3253-4F39-AF02-43AB0442E0F8}"/>
              </a:ext>
            </a:extLst>
          </p:cNvPr>
          <p:cNvSpPr txBox="1"/>
          <p:nvPr/>
        </p:nvSpPr>
        <p:spPr>
          <a:xfrm>
            <a:off x="3684064" y="677374"/>
            <a:ext cx="1489447" cy="276999"/>
          </a:xfrm>
          <a:prstGeom prst="rect">
            <a:avLst/>
          </a:prstGeom>
          <a:noFill/>
          <a:ln>
            <a:solidFill>
              <a:srgbClr val="002060"/>
            </a:solidFill>
          </a:ln>
        </p:spPr>
        <p:txBody>
          <a:bodyPr wrap="square" rtlCol="0">
            <a:spAutoFit/>
          </a:bodyPr>
          <a:lstStyle/>
          <a:p>
            <a:pPr algn="ctr"/>
            <a:r>
              <a:rPr lang="en-US" sz="1200" b="1" dirty="0"/>
              <a:t>SCANT</a:t>
            </a:r>
            <a:endParaRPr lang="en-US" sz="1200" dirty="0"/>
          </a:p>
        </p:txBody>
      </p:sp>
      <p:sp>
        <p:nvSpPr>
          <p:cNvPr id="12" name="TextBox 11">
            <a:extLst>
              <a:ext uri="{FF2B5EF4-FFF2-40B4-BE49-F238E27FC236}">
                <a16:creationId xmlns:a16="http://schemas.microsoft.com/office/drawing/2014/main" id="{2312E47B-7931-4D3A-993C-B282FDA035D8}"/>
              </a:ext>
            </a:extLst>
          </p:cNvPr>
          <p:cNvSpPr txBox="1"/>
          <p:nvPr/>
        </p:nvSpPr>
        <p:spPr>
          <a:xfrm>
            <a:off x="5385863" y="671724"/>
            <a:ext cx="1489447" cy="276999"/>
          </a:xfrm>
          <a:prstGeom prst="rect">
            <a:avLst/>
          </a:prstGeom>
          <a:noFill/>
          <a:ln>
            <a:solidFill>
              <a:srgbClr val="002060"/>
            </a:solidFill>
          </a:ln>
        </p:spPr>
        <p:txBody>
          <a:bodyPr wrap="square" rtlCol="0">
            <a:spAutoFit/>
          </a:bodyPr>
          <a:lstStyle/>
          <a:p>
            <a:pPr algn="ctr"/>
            <a:r>
              <a:rPr lang="en-US" sz="1200" b="1" dirty="0"/>
              <a:t>SMALL</a:t>
            </a:r>
            <a:endParaRPr lang="en-US" sz="1200" dirty="0"/>
          </a:p>
        </p:txBody>
      </p:sp>
      <p:sp>
        <p:nvSpPr>
          <p:cNvPr id="13" name="TextBox 12">
            <a:extLst>
              <a:ext uri="{FF2B5EF4-FFF2-40B4-BE49-F238E27FC236}">
                <a16:creationId xmlns:a16="http://schemas.microsoft.com/office/drawing/2014/main" id="{2641EAB9-7EE2-42EA-BC9D-E3301FAEBAA9}"/>
              </a:ext>
            </a:extLst>
          </p:cNvPr>
          <p:cNvSpPr txBox="1"/>
          <p:nvPr/>
        </p:nvSpPr>
        <p:spPr>
          <a:xfrm>
            <a:off x="7087661" y="686899"/>
            <a:ext cx="1424594" cy="276999"/>
          </a:xfrm>
          <a:prstGeom prst="rect">
            <a:avLst/>
          </a:prstGeom>
          <a:noFill/>
          <a:ln>
            <a:solidFill>
              <a:srgbClr val="002060"/>
            </a:solidFill>
          </a:ln>
        </p:spPr>
        <p:txBody>
          <a:bodyPr wrap="square" rtlCol="0">
            <a:spAutoFit/>
          </a:bodyPr>
          <a:lstStyle/>
          <a:p>
            <a:pPr algn="ctr"/>
            <a:r>
              <a:rPr lang="en-US" sz="1200" b="1" dirty="0"/>
              <a:t>MODERATE</a:t>
            </a:r>
            <a:endParaRPr lang="en-US" sz="1200" dirty="0"/>
          </a:p>
        </p:txBody>
      </p:sp>
      <p:sp>
        <p:nvSpPr>
          <p:cNvPr id="14" name="TextBox 13">
            <a:extLst>
              <a:ext uri="{FF2B5EF4-FFF2-40B4-BE49-F238E27FC236}">
                <a16:creationId xmlns:a16="http://schemas.microsoft.com/office/drawing/2014/main" id="{E5979F6D-EB1B-4FF6-AAC8-4A71C02105AA}"/>
              </a:ext>
            </a:extLst>
          </p:cNvPr>
          <p:cNvSpPr txBox="1"/>
          <p:nvPr/>
        </p:nvSpPr>
        <p:spPr>
          <a:xfrm>
            <a:off x="8832894" y="671724"/>
            <a:ext cx="1412133" cy="276999"/>
          </a:xfrm>
          <a:prstGeom prst="rect">
            <a:avLst/>
          </a:prstGeom>
          <a:noFill/>
          <a:ln>
            <a:solidFill>
              <a:srgbClr val="002060"/>
            </a:solidFill>
          </a:ln>
        </p:spPr>
        <p:txBody>
          <a:bodyPr wrap="square" rtlCol="0">
            <a:spAutoFit/>
          </a:bodyPr>
          <a:lstStyle/>
          <a:p>
            <a:pPr algn="ctr"/>
            <a:r>
              <a:rPr lang="en-US" sz="1200" b="1" dirty="0"/>
              <a:t>COPIOUS</a:t>
            </a:r>
            <a:endParaRPr lang="en-US" sz="1200" dirty="0"/>
          </a:p>
        </p:txBody>
      </p:sp>
      <p:pic>
        <p:nvPicPr>
          <p:cNvPr id="15" name="Picture 14">
            <a:extLst>
              <a:ext uri="{FF2B5EF4-FFF2-40B4-BE49-F238E27FC236}">
                <a16:creationId xmlns:a16="http://schemas.microsoft.com/office/drawing/2014/main" id="{91B196D6-5750-4C75-87F9-2F47294CC4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8461" y="1815381"/>
            <a:ext cx="1261497" cy="1549045"/>
          </a:xfrm>
          <a:prstGeom prst="rect">
            <a:avLst/>
          </a:prstGeom>
          <a:ln>
            <a:solidFill>
              <a:schemeClr val="tx1"/>
            </a:solidFill>
          </a:ln>
        </p:spPr>
      </p:pic>
      <p:pic>
        <p:nvPicPr>
          <p:cNvPr id="16" name="Picture 15">
            <a:extLst>
              <a:ext uri="{FF2B5EF4-FFF2-40B4-BE49-F238E27FC236}">
                <a16:creationId xmlns:a16="http://schemas.microsoft.com/office/drawing/2014/main" id="{A72E742A-92A5-4DE9-AA7E-13F01144F1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79833" y="1815381"/>
            <a:ext cx="1261497" cy="1549045"/>
          </a:xfrm>
          <a:prstGeom prst="rect">
            <a:avLst/>
          </a:prstGeom>
          <a:ln>
            <a:solidFill>
              <a:schemeClr val="tx1"/>
            </a:solidFill>
          </a:ln>
        </p:spPr>
      </p:pic>
      <p:sp>
        <p:nvSpPr>
          <p:cNvPr id="8" name="Rectangle: Rounded Corners 7">
            <a:extLst>
              <a:ext uri="{FF2B5EF4-FFF2-40B4-BE49-F238E27FC236}">
                <a16:creationId xmlns:a16="http://schemas.microsoft.com/office/drawing/2014/main" id="{6BF9E47C-BB85-41B1-8FBB-00768341A412}"/>
              </a:ext>
            </a:extLst>
          </p:cNvPr>
          <p:cNvSpPr/>
          <p:nvPr/>
        </p:nvSpPr>
        <p:spPr>
          <a:xfrm>
            <a:off x="1957853" y="4653120"/>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3651590-82A9-4ED7-871E-7E9240CA5EB2}"/>
              </a:ext>
            </a:extLst>
          </p:cNvPr>
          <p:cNvSpPr/>
          <p:nvPr/>
        </p:nvSpPr>
        <p:spPr>
          <a:xfrm>
            <a:off x="5507798" y="4653120"/>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12648D8-A306-4D7E-8CFC-AD316A4EB685}"/>
              </a:ext>
            </a:extLst>
          </p:cNvPr>
          <p:cNvSpPr/>
          <p:nvPr/>
        </p:nvSpPr>
        <p:spPr>
          <a:xfrm>
            <a:off x="3784638" y="4625937"/>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BF18F90-6163-4C15-92B8-7C4143375620}"/>
              </a:ext>
            </a:extLst>
          </p:cNvPr>
          <p:cNvSpPr/>
          <p:nvPr/>
        </p:nvSpPr>
        <p:spPr>
          <a:xfrm>
            <a:off x="7103137" y="4615020"/>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85AC0C3-164D-41FD-9357-8B5264FD6945}"/>
              </a:ext>
            </a:extLst>
          </p:cNvPr>
          <p:cNvSpPr/>
          <p:nvPr/>
        </p:nvSpPr>
        <p:spPr>
          <a:xfrm>
            <a:off x="8964383" y="4615020"/>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4 Points 8">
            <a:extLst>
              <a:ext uri="{FF2B5EF4-FFF2-40B4-BE49-F238E27FC236}">
                <a16:creationId xmlns:a16="http://schemas.microsoft.com/office/drawing/2014/main" id="{D0C4BE35-A667-4424-A5F6-F44205A88B5A}"/>
              </a:ext>
            </a:extLst>
          </p:cNvPr>
          <p:cNvSpPr/>
          <p:nvPr/>
        </p:nvSpPr>
        <p:spPr>
          <a:xfrm>
            <a:off x="7275511" y="4715031"/>
            <a:ext cx="732120" cy="719138"/>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xplosion: 14 Points 23">
            <a:extLst>
              <a:ext uri="{FF2B5EF4-FFF2-40B4-BE49-F238E27FC236}">
                <a16:creationId xmlns:a16="http://schemas.microsoft.com/office/drawing/2014/main" id="{0EAC3F49-10B9-4FA7-A288-C42C4E8CAA13}"/>
              </a:ext>
            </a:extLst>
          </p:cNvPr>
          <p:cNvSpPr/>
          <p:nvPr/>
        </p:nvSpPr>
        <p:spPr>
          <a:xfrm>
            <a:off x="6252086" y="4786496"/>
            <a:ext cx="195653" cy="333404"/>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4 Points 25">
            <a:extLst>
              <a:ext uri="{FF2B5EF4-FFF2-40B4-BE49-F238E27FC236}">
                <a16:creationId xmlns:a16="http://schemas.microsoft.com/office/drawing/2014/main" id="{2130738C-8B4C-4483-8621-0F5F260D7476}"/>
              </a:ext>
            </a:extLst>
          </p:cNvPr>
          <p:cNvSpPr/>
          <p:nvPr/>
        </p:nvSpPr>
        <p:spPr>
          <a:xfrm>
            <a:off x="6043777" y="5177050"/>
            <a:ext cx="130389" cy="138113"/>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4 Points 26">
            <a:extLst>
              <a:ext uri="{FF2B5EF4-FFF2-40B4-BE49-F238E27FC236}">
                <a16:creationId xmlns:a16="http://schemas.microsoft.com/office/drawing/2014/main" id="{9C8E3E39-A8C6-411D-9BBC-6DCCF00866CE}"/>
              </a:ext>
            </a:extLst>
          </p:cNvPr>
          <p:cNvSpPr/>
          <p:nvPr/>
        </p:nvSpPr>
        <p:spPr>
          <a:xfrm>
            <a:off x="6397727" y="5196099"/>
            <a:ext cx="130389" cy="138113"/>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14 Points 27">
            <a:extLst>
              <a:ext uri="{FF2B5EF4-FFF2-40B4-BE49-F238E27FC236}">
                <a16:creationId xmlns:a16="http://schemas.microsoft.com/office/drawing/2014/main" id="{F4320217-D143-4041-9296-EEF1860B341C}"/>
              </a:ext>
            </a:extLst>
          </p:cNvPr>
          <p:cNvSpPr/>
          <p:nvPr/>
        </p:nvSpPr>
        <p:spPr>
          <a:xfrm>
            <a:off x="5820216" y="5177050"/>
            <a:ext cx="199876" cy="257120"/>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4 Points 28">
            <a:extLst>
              <a:ext uri="{FF2B5EF4-FFF2-40B4-BE49-F238E27FC236}">
                <a16:creationId xmlns:a16="http://schemas.microsoft.com/office/drawing/2014/main" id="{3BC92732-3097-4384-BFA6-0F0B37BAA0AD}"/>
              </a:ext>
            </a:extLst>
          </p:cNvPr>
          <p:cNvSpPr/>
          <p:nvPr/>
        </p:nvSpPr>
        <p:spPr>
          <a:xfrm>
            <a:off x="5692952" y="4981788"/>
            <a:ext cx="130389" cy="138113"/>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317B1482-EC9A-4741-9FEC-CBDAF63110C0}"/>
              </a:ext>
            </a:extLst>
          </p:cNvPr>
          <p:cNvSpPr/>
          <p:nvPr/>
        </p:nvSpPr>
        <p:spPr>
          <a:xfrm>
            <a:off x="8943991" y="4644987"/>
            <a:ext cx="1231839" cy="914400"/>
          </a:xfrm>
          <a:prstGeom prst="cloud">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a:extLst>
              <a:ext uri="{FF2B5EF4-FFF2-40B4-BE49-F238E27FC236}">
                <a16:creationId xmlns:a16="http://schemas.microsoft.com/office/drawing/2014/main" id="{ECCA8C67-072A-47C8-91E8-04231A1199D1}"/>
              </a:ext>
            </a:extLst>
          </p:cNvPr>
          <p:cNvSpPr/>
          <p:nvPr/>
        </p:nvSpPr>
        <p:spPr>
          <a:xfrm rot="18877612">
            <a:off x="9151200" y="5723176"/>
            <a:ext cx="203332" cy="208392"/>
          </a:xfrm>
          <a:prstGeom prst="teardrop">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a:extLst>
              <a:ext uri="{FF2B5EF4-FFF2-40B4-BE49-F238E27FC236}">
                <a16:creationId xmlns:a16="http://schemas.microsoft.com/office/drawing/2014/main" id="{77C0159A-F349-4AA9-AADC-1CD5BE023118}"/>
              </a:ext>
            </a:extLst>
          </p:cNvPr>
          <p:cNvSpPr/>
          <p:nvPr/>
        </p:nvSpPr>
        <p:spPr>
          <a:xfrm rot="18877612">
            <a:off x="9572435" y="6007432"/>
            <a:ext cx="203332" cy="208392"/>
          </a:xfrm>
          <a:prstGeom prst="teardrop">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a:extLst>
              <a:ext uri="{FF2B5EF4-FFF2-40B4-BE49-F238E27FC236}">
                <a16:creationId xmlns:a16="http://schemas.microsoft.com/office/drawing/2014/main" id="{00EF8683-AA96-4704-A8C5-4A6DA7FB2542}"/>
              </a:ext>
            </a:extLst>
          </p:cNvPr>
          <p:cNvSpPr/>
          <p:nvPr/>
        </p:nvSpPr>
        <p:spPr>
          <a:xfrm rot="18877612">
            <a:off x="9863585" y="5627926"/>
            <a:ext cx="203332" cy="208392"/>
          </a:xfrm>
          <a:prstGeom prst="teardrop">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2C970A-BC98-409A-9DC8-C005B9DD1D4E}"/>
              </a:ext>
            </a:extLst>
          </p:cNvPr>
          <p:cNvSpPr txBox="1"/>
          <p:nvPr/>
        </p:nvSpPr>
        <p:spPr>
          <a:xfrm>
            <a:off x="4854111" y="149637"/>
            <a:ext cx="2598419" cy="400110"/>
          </a:xfrm>
          <a:prstGeom prst="rect">
            <a:avLst/>
          </a:prstGeom>
          <a:noFill/>
          <a:ln>
            <a:solidFill>
              <a:srgbClr val="002060"/>
            </a:solidFill>
          </a:ln>
        </p:spPr>
        <p:txBody>
          <a:bodyPr wrap="square" rtlCol="0">
            <a:spAutoFit/>
          </a:bodyPr>
          <a:lstStyle/>
          <a:p>
            <a:pPr algn="ctr"/>
            <a:r>
              <a:rPr lang="en-US" sz="2000" b="1" dirty="0"/>
              <a:t>Drainage Amount</a:t>
            </a:r>
          </a:p>
        </p:txBody>
      </p:sp>
      <p:sp>
        <p:nvSpPr>
          <p:cNvPr id="43" name="TextBox 42">
            <a:extLst>
              <a:ext uri="{FF2B5EF4-FFF2-40B4-BE49-F238E27FC236}">
                <a16:creationId xmlns:a16="http://schemas.microsoft.com/office/drawing/2014/main" id="{CC21353E-ABEB-4F4E-BF90-6A17EFBAE504}"/>
              </a:ext>
            </a:extLst>
          </p:cNvPr>
          <p:cNvSpPr txBox="1"/>
          <p:nvPr/>
        </p:nvSpPr>
        <p:spPr>
          <a:xfrm>
            <a:off x="1957853" y="3803325"/>
            <a:ext cx="1489447"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No drainage on dressing</a:t>
            </a:r>
          </a:p>
        </p:txBody>
      </p:sp>
      <p:sp>
        <p:nvSpPr>
          <p:cNvPr id="44" name="TextBox 43">
            <a:extLst>
              <a:ext uri="{FF2B5EF4-FFF2-40B4-BE49-F238E27FC236}">
                <a16:creationId xmlns:a16="http://schemas.microsoft.com/office/drawing/2014/main" id="{6AE4CAF3-80FD-4680-B563-10FD7F8853B6}"/>
              </a:ext>
            </a:extLst>
          </p:cNvPr>
          <p:cNvSpPr txBox="1"/>
          <p:nvPr/>
        </p:nvSpPr>
        <p:spPr>
          <a:xfrm>
            <a:off x="3610671" y="3798891"/>
            <a:ext cx="1489447"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No measurable drainage on dressing</a:t>
            </a:r>
          </a:p>
        </p:txBody>
      </p:sp>
      <p:sp>
        <p:nvSpPr>
          <p:cNvPr id="45" name="TextBox 44">
            <a:extLst>
              <a:ext uri="{FF2B5EF4-FFF2-40B4-BE49-F238E27FC236}">
                <a16:creationId xmlns:a16="http://schemas.microsoft.com/office/drawing/2014/main" id="{256EEDB1-2957-400B-904E-D82507299F2C}"/>
              </a:ext>
            </a:extLst>
          </p:cNvPr>
          <p:cNvSpPr txBox="1"/>
          <p:nvPr/>
        </p:nvSpPr>
        <p:spPr>
          <a:xfrm>
            <a:off x="5408598" y="3828983"/>
            <a:ext cx="1489447"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Less than 25% of dressing has drainage</a:t>
            </a:r>
          </a:p>
        </p:txBody>
      </p:sp>
      <p:sp>
        <p:nvSpPr>
          <p:cNvPr id="46" name="TextBox 45">
            <a:extLst>
              <a:ext uri="{FF2B5EF4-FFF2-40B4-BE49-F238E27FC236}">
                <a16:creationId xmlns:a16="http://schemas.microsoft.com/office/drawing/2014/main" id="{495CFD7B-76E7-40DA-A5EB-1389390C678D}"/>
              </a:ext>
            </a:extLst>
          </p:cNvPr>
          <p:cNvSpPr txBox="1"/>
          <p:nvPr/>
        </p:nvSpPr>
        <p:spPr>
          <a:xfrm>
            <a:off x="7013802" y="3819860"/>
            <a:ext cx="1424594"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26-75% of  dressing has drainage</a:t>
            </a:r>
          </a:p>
        </p:txBody>
      </p:sp>
      <p:sp>
        <p:nvSpPr>
          <p:cNvPr id="47" name="TextBox 46">
            <a:extLst>
              <a:ext uri="{FF2B5EF4-FFF2-40B4-BE49-F238E27FC236}">
                <a16:creationId xmlns:a16="http://schemas.microsoft.com/office/drawing/2014/main" id="{80F5BA32-4483-47B1-9C6A-96FF02EC33CA}"/>
              </a:ext>
            </a:extLst>
          </p:cNvPr>
          <p:cNvSpPr txBox="1"/>
          <p:nvPr/>
        </p:nvSpPr>
        <p:spPr>
          <a:xfrm>
            <a:off x="8725002" y="3844916"/>
            <a:ext cx="1562845"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More than 75% of dressing has drainage</a:t>
            </a:r>
          </a:p>
        </p:txBody>
      </p:sp>
      <p:sp>
        <p:nvSpPr>
          <p:cNvPr id="49" name="TextBox 48">
            <a:extLst>
              <a:ext uri="{FF2B5EF4-FFF2-40B4-BE49-F238E27FC236}">
                <a16:creationId xmlns:a16="http://schemas.microsoft.com/office/drawing/2014/main" id="{8A6E0599-9A78-451C-8625-FCBBBE3CF942}"/>
              </a:ext>
            </a:extLst>
          </p:cNvPr>
          <p:cNvSpPr txBox="1"/>
          <p:nvPr/>
        </p:nvSpPr>
        <p:spPr>
          <a:xfrm>
            <a:off x="1979154" y="1417930"/>
            <a:ext cx="1356773" cy="276999"/>
          </a:xfrm>
          <a:prstGeom prst="rect">
            <a:avLst/>
          </a:prstGeom>
          <a:solidFill>
            <a:schemeClr val="bg1">
              <a:lumMod val="85000"/>
            </a:schemeClr>
          </a:solidFill>
          <a:ln>
            <a:solidFill>
              <a:srgbClr val="002060"/>
            </a:solidFill>
          </a:ln>
        </p:spPr>
        <p:txBody>
          <a:bodyPr wrap="square" rtlCol="0">
            <a:spAutoFit/>
          </a:bodyPr>
          <a:lstStyle/>
          <a:p>
            <a:pPr algn="ctr"/>
            <a:r>
              <a:rPr lang="en-US" sz="1200" dirty="0"/>
              <a:t>Dry wound bed</a:t>
            </a:r>
          </a:p>
        </p:txBody>
      </p:sp>
      <p:sp>
        <p:nvSpPr>
          <p:cNvPr id="52" name="TextBox 51">
            <a:extLst>
              <a:ext uri="{FF2B5EF4-FFF2-40B4-BE49-F238E27FC236}">
                <a16:creationId xmlns:a16="http://schemas.microsoft.com/office/drawing/2014/main" id="{3C483015-B5D0-46E9-B9FC-AA0EA76DA531}"/>
              </a:ext>
            </a:extLst>
          </p:cNvPr>
          <p:cNvSpPr txBox="1"/>
          <p:nvPr/>
        </p:nvSpPr>
        <p:spPr>
          <a:xfrm>
            <a:off x="3778175" y="1396952"/>
            <a:ext cx="4704819" cy="276999"/>
          </a:xfrm>
          <a:prstGeom prst="rect">
            <a:avLst/>
          </a:prstGeom>
          <a:solidFill>
            <a:schemeClr val="bg1">
              <a:lumMod val="85000"/>
            </a:schemeClr>
          </a:solidFill>
          <a:ln>
            <a:solidFill>
              <a:srgbClr val="002060"/>
            </a:solidFill>
          </a:ln>
        </p:spPr>
        <p:txBody>
          <a:bodyPr wrap="square" rtlCol="0">
            <a:spAutoFit/>
          </a:bodyPr>
          <a:lstStyle/>
          <a:p>
            <a:pPr algn="ctr"/>
            <a:r>
              <a:rPr lang="en-US" sz="1200" dirty="0"/>
              <a:t>Moist wound bed</a:t>
            </a:r>
          </a:p>
        </p:txBody>
      </p:sp>
      <p:sp>
        <p:nvSpPr>
          <p:cNvPr id="53" name="TextBox 52">
            <a:extLst>
              <a:ext uri="{FF2B5EF4-FFF2-40B4-BE49-F238E27FC236}">
                <a16:creationId xmlns:a16="http://schemas.microsoft.com/office/drawing/2014/main" id="{F33C5E75-DFF0-4AFA-B571-B0C0B41DA749}"/>
              </a:ext>
            </a:extLst>
          </p:cNvPr>
          <p:cNvSpPr txBox="1"/>
          <p:nvPr/>
        </p:nvSpPr>
        <p:spPr>
          <a:xfrm>
            <a:off x="8672441" y="1389696"/>
            <a:ext cx="1733036" cy="461665"/>
          </a:xfrm>
          <a:prstGeom prst="rect">
            <a:avLst/>
          </a:prstGeom>
          <a:solidFill>
            <a:schemeClr val="bg1">
              <a:lumMod val="85000"/>
            </a:schemeClr>
          </a:solidFill>
          <a:ln>
            <a:solidFill>
              <a:srgbClr val="002060"/>
            </a:solidFill>
          </a:ln>
        </p:spPr>
        <p:txBody>
          <a:bodyPr wrap="square" rtlCol="0">
            <a:spAutoFit/>
          </a:bodyPr>
          <a:lstStyle/>
          <a:p>
            <a:pPr algn="ctr"/>
            <a:r>
              <a:rPr lang="en-US" sz="1200" dirty="0"/>
              <a:t>Wet, possibly overflowing wound bed</a:t>
            </a:r>
          </a:p>
        </p:txBody>
      </p:sp>
      <p:sp>
        <p:nvSpPr>
          <p:cNvPr id="2" name="Oval 1"/>
          <p:cNvSpPr/>
          <p:nvPr/>
        </p:nvSpPr>
        <p:spPr>
          <a:xfrm>
            <a:off x="4082758" y="4924610"/>
            <a:ext cx="8872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68882" y="518678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12157" y="478649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BE65874-B1BC-4678-A902-7C09951D1EF6}"/>
              </a:ext>
            </a:extLst>
          </p:cNvPr>
          <p:cNvSpPr/>
          <p:nvPr/>
        </p:nvSpPr>
        <p:spPr>
          <a:xfrm>
            <a:off x="1203649" y="314195"/>
            <a:ext cx="4553522" cy="56518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7592AC-4DC7-4590-BA20-98C290813C44}"/>
              </a:ext>
            </a:extLst>
          </p:cNvPr>
          <p:cNvSpPr txBox="1"/>
          <p:nvPr/>
        </p:nvSpPr>
        <p:spPr>
          <a:xfrm rot="17930193">
            <a:off x="684716" y="1482499"/>
            <a:ext cx="1753141" cy="369332"/>
          </a:xfrm>
          <a:prstGeom prst="rect">
            <a:avLst/>
          </a:prstGeom>
          <a:solidFill>
            <a:srgbClr val="FFFF00"/>
          </a:solidFill>
        </p:spPr>
        <p:txBody>
          <a:bodyPr wrap="square" rtlCol="0">
            <a:spAutoFit/>
          </a:bodyPr>
          <a:lstStyle/>
          <a:p>
            <a:pPr algn="ctr"/>
            <a:r>
              <a:rPr lang="en-US" dirty="0"/>
              <a:t>Add Moisture</a:t>
            </a:r>
          </a:p>
        </p:txBody>
      </p:sp>
    </p:spTree>
    <p:extLst>
      <p:ext uri="{BB962C8B-B14F-4D97-AF65-F5344CB8AC3E}">
        <p14:creationId xmlns:p14="http://schemas.microsoft.com/office/powerpoint/2010/main" val="224303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Arrow Connector 54">
            <a:extLst>
              <a:ext uri="{FF2B5EF4-FFF2-40B4-BE49-F238E27FC236}">
                <a16:creationId xmlns:a16="http://schemas.microsoft.com/office/drawing/2014/main" id="{FD9D1DD0-21E0-45C7-BFE0-77937E40462C}"/>
              </a:ext>
            </a:extLst>
          </p:cNvPr>
          <p:cNvCxnSpPr>
            <a:cxnSpLocks/>
          </p:cNvCxnSpPr>
          <p:nvPr/>
        </p:nvCxnSpPr>
        <p:spPr>
          <a:xfrm>
            <a:off x="2614916" y="1139375"/>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DAE23BA-DE60-4B45-AC7B-0A7D3F7275A1}"/>
              </a:ext>
            </a:extLst>
          </p:cNvPr>
          <p:cNvCxnSpPr>
            <a:cxnSpLocks/>
          </p:cNvCxnSpPr>
          <p:nvPr/>
        </p:nvCxnSpPr>
        <p:spPr>
          <a:xfrm>
            <a:off x="4441747" y="1147860"/>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1CCED95-8D86-4A40-9235-3A57315B405C}"/>
              </a:ext>
            </a:extLst>
          </p:cNvPr>
          <p:cNvCxnSpPr>
            <a:cxnSpLocks/>
          </p:cNvCxnSpPr>
          <p:nvPr/>
        </p:nvCxnSpPr>
        <p:spPr>
          <a:xfrm>
            <a:off x="6166502" y="1170784"/>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F47FD3E-C517-468C-9C0B-BD56B5517FAF}"/>
              </a:ext>
            </a:extLst>
          </p:cNvPr>
          <p:cNvCxnSpPr>
            <a:cxnSpLocks/>
          </p:cNvCxnSpPr>
          <p:nvPr/>
        </p:nvCxnSpPr>
        <p:spPr>
          <a:xfrm>
            <a:off x="7819320" y="1170784"/>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07C46451-A869-4674-96BC-94EA723EC50A}"/>
              </a:ext>
            </a:extLst>
          </p:cNvPr>
          <p:cNvCxnSpPr>
            <a:cxnSpLocks/>
          </p:cNvCxnSpPr>
          <p:nvPr/>
        </p:nvCxnSpPr>
        <p:spPr>
          <a:xfrm>
            <a:off x="9844847" y="1847895"/>
            <a:ext cx="42624" cy="396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0FA51A4-C503-4746-A2C4-760D143D62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55643" y="2038325"/>
            <a:ext cx="1261497" cy="1549045"/>
          </a:xfrm>
          <a:prstGeom prst="rect">
            <a:avLst/>
          </a:prstGeom>
          <a:ln>
            <a:solidFill>
              <a:schemeClr val="tx1"/>
            </a:solidFill>
          </a:ln>
        </p:spPr>
      </p:pic>
      <p:pic>
        <p:nvPicPr>
          <p:cNvPr id="5" name="Picture 4">
            <a:extLst>
              <a:ext uri="{FF2B5EF4-FFF2-40B4-BE49-F238E27FC236}">
                <a16:creationId xmlns:a16="http://schemas.microsoft.com/office/drawing/2014/main" id="{D0621984-D076-4BB4-9A07-8CBD612A9D8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8854" t="26667" r="44375" b="30694"/>
          <a:stretch/>
        </p:blipFill>
        <p:spPr>
          <a:xfrm>
            <a:off x="1979154" y="1975794"/>
            <a:ext cx="1361007" cy="1625794"/>
          </a:xfrm>
          <a:prstGeom prst="rect">
            <a:avLst/>
          </a:prstGeom>
          <a:ln>
            <a:solidFill>
              <a:schemeClr val="tx1"/>
            </a:solidFill>
          </a:ln>
        </p:spPr>
      </p:pic>
      <p:pic>
        <p:nvPicPr>
          <p:cNvPr id="7" name="Picture 6">
            <a:extLst>
              <a:ext uri="{FF2B5EF4-FFF2-40B4-BE49-F238E27FC236}">
                <a16:creationId xmlns:a16="http://schemas.microsoft.com/office/drawing/2014/main" id="{053E1324-DBB1-475C-A466-A3A8F7893596}"/>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2501" t="18174" r="14375" b="16511"/>
          <a:stretch/>
        </p:blipFill>
        <p:spPr>
          <a:xfrm>
            <a:off x="8680852" y="2390403"/>
            <a:ext cx="1733037" cy="1031922"/>
          </a:xfrm>
          <a:prstGeom prst="rect">
            <a:avLst/>
          </a:prstGeom>
          <a:ln>
            <a:solidFill>
              <a:schemeClr val="tx1"/>
            </a:solidFill>
          </a:ln>
        </p:spPr>
      </p:pic>
      <p:sp>
        <p:nvSpPr>
          <p:cNvPr id="10" name="TextBox 9">
            <a:extLst>
              <a:ext uri="{FF2B5EF4-FFF2-40B4-BE49-F238E27FC236}">
                <a16:creationId xmlns:a16="http://schemas.microsoft.com/office/drawing/2014/main" id="{CFE8BF3D-D97A-49EE-BE16-B8C8A6F3385A}"/>
              </a:ext>
            </a:extLst>
          </p:cNvPr>
          <p:cNvSpPr txBox="1"/>
          <p:nvPr/>
        </p:nvSpPr>
        <p:spPr>
          <a:xfrm>
            <a:off x="1866508" y="870512"/>
            <a:ext cx="1489447" cy="276999"/>
          </a:xfrm>
          <a:prstGeom prst="rect">
            <a:avLst/>
          </a:prstGeom>
          <a:noFill/>
          <a:ln>
            <a:solidFill>
              <a:srgbClr val="002060"/>
            </a:solidFill>
          </a:ln>
        </p:spPr>
        <p:txBody>
          <a:bodyPr wrap="square" rtlCol="0">
            <a:spAutoFit/>
          </a:bodyPr>
          <a:lstStyle/>
          <a:p>
            <a:pPr algn="ctr"/>
            <a:r>
              <a:rPr lang="en-US" sz="1200" b="1" dirty="0"/>
              <a:t>NONE</a:t>
            </a:r>
            <a:endParaRPr lang="en-US" sz="1200" dirty="0"/>
          </a:p>
        </p:txBody>
      </p:sp>
      <p:sp>
        <p:nvSpPr>
          <p:cNvPr id="11" name="TextBox 10">
            <a:extLst>
              <a:ext uri="{FF2B5EF4-FFF2-40B4-BE49-F238E27FC236}">
                <a16:creationId xmlns:a16="http://schemas.microsoft.com/office/drawing/2014/main" id="{F4576CE1-3253-4F39-AF02-43AB0442E0F8}"/>
              </a:ext>
            </a:extLst>
          </p:cNvPr>
          <p:cNvSpPr txBox="1"/>
          <p:nvPr/>
        </p:nvSpPr>
        <p:spPr>
          <a:xfrm>
            <a:off x="3684064" y="876162"/>
            <a:ext cx="1489447" cy="276999"/>
          </a:xfrm>
          <a:prstGeom prst="rect">
            <a:avLst/>
          </a:prstGeom>
          <a:noFill/>
          <a:ln>
            <a:solidFill>
              <a:srgbClr val="002060"/>
            </a:solidFill>
          </a:ln>
        </p:spPr>
        <p:txBody>
          <a:bodyPr wrap="square" rtlCol="0">
            <a:spAutoFit/>
          </a:bodyPr>
          <a:lstStyle/>
          <a:p>
            <a:pPr algn="ctr"/>
            <a:r>
              <a:rPr lang="en-US" sz="1200" b="1" dirty="0"/>
              <a:t>SCANT</a:t>
            </a:r>
            <a:endParaRPr lang="en-US" sz="1200" dirty="0"/>
          </a:p>
        </p:txBody>
      </p:sp>
      <p:sp>
        <p:nvSpPr>
          <p:cNvPr id="12" name="TextBox 11">
            <a:extLst>
              <a:ext uri="{FF2B5EF4-FFF2-40B4-BE49-F238E27FC236}">
                <a16:creationId xmlns:a16="http://schemas.microsoft.com/office/drawing/2014/main" id="{2312E47B-7931-4D3A-993C-B282FDA035D8}"/>
              </a:ext>
            </a:extLst>
          </p:cNvPr>
          <p:cNvSpPr txBox="1"/>
          <p:nvPr/>
        </p:nvSpPr>
        <p:spPr>
          <a:xfrm>
            <a:off x="5385863" y="870512"/>
            <a:ext cx="1489447" cy="276999"/>
          </a:xfrm>
          <a:prstGeom prst="rect">
            <a:avLst/>
          </a:prstGeom>
          <a:noFill/>
          <a:ln>
            <a:solidFill>
              <a:srgbClr val="002060"/>
            </a:solidFill>
          </a:ln>
        </p:spPr>
        <p:txBody>
          <a:bodyPr wrap="square" rtlCol="0">
            <a:spAutoFit/>
          </a:bodyPr>
          <a:lstStyle/>
          <a:p>
            <a:pPr algn="ctr"/>
            <a:r>
              <a:rPr lang="en-US" sz="1200" b="1" dirty="0"/>
              <a:t>SMALL</a:t>
            </a:r>
            <a:endParaRPr lang="en-US" sz="1200" dirty="0"/>
          </a:p>
        </p:txBody>
      </p:sp>
      <p:sp>
        <p:nvSpPr>
          <p:cNvPr id="13" name="TextBox 12">
            <a:extLst>
              <a:ext uri="{FF2B5EF4-FFF2-40B4-BE49-F238E27FC236}">
                <a16:creationId xmlns:a16="http://schemas.microsoft.com/office/drawing/2014/main" id="{2641EAB9-7EE2-42EA-BC9D-E3301FAEBAA9}"/>
              </a:ext>
            </a:extLst>
          </p:cNvPr>
          <p:cNvSpPr txBox="1"/>
          <p:nvPr/>
        </p:nvSpPr>
        <p:spPr>
          <a:xfrm>
            <a:off x="7087661" y="885687"/>
            <a:ext cx="1424594" cy="276999"/>
          </a:xfrm>
          <a:prstGeom prst="rect">
            <a:avLst/>
          </a:prstGeom>
          <a:noFill/>
          <a:ln>
            <a:solidFill>
              <a:srgbClr val="002060"/>
            </a:solidFill>
          </a:ln>
        </p:spPr>
        <p:txBody>
          <a:bodyPr wrap="square" rtlCol="0">
            <a:spAutoFit/>
          </a:bodyPr>
          <a:lstStyle/>
          <a:p>
            <a:pPr algn="ctr"/>
            <a:r>
              <a:rPr lang="en-US" sz="1200" b="1" dirty="0"/>
              <a:t>MODERATE</a:t>
            </a:r>
            <a:endParaRPr lang="en-US" sz="1200" dirty="0"/>
          </a:p>
        </p:txBody>
      </p:sp>
      <p:sp>
        <p:nvSpPr>
          <p:cNvPr id="14" name="TextBox 13">
            <a:extLst>
              <a:ext uri="{FF2B5EF4-FFF2-40B4-BE49-F238E27FC236}">
                <a16:creationId xmlns:a16="http://schemas.microsoft.com/office/drawing/2014/main" id="{E5979F6D-EB1B-4FF6-AAC8-4A71C02105AA}"/>
              </a:ext>
            </a:extLst>
          </p:cNvPr>
          <p:cNvSpPr txBox="1"/>
          <p:nvPr/>
        </p:nvSpPr>
        <p:spPr>
          <a:xfrm>
            <a:off x="8832894" y="870512"/>
            <a:ext cx="1412133" cy="276999"/>
          </a:xfrm>
          <a:prstGeom prst="rect">
            <a:avLst/>
          </a:prstGeom>
          <a:noFill/>
          <a:ln>
            <a:solidFill>
              <a:srgbClr val="002060"/>
            </a:solidFill>
          </a:ln>
        </p:spPr>
        <p:txBody>
          <a:bodyPr wrap="square" rtlCol="0">
            <a:spAutoFit/>
          </a:bodyPr>
          <a:lstStyle/>
          <a:p>
            <a:pPr algn="ctr"/>
            <a:r>
              <a:rPr lang="en-US" sz="1200" b="1" dirty="0"/>
              <a:t>COPIOUS</a:t>
            </a:r>
            <a:endParaRPr lang="en-US" sz="1200" dirty="0"/>
          </a:p>
        </p:txBody>
      </p:sp>
      <p:pic>
        <p:nvPicPr>
          <p:cNvPr id="15" name="Picture 14">
            <a:extLst>
              <a:ext uri="{FF2B5EF4-FFF2-40B4-BE49-F238E27FC236}">
                <a16:creationId xmlns:a16="http://schemas.microsoft.com/office/drawing/2014/main" id="{91B196D6-5750-4C75-87F9-2F47294CC4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8461" y="2014169"/>
            <a:ext cx="1261497" cy="1549045"/>
          </a:xfrm>
          <a:prstGeom prst="rect">
            <a:avLst/>
          </a:prstGeom>
          <a:ln>
            <a:solidFill>
              <a:schemeClr val="tx1"/>
            </a:solidFill>
          </a:ln>
        </p:spPr>
      </p:pic>
      <p:pic>
        <p:nvPicPr>
          <p:cNvPr id="16" name="Picture 15">
            <a:extLst>
              <a:ext uri="{FF2B5EF4-FFF2-40B4-BE49-F238E27FC236}">
                <a16:creationId xmlns:a16="http://schemas.microsoft.com/office/drawing/2014/main" id="{A72E742A-92A5-4DE9-AA7E-13F01144F1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79833" y="2014169"/>
            <a:ext cx="1261497" cy="1549045"/>
          </a:xfrm>
          <a:prstGeom prst="rect">
            <a:avLst/>
          </a:prstGeom>
          <a:ln>
            <a:solidFill>
              <a:schemeClr val="tx1"/>
            </a:solidFill>
          </a:ln>
        </p:spPr>
      </p:pic>
      <p:sp>
        <p:nvSpPr>
          <p:cNvPr id="8" name="Rectangle: Rounded Corners 7">
            <a:extLst>
              <a:ext uri="{FF2B5EF4-FFF2-40B4-BE49-F238E27FC236}">
                <a16:creationId xmlns:a16="http://schemas.microsoft.com/office/drawing/2014/main" id="{6BF9E47C-BB85-41B1-8FBB-00768341A412}"/>
              </a:ext>
            </a:extLst>
          </p:cNvPr>
          <p:cNvSpPr/>
          <p:nvPr/>
        </p:nvSpPr>
        <p:spPr>
          <a:xfrm>
            <a:off x="1957853" y="4851908"/>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3651590-82A9-4ED7-871E-7E9240CA5EB2}"/>
              </a:ext>
            </a:extLst>
          </p:cNvPr>
          <p:cNvSpPr/>
          <p:nvPr/>
        </p:nvSpPr>
        <p:spPr>
          <a:xfrm>
            <a:off x="5507798" y="4851908"/>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12648D8-A306-4D7E-8CFC-AD316A4EB685}"/>
              </a:ext>
            </a:extLst>
          </p:cNvPr>
          <p:cNvSpPr/>
          <p:nvPr/>
        </p:nvSpPr>
        <p:spPr>
          <a:xfrm>
            <a:off x="3784638" y="4824725"/>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3BF18F90-6163-4C15-92B8-7C4143375620}"/>
              </a:ext>
            </a:extLst>
          </p:cNvPr>
          <p:cNvSpPr/>
          <p:nvPr/>
        </p:nvSpPr>
        <p:spPr>
          <a:xfrm>
            <a:off x="7103137" y="4813808"/>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B85AC0C3-164D-41FD-9357-8B5264FD6945}"/>
              </a:ext>
            </a:extLst>
          </p:cNvPr>
          <p:cNvSpPr/>
          <p:nvPr/>
        </p:nvSpPr>
        <p:spPr>
          <a:xfrm>
            <a:off x="8964383" y="4813808"/>
            <a:ext cx="1211447" cy="93345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4 Points 8">
            <a:extLst>
              <a:ext uri="{FF2B5EF4-FFF2-40B4-BE49-F238E27FC236}">
                <a16:creationId xmlns:a16="http://schemas.microsoft.com/office/drawing/2014/main" id="{D0C4BE35-A667-4424-A5F6-F44205A88B5A}"/>
              </a:ext>
            </a:extLst>
          </p:cNvPr>
          <p:cNvSpPr/>
          <p:nvPr/>
        </p:nvSpPr>
        <p:spPr>
          <a:xfrm>
            <a:off x="7275511" y="4913819"/>
            <a:ext cx="732120" cy="719138"/>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xplosion: 14 Points 23">
            <a:extLst>
              <a:ext uri="{FF2B5EF4-FFF2-40B4-BE49-F238E27FC236}">
                <a16:creationId xmlns:a16="http://schemas.microsoft.com/office/drawing/2014/main" id="{0EAC3F49-10B9-4FA7-A288-C42C4E8CAA13}"/>
              </a:ext>
            </a:extLst>
          </p:cNvPr>
          <p:cNvSpPr/>
          <p:nvPr/>
        </p:nvSpPr>
        <p:spPr>
          <a:xfrm>
            <a:off x="6252086" y="4985284"/>
            <a:ext cx="195653" cy="333404"/>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4 Points 25">
            <a:extLst>
              <a:ext uri="{FF2B5EF4-FFF2-40B4-BE49-F238E27FC236}">
                <a16:creationId xmlns:a16="http://schemas.microsoft.com/office/drawing/2014/main" id="{2130738C-8B4C-4483-8621-0F5F260D7476}"/>
              </a:ext>
            </a:extLst>
          </p:cNvPr>
          <p:cNvSpPr/>
          <p:nvPr/>
        </p:nvSpPr>
        <p:spPr>
          <a:xfrm>
            <a:off x="6043777" y="5375838"/>
            <a:ext cx="130389" cy="138113"/>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xplosion: 14 Points 26">
            <a:extLst>
              <a:ext uri="{FF2B5EF4-FFF2-40B4-BE49-F238E27FC236}">
                <a16:creationId xmlns:a16="http://schemas.microsoft.com/office/drawing/2014/main" id="{9C8E3E39-A8C6-411D-9BBC-6DCCF00866CE}"/>
              </a:ext>
            </a:extLst>
          </p:cNvPr>
          <p:cNvSpPr/>
          <p:nvPr/>
        </p:nvSpPr>
        <p:spPr>
          <a:xfrm>
            <a:off x="6397727" y="5394887"/>
            <a:ext cx="130389" cy="138113"/>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Explosion: 14 Points 27">
            <a:extLst>
              <a:ext uri="{FF2B5EF4-FFF2-40B4-BE49-F238E27FC236}">
                <a16:creationId xmlns:a16="http://schemas.microsoft.com/office/drawing/2014/main" id="{F4320217-D143-4041-9296-EEF1860B341C}"/>
              </a:ext>
            </a:extLst>
          </p:cNvPr>
          <p:cNvSpPr/>
          <p:nvPr/>
        </p:nvSpPr>
        <p:spPr>
          <a:xfrm>
            <a:off x="5820216" y="5375838"/>
            <a:ext cx="199876" cy="257120"/>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xplosion: 14 Points 28">
            <a:extLst>
              <a:ext uri="{FF2B5EF4-FFF2-40B4-BE49-F238E27FC236}">
                <a16:creationId xmlns:a16="http://schemas.microsoft.com/office/drawing/2014/main" id="{3BC92732-3097-4384-BFA6-0F0B37BAA0AD}"/>
              </a:ext>
            </a:extLst>
          </p:cNvPr>
          <p:cNvSpPr/>
          <p:nvPr/>
        </p:nvSpPr>
        <p:spPr>
          <a:xfrm>
            <a:off x="5692952" y="5180576"/>
            <a:ext cx="130389" cy="138113"/>
          </a:xfrm>
          <a:prstGeom prst="irregularSeal2">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317B1482-EC9A-4741-9FEC-CBDAF63110C0}"/>
              </a:ext>
            </a:extLst>
          </p:cNvPr>
          <p:cNvSpPr/>
          <p:nvPr/>
        </p:nvSpPr>
        <p:spPr>
          <a:xfrm>
            <a:off x="8943991" y="4843775"/>
            <a:ext cx="1231839" cy="914400"/>
          </a:xfrm>
          <a:prstGeom prst="cloud">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a:extLst>
              <a:ext uri="{FF2B5EF4-FFF2-40B4-BE49-F238E27FC236}">
                <a16:creationId xmlns:a16="http://schemas.microsoft.com/office/drawing/2014/main" id="{ECCA8C67-072A-47C8-91E8-04231A1199D1}"/>
              </a:ext>
            </a:extLst>
          </p:cNvPr>
          <p:cNvSpPr/>
          <p:nvPr/>
        </p:nvSpPr>
        <p:spPr>
          <a:xfrm rot="18877612">
            <a:off x="9151200" y="5921964"/>
            <a:ext cx="203332" cy="208392"/>
          </a:xfrm>
          <a:prstGeom prst="teardrop">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a:extLst>
              <a:ext uri="{FF2B5EF4-FFF2-40B4-BE49-F238E27FC236}">
                <a16:creationId xmlns:a16="http://schemas.microsoft.com/office/drawing/2014/main" id="{77C0159A-F349-4AA9-AADC-1CD5BE023118}"/>
              </a:ext>
            </a:extLst>
          </p:cNvPr>
          <p:cNvSpPr/>
          <p:nvPr/>
        </p:nvSpPr>
        <p:spPr>
          <a:xfrm rot="18877612">
            <a:off x="9572435" y="6206220"/>
            <a:ext cx="203332" cy="208392"/>
          </a:xfrm>
          <a:prstGeom prst="teardrop">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a:extLst>
              <a:ext uri="{FF2B5EF4-FFF2-40B4-BE49-F238E27FC236}">
                <a16:creationId xmlns:a16="http://schemas.microsoft.com/office/drawing/2014/main" id="{00EF8683-AA96-4704-A8C5-4A6DA7FB2542}"/>
              </a:ext>
            </a:extLst>
          </p:cNvPr>
          <p:cNvSpPr/>
          <p:nvPr/>
        </p:nvSpPr>
        <p:spPr>
          <a:xfrm rot="18877612">
            <a:off x="9863585" y="5826714"/>
            <a:ext cx="203332" cy="208392"/>
          </a:xfrm>
          <a:prstGeom prst="teardrop">
            <a:avLst/>
          </a:prstGeom>
          <a:solidFill>
            <a:srgbClr val="FBF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2C970A-BC98-409A-9DC8-C005B9DD1D4E}"/>
              </a:ext>
            </a:extLst>
          </p:cNvPr>
          <p:cNvSpPr txBox="1"/>
          <p:nvPr/>
        </p:nvSpPr>
        <p:spPr>
          <a:xfrm>
            <a:off x="4854111" y="348425"/>
            <a:ext cx="2598419" cy="400110"/>
          </a:xfrm>
          <a:prstGeom prst="rect">
            <a:avLst/>
          </a:prstGeom>
          <a:noFill/>
          <a:ln>
            <a:solidFill>
              <a:srgbClr val="002060"/>
            </a:solidFill>
          </a:ln>
        </p:spPr>
        <p:txBody>
          <a:bodyPr wrap="square" rtlCol="0">
            <a:spAutoFit/>
          </a:bodyPr>
          <a:lstStyle/>
          <a:p>
            <a:pPr algn="ctr"/>
            <a:r>
              <a:rPr lang="en-US" sz="2000" b="1" dirty="0"/>
              <a:t>Drainage Amount</a:t>
            </a:r>
          </a:p>
        </p:txBody>
      </p:sp>
      <p:sp>
        <p:nvSpPr>
          <p:cNvPr id="43" name="TextBox 42">
            <a:extLst>
              <a:ext uri="{FF2B5EF4-FFF2-40B4-BE49-F238E27FC236}">
                <a16:creationId xmlns:a16="http://schemas.microsoft.com/office/drawing/2014/main" id="{CC21353E-ABEB-4F4E-BF90-6A17EFBAE504}"/>
              </a:ext>
            </a:extLst>
          </p:cNvPr>
          <p:cNvSpPr txBox="1"/>
          <p:nvPr/>
        </p:nvSpPr>
        <p:spPr>
          <a:xfrm>
            <a:off x="1957853" y="4002113"/>
            <a:ext cx="1489447"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No drainage on dressing</a:t>
            </a:r>
          </a:p>
        </p:txBody>
      </p:sp>
      <p:sp>
        <p:nvSpPr>
          <p:cNvPr id="44" name="TextBox 43">
            <a:extLst>
              <a:ext uri="{FF2B5EF4-FFF2-40B4-BE49-F238E27FC236}">
                <a16:creationId xmlns:a16="http://schemas.microsoft.com/office/drawing/2014/main" id="{6AE4CAF3-80FD-4680-B563-10FD7F8853B6}"/>
              </a:ext>
            </a:extLst>
          </p:cNvPr>
          <p:cNvSpPr txBox="1"/>
          <p:nvPr/>
        </p:nvSpPr>
        <p:spPr>
          <a:xfrm>
            <a:off x="3610671" y="3997679"/>
            <a:ext cx="1489447"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No measurable drainage on dressing</a:t>
            </a:r>
          </a:p>
        </p:txBody>
      </p:sp>
      <p:sp>
        <p:nvSpPr>
          <p:cNvPr id="45" name="TextBox 44">
            <a:extLst>
              <a:ext uri="{FF2B5EF4-FFF2-40B4-BE49-F238E27FC236}">
                <a16:creationId xmlns:a16="http://schemas.microsoft.com/office/drawing/2014/main" id="{256EEDB1-2957-400B-904E-D82507299F2C}"/>
              </a:ext>
            </a:extLst>
          </p:cNvPr>
          <p:cNvSpPr txBox="1"/>
          <p:nvPr/>
        </p:nvSpPr>
        <p:spPr>
          <a:xfrm>
            <a:off x="5408598" y="4027771"/>
            <a:ext cx="1489447"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Less than 25% of dressing has drainage</a:t>
            </a:r>
          </a:p>
        </p:txBody>
      </p:sp>
      <p:sp>
        <p:nvSpPr>
          <p:cNvPr id="46" name="TextBox 45">
            <a:extLst>
              <a:ext uri="{FF2B5EF4-FFF2-40B4-BE49-F238E27FC236}">
                <a16:creationId xmlns:a16="http://schemas.microsoft.com/office/drawing/2014/main" id="{495CFD7B-76E7-40DA-A5EB-1389390C678D}"/>
              </a:ext>
            </a:extLst>
          </p:cNvPr>
          <p:cNvSpPr txBox="1"/>
          <p:nvPr/>
        </p:nvSpPr>
        <p:spPr>
          <a:xfrm>
            <a:off x="7013802" y="4018648"/>
            <a:ext cx="1424594"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26-75% of  dressing has drainage</a:t>
            </a:r>
          </a:p>
        </p:txBody>
      </p:sp>
      <p:sp>
        <p:nvSpPr>
          <p:cNvPr id="47" name="TextBox 46">
            <a:extLst>
              <a:ext uri="{FF2B5EF4-FFF2-40B4-BE49-F238E27FC236}">
                <a16:creationId xmlns:a16="http://schemas.microsoft.com/office/drawing/2014/main" id="{80F5BA32-4483-47B1-9C6A-96FF02EC33CA}"/>
              </a:ext>
            </a:extLst>
          </p:cNvPr>
          <p:cNvSpPr txBox="1"/>
          <p:nvPr/>
        </p:nvSpPr>
        <p:spPr>
          <a:xfrm>
            <a:off x="8725002" y="4043704"/>
            <a:ext cx="1562845" cy="461665"/>
          </a:xfrm>
          <a:prstGeom prst="rect">
            <a:avLst/>
          </a:prstGeom>
          <a:solidFill>
            <a:schemeClr val="tx2">
              <a:lumMod val="20000"/>
              <a:lumOff val="80000"/>
            </a:schemeClr>
          </a:solidFill>
          <a:ln>
            <a:solidFill>
              <a:srgbClr val="002060"/>
            </a:solidFill>
          </a:ln>
        </p:spPr>
        <p:txBody>
          <a:bodyPr wrap="square" rtlCol="0">
            <a:spAutoFit/>
          </a:bodyPr>
          <a:lstStyle/>
          <a:p>
            <a:pPr algn="ctr"/>
            <a:r>
              <a:rPr lang="en-US" sz="1200" dirty="0"/>
              <a:t>More than 75% of dressing has drainage</a:t>
            </a:r>
          </a:p>
        </p:txBody>
      </p:sp>
      <p:sp>
        <p:nvSpPr>
          <p:cNvPr id="49" name="TextBox 48">
            <a:extLst>
              <a:ext uri="{FF2B5EF4-FFF2-40B4-BE49-F238E27FC236}">
                <a16:creationId xmlns:a16="http://schemas.microsoft.com/office/drawing/2014/main" id="{8A6E0599-9A78-451C-8625-FCBBBE3CF942}"/>
              </a:ext>
            </a:extLst>
          </p:cNvPr>
          <p:cNvSpPr txBox="1"/>
          <p:nvPr/>
        </p:nvSpPr>
        <p:spPr>
          <a:xfrm>
            <a:off x="1979154" y="1616718"/>
            <a:ext cx="1356773" cy="276999"/>
          </a:xfrm>
          <a:prstGeom prst="rect">
            <a:avLst/>
          </a:prstGeom>
          <a:solidFill>
            <a:schemeClr val="bg1">
              <a:lumMod val="85000"/>
            </a:schemeClr>
          </a:solidFill>
          <a:ln>
            <a:solidFill>
              <a:srgbClr val="002060"/>
            </a:solidFill>
          </a:ln>
        </p:spPr>
        <p:txBody>
          <a:bodyPr wrap="square" rtlCol="0">
            <a:spAutoFit/>
          </a:bodyPr>
          <a:lstStyle/>
          <a:p>
            <a:pPr algn="ctr"/>
            <a:r>
              <a:rPr lang="en-US" sz="1200" dirty="0"/>
              <a:t>Dry wound bed</a:t>
            </a:r>
          </a:p>
        </p:txBody>
      </p:sp>
      <p:sp>
        <p:nvSpPr>
          <p:cNvPr id="52" name="TextBox 51">
            <a:extLst>
              <a:ext uri="{FF2B5EF4-FFF2-40B4-BE49-F238E27FC236}">
                <a16:creationId xmlns:a16="http://schemas.microsoft.com/office/drawing/2014/main" id="{3C483015-B5D0-46E9-B9FC-AA0EA76DA531}"/>
              </a:ext>
            </a:extLst>
          </p:cNvPr>
          <p:cNvSpPr txBox="1"/>
          <p:nvPr/>
        </p:nvSpPr>
        <p:spPr>
          <a:xfrm>
            <a:off x="3778175" y="1595740"/>
            <a:ext cx="4704819" cy="276999"/>
          </a:xfrm>
          <a:prstGeom prst="rect">
            <a:avLst/>
          </a:prstGeom>
          <a:solidFill>
            <a:schemeClr val="bg1">
              <a:lumMod val="85000"/>
            </a:schemeClr>
          </a:solidFill>
          <a:ln>
            <a:solidFill>
              <a:srgbClr val="002060"/>
            </a:solidFill>
          </a:ln>
        </p:spPr>
        <p:txBody>
          <a:bodyPr wrap="square" rtlCol="0">
            <a:spAutoFit/>
          </a:bodyPr>
          <a:lstStyle/>
          <a:p>
            <a:pPr algn="ctr"/>
            <a:r>
              <a:rPr lang="en-US" sz="1200" dirty="0"/>
              <a:t>Moist wound bed</a:t>
            </a:r>
          </a:p>
        </p:txBody>
      </p:sp>
      <p:sp>
        <p:nvSpPr>
          <p:cNvPr id="53" name="TextBox 52">
            <a:extLst>
              <a:ext uri="{FF2B5EF4-FFF2-40B4-BE49-F238E27FC236}">
                <a16:creationId xmlns:a16="http://schemas.microsoft.com/office/drawing/2014/main" id="{F33C5E75-DFF0-4AFA-B571-B0C0B41DA749}"/>
              </a:ext>
            </a:extLst>
          </p:cNvPr>
          <p:cNvSpPr txBox="1"/>
          <p:nvPr/>
        </p:nvSpPr>
        <p:spPr>
          <a:xfrm>
            <a:off x="8672441" y="1588484"/>
            <a:ext cx="1733036" cy="461665"/>
          </a:xfrm>
          <a:prstGeom prst="rect">
            <a:avLst/>
          </a:prstGeom>
          <a:solidFill>
            <a:schemeClr val="bg1">
              <a:lumMod val="85000"/>
            </a:schemeClr>
          </a:solidFill>
          <a:ln>
            <a:solidFill>
              <a:srgbClr val="002060"/>
            </a:solidFill>
          </a:ln>
        </p:spPr>
        <p:txBody>
          <a:bodyPr wrap="square" rtlCol="0">
            <a:spAutoFit/>
          </a:bodyPr>
          <a:lstStyle/>
          <a:p>
            <a:pPr algn="ctr"/>
            <a:r>
              <a:rPr lang="en-US" sz="1200" dirty="0"/>
              <a:t>Wet, possibly overflowing wound bed</a:t>
            </a:r>
          </a:p>
        </p:txBody>
      </p:sp>
      <p:sp>
        <p:nvSpPr>
          <p:cNvPr id="2" name="Oval 1"/>
          <p:cNvSpPr/>
          <p:nvPr/>
        </p:nvSpPr>
        <p:spPr>
          <a:xfrm>
            <a:off x="4082758" y="5123398"/>
            <a:ext cx="8872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68882" y="538557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712157" y="49852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BE65874-B1BC-4678-A902-7C09951D1EF6}"/>
              </a:ext>
            </a:extLst>
          </p:cNvPr>
          <p:cNvSpPr/>
          <p:nvPr/>
        </p:nvSpPr>
        <p:spPr>
          <a:xfrm>
            <a:off x="6756402" y="179710"/>
            <a:ext cx="4553522" cy="56518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F7592AC-4DC7-4590-BA20-98C290813C44}"/>
              </a:ext>
            </a:extLst>
          </p:cNvPr>
          <p:cNvSpPr txBox="1"/>
          <p:nvPr/>
        </p:nvSpPr>
        <p:spPr>
          <a:xfrm rot="3362075">
            <a:off x="9816151" y="1249339"/>
            <a:ext cx="2016732" cy="369332"/>
          </a:xfrm>
          <a:prstGeom prst="rect">
            <a:avLst/>
          </a:prstGeom>
          <a:solidFill>
            <a:srgbClr val="FFFF00"/>
          </a:solidFill>
        </p:spPr>
        <p:txBody>
          <a:bodyPr wrap="square" rtlCol="0">
            <a:spAutoFit/>
          </a:bodyPr>
          <a:lstStyle/>
          <a:p>
            <a:r>
              <a:rPr lang="en-US" dirty="0"/>
              <a:t>Absorb moisture</a:t>
            </a:r>
          </a:p>
        </p:txBody>
      </p:sp>
    </p:spTree>
    <p:extLst>
      <p:ext uri="{BB962C8B-B14F-4D97-AF65-F5344CB8AC3E}">
        <p14:creationId xmlns:p14="http://schemas.microsoft.com/office/powerpoint/2010/main" val="635017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7CE72-6370-4578-B683-5ACA3F20DCA2}"/>
              </a:ext>
            </a:extLst>
          </p:cNvPr>
          <p:cNvSpPr>
            <a:spLocks noGrp="1"/>
          </p:cNvSpPr>
          <p:nvPr>
            <p:ph type="title"/>
          </p:nvPr>
        </p:nvSpPr>
        <p:spPr/>
        <p:txBody>
          <a:bodyPr>
            <a:normAutofit/>
          </a:bodyPr>
          <a:lstStyle/>
          <a:p>
            <a:r>
              <a:rPr lang="en-US" sz="2800" dirty="0"/>
              <a:t>Topical Therapy</a:t>
            </a:r>
          </a:p>
        </p:txBody>
      </p:sp>
      <p:sp>
        <p:nvSpPr>
          <p:cNvPr id="3" name="Content Placeholder 2">
            <a:extLst>
              <a:ext uri="{FF2B5EF4-FFF2-40B4-BE49-F238E27FC236}">
                <a16:creationId xmlns:a16="http://schemas.microsoft.com/office/drawing/2014/main" id="{F9DA2DB9-4E3F-4FE9-A757-917EA0684333}"/>
              </a:ext>
            </a:extLst>
          </p:cNvPr>
          <p:cNvSpPr>
            <a:spLocks noGrp="1"/>
          </p:cNvSpPr>
          <p:nvPr>
            <p:ph idx="1"/>
          </p:nvPr>
        </p:nvSpPr>
        <p:spPr>
          <a:xfrm>
            <a:off x="5380737" y="658497"/>
            <a:ext cx="5964714" cy="4984418"/>
          </a:xfrm>
          <a:ln>
            <a:solidFill>
              <a:srgbClr val="FF0000"/>
            </a:solidFill>
          </a:ln>
        </p:spPr>
        <p:txBody>
          <a:bodyPr>
            <a:normAutofit lnSpcReduction="10000"/>
          </a:bodyPr>
          <a:lstStyle/>
          <a:p>
            <a:pPr marL="457200" marR="419100" indent="0">
              <a:lnSpc>
                <a:spcPct val="107000"/>
              </a:lnSpc>
              <a:spcBef>
                <a:spcPts val="0"/>
              </a:spcBef>
              <a:spcAft>
                <a:spcPts val="0"/>
              </a:spcAft>
              <a:buNone/>
            </a:pPr>
            <a:endParaRPr lang="en-US" sz="1800" b="1" i="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endParaRPr lang="en-US" sz="1800" b="1" i="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r>
              <a:rPr lang="en-US" sz="1800" b="1" i="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Contamination</a:t>
            </a: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microbes are in the wound bed, not reproducing, not interfering with wound healing</a:t>
            </a:r>
            <a:endPar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r>
              <a:rPr lang="en-US" sz="1800" b="1" i="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Colonization</a:t>
            </a: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 – microbes in the wound bed, reproducing but not interfering with wound healing</a:t>
            </a:r>
          </a:p>
          <a:p>
            <a:pPr marL="457200" marR="419100" indent="0">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r>
              <a:rPr lang="en-US" sz="1800" b="1" i="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Critical colonization- </a:t>
            </a: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microbes in the wound bed, reproducing and they are interfering with wound healing</a:t>
            </a:r>
          </a:p>
          <a:p>
            <a:pPr marL="457200" marR="419100" indent="0">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419100" indent="0">
              <a:lnSpc>
                <a:spcPct val="107000"/>
              </a:lnSpc>
              <a:spcBef>
                <a:spcPts val="0"/>
              </a:spcBef>
              <a:spcAft>
                <a:spcPts val="0"/>
              </a:spcAft>
              <a:buNone/>
            </a:pPr>
            <a:r>
              <a:rPr lang="en-US" sz="1800" b="1" i="1"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Infection</a:t>
            </a: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 – microbes in the wound bed, reproducing, interfering with wound healing and invaded systemically</a:t>
            </a: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419100" indent="0" algn="ctr">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9A5917D8-D92E-44C5-AC60-A2D944344034}"/>
              </a:ext>
            </a:extLst>
          </p:cNvPr>
          <p:cNvSpPr>
            <a:spLocks noGrp="1"/>
          </p:cNvSpPr>
          <p:nvPr>
            <p:ph type="body" sz="half" idx="2"/>
          </p:nvPr>
        </p:nvSpPr>
        <p:spPr/>
        <p:txBody>
          <a:bodyPr>
            <a:normAutofit/>
          </a:bodyPr>
          <a:lstStyle/>
          <a:p>
            <a:r>
              <a:rPr lang="en-US" sz="2000" dirty="0"/>
              <a:t>Microbes &amp; Wounds…</a:t>
            </a:r>
          </a:p>
        </p:txBody>
      </p:sp>
    </p:spTree>
    <p:extLst>
      <p:ext uri="{BB962C8B-B14F-4D97-AF65-F5344CB8AC3E}">
        <p14:creationId xmlns:p14="http://schemas.microsoft.com/office/powerpoint/2010/main" val="168615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normAutofit/>
          </a:bodyPr>
          <a:lstStyle/>
          <a:p>
            <a:pPr marL="0" indent="0">
              <a:buNone/>
            </a:pPr>
            <a:r>
              <a:rPr lang="en-US" dirty="0"/>
              <a:t>By the end of this module, participants will be able to:</a:t>
            </a:r>
          </a:p>
          <a:p>
            <a:pPr marL="914400" indent="-396875"/>
            <a:r>
              <a:rPr lang="en-US" dirty="0"/>
              <a:t>Understand partial versus full thickness wound healing</a:t>
            </a:r>
          </a:p>
          <a:p>
            <a:pPr marL="914400" indent="-396875"/>
            <a:r>
              <a:rPr lang="en-US" dirty="0"/>
              <a:t>Understand acute versus chronic wound healing</a:t>
            </a:r>
          </a:p>
          <a:p>
            <a:pPr marL="914400" indent="-396875"/>
            <a:r>
              <a:rPr lang="en-US" dirty="0"/>
              <a:t>Recognize common wound care categories </a:t>
            </a:r>
          </a:p>
          <a:p>
            <a:pPr marL="914400" indent="-396875"/>
            <a:r>
              <a:rPr lang="en-US" dirty="0"/>
              <a:t>Choose topical wound therapy based upon assessment</a:t>
            </a:r>
          </a:p>
          <a:p>
            <a:pPr marL="914400" indent="-396875"/>
            <a:r>
              <a:rPr lang="en-US" dirty="0"/>
              <a:t>List some atypical or less common wounds</a:t>
            </a:r>
          </a:p>
          <a:p>
            <a:pPr marL="914400" indent="-396875"/>
            <a:r>
              <a:rPr lang="en-US" dirty="0"/>
              <a:t>Recognize barriers to wound healing</a:t>
            </a:r>
          </a:p>
          <a:p>
            <a:endParaRPr lang="en-US" dirty="0"/>
          </a:p>
          <a:p>
            <a:endParaRPr lang="en-US" dirty="0"/>
          </a:p>
        </p:txBody>
      </p:sp>
    </p:spTree>
    <p:extLst>
      <p:ext uri="{BB962C8B-B14F-4D97-AF65-F5344CB8AC3E}">
        <p14:creationId xmlns:p14="http://schemas.microsoft.com/office/powerpoint/2010/main" val="1775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7CE72-6370-4578-B683-5ACA3F20DCA2}"/>
              </a:ext>
            </a:extLst>
          </p:cNvPr>
          <p:cNvSpPr>
            <a:spLocks noGrp="1"/>
          </p:cNvSpPr>
          <p:nvPr>
            <p:ph type="title"/>
          </p:nvPr>
        </p:nvSpPr>
        <p:spPr/>
        <p:txBody>
          <a:bodyPr>
            <a:normAutofit/>
          </a:bodyPr>
          <a:lstStyle/>
          <a:p>
            <a:r>
              <a:rPr lang="en-US" sz="2800" dirty="0"/>
              <a:t>Topical Therapy</a:t>
            </a:r>
          </a:p>
        </p:txBody>
      </p:sp>
      <p:sp>
        <p:nvSpPr>
          <p:cNvPr id="3" name="Content Placeholder 2">
            <a:extLst>
              <a:ext uri="{FF2B5EF4-FFF2-40B4-BE49-F238E27FC236}">
                <a16:creationId xmlns:a16="http://schemas.microsoft.com/office/drawing/2014/main" id="{F9DA2DB9-4E3F-4FE9-A757-917EA0684333}"/>
              </a:ext>
            </a:extLst>
          </p:cNvPr>
          <p:cNvSpPr>
            <a:spLocks noGrp="1"/>
          </p:cNvSpPr>
          <p:nvPr>
            <p:ph idx="1"/>
          </p:nvPr>
        </p:nvSpPr>
        <p:spPr>
          <a:xfrm>
            <a:off x="5486398" y="434611"/>
            <a:ext cx="6192079" cy="5222958"/>
          </a:xfrm>
          <a:ln>
            <a:solidFill>
              <a:srgbClr val="FF0000"/>
            </a:solidFill>
          </a:ln>
        </p:spPr>
        <p:txBody>
          <a:bodyPr>
            <a:normAutofit/>
          </a:bodyPr>
          <a:lstStyle/>
          <a:p>
            <a:pPr marL="0" marR="419100" indent="0" algn="ctr">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Critical colonization and infection warrant anti-microbial protection of the wound bed.</a:t>
            </a:r>
          </a:p>
          <a:p>
            <a:pPr marL="0" marR="419100" indent="0" algn="ctr">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419100" lvl="0" indent="0" algn="ctr">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Some examples are:</a:t>
            </a:r>
          </a:p>
          <a:p>
            <a:pPr marL="0" marR="419100" lvl="0" indent="0" algn="ctr">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Dakin’s Solution (diluted bleach)</a:t>
            </a: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Silver</a:t>
            </a:r>
          </a:p>
          <a:p>
            <a:pPr marL="1371600" marR="419100" lvl="0" indent="-512763">
              <a:lnSpc>
                <a:spcPct val="107000"/>
              </a:lnSpc>
              <a:spcBef>
                <a:spcPts val="0"/>
              </a:spcBef>
              <a:spcAft>
                <a:spcPts val="0"/>
              </a:spcAft>
              <a:buFont typeface="Wingdings" panose="05000000000000000000" pitchFamily="2" charset="2"/>
              <a:buChar char="Ø"/>
            </a:pPr>
            <a:r>
              <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Antibiotic ointments</a:t>
            </a:r>
          </a:p>
          <a:p>
            <a:pPr marL="112713" marR="419100" lvl="0" indent="0">
              <a:lnSpc>
                <a:spcPct val="107000"/>
              </a:lnSpc>
              <a:spcBef>
                <a:spcPts val="0"/>
              </a:spcBef>
              <a:spcAft>
                <a:spcPts val="0"/>
              </a:spcAft>
              <a:buNone/>
            </a:pPr>
            <a:endPar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endParaRPr>
          </a:p>
          <a:p>
            <a:pPr marL="112713" marR="419100" lvl="0" indent="0">
              <a:lnSpc>
                <a:spcPct val="107000"/>
              </a:lnSpc>
              <a:spcBef>
                <a:spcPts val="0"/>
              </a:spcBef>
              <a:spcAft>
                <a:spcPts val="0"/>
              </a:spcAft>
              <a:buNone/>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Systemic infection will also require oral or intravenous antibiotics.  Wound culture results are needed to determine what antibiotic is appropriate. So get that culture before beginning broad spectrum antibiotics.</a:t>
            </a:r>
            <a:endParaRPr lang="en-US" sz="1800" spc="25"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9A5917D8-D92E-44C5-AC60-A2D944344034}"/>
              </a:ext>
            </a:extLst>
          </p:cNvPr>
          <p:cNvSpPr>
            <a:spLocks noGrp="1"/>
          </p:cNvSpPr>
          <p:nvPr>
            <p:ph type="body" sz="half" idx="2"/>
          </p:nvPr>
        </p:nvSpPr>
        <p:spPr/>
        <p:txBody>
          <a:bodyPr>
            <a:normAutofit/>
          </a:bodyPr>
          <a:lstStyle/>
          <a:p>
            <a:r>
              <a:rPr lang="en-US" sz="2000" dirty="0"/>
              <a:t>Microbes and Wounds…</a:t>
            </a:r>
          </a:p>
        </p:txBody>
      </p:sp>
    </p:spTree>
    <p:extLst>
      <p:ext uri="{BB962C8B-B14F-4D97-AF65-F5344CB8AC3E}">
        <p14:creationId xmlns:p14="http://schemas.microsoft.com/office/powerpoint/2010/main" val="399341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C7CE72-6370-4578-B683-5ACA3F20DCA2}"/>
              </a:ext>
            </a:extLst>
          </p:cNvPr>
          <p:cNvSpPr>
            <a:spLocks noGrp="1"/>
          </p:cNvSpPr>
          <p:nvPr>
            <p:ph type="title"/>
          </p:nvPr>
        </p:nvSpPr>
        <p:spPr/>
        <p:txBody>
          <a:bodyPr>
            <a:normAutofit/>
          </a:bodyPr>
          <a:lstStyle/>
          <a:p>
            <a:r>
              <a:rPr lang="en-US" sz="2800" dirty="0"/>
              <a:t>Topical Therapy</a:t>
            </a:r>
          </a:p>
        </p:txBody>
      </p:sp>
      <p:sp>
        <p:nvSpPr>
          <p:cNvPr id="3" name="Content Placeholder 2">
            <a:extLst>
              <a:ext uri="{FF2B5EF4-FFF2-40B4-BE49-F238E27FC236}">
                <a16:creationId xmlns:a16="http://schemas.microsoft.com/office/drawing/2014/main" id="{F9DA2DB9-4E3F-4FE9-A757-917EA0684333}"/>
              </a:ext>
            </a:extLst>
          </p:cNvPr>
          <p:cNvSpPr>
            <a:spLocks noGrp="1"/>
          </p:cNvSpPr>
          <p:nvPr>
            <p:ph idx="1"/>
          </p:nvPr>
        </p:nvSpPr>
        <p:spPr>
          <a:xfrm>
            <a:off x="5527996" y="793290"/>
            <a:ext cx="5822489" cy="4802443"/>
          </a:xfrm>
          <a:ln>
            <a:solidFill>
              <a:srgbClr val="FF0000"/>
            </a:solidFill>
          </a:ln>
        </p:spPr>
        <p:txBody>
          <a:bodyPr>
            <a:normAutofit lnSpcReduction="10000"/>
          </a:bodyPr>
          <a:lstStyle/>
          <a:p>
            <a:pPr marL="0" marR="419100" indent="0" algn="ctr">
              <a:lnSpc>
                <a:spcPct val="107000"/>
              </a:lnSpc>
              <a:spcBef>
                <a:spcPts val="0"/>
              </a:spcBef>
              <a:spcAft>
                <a:spcPts val="0"/>
              </a:spcAft>
              <a:buNone/>
            </a:pPr>
            <a:r>
              <a:rPr lang="en-US" sz="1800" b="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So…</a:t>
            </a:r>
          </a:p>
          <a:p>
            <a:pPr marL="0" marR="419100" indent="0" algn="ctr">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6125" marR="419100" lvl="0" indent="-288925">
              <a:lnSpc>
                <a:spcPct val="107000"/>
              </a:lnSpc>
              <a:spcBef>
                <a:spcPts val="0"/>
              </a:spcBef>
              <a:spcAft>
                <a:spcPts val="0"/>
              </a:spcAft>
              <a:buFont typeface="Wingdings" panose="05000000000000000000" pitchFamily="2" charset="2"/>
              <a:buChar char=""/>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If it is deep, it needs a filler. If it is shallow, it does not need a filler.</a:t>
            </a:r>
          </a:p>
          <a:p>
            <a:pPr marL="746125" marR="419100" lvl="0" indent="-288925">
              <a:lnSpc>
                <a:spcPct val="107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6125" marR="419100" lvl="0" indent="-288925">
              <a:lnSpc>
                <a:spcPct val="107000"/>
              </a:lnSpc>
              <a:spcBef>
                <a:spcPts val="0"/>
              </a:spcBef>
              <a:spcAft>
                <a:spcPts val="0"/>
              </a:spcAft>
              <a:buFont typeface="Wingdings" panose="05000000000000000000" pitchFamily="2" charset="2"/>
              <a:buChar char=""/>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If it is wet, it needs absorption. If it is very wet, it needs high absorption. Might need to layer absorptive dressings.</a:t>
            </a:r>
          </a:p>
          <a:p>
            <a:pPr marL="746125" marR="419100" lvl="0" indent="-288925">
              <a:lnSpc>
                <a:spcPct val="107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6125" marR="419100" lvl="0" indent="-288925">
              <a:lnSpc>
                <a:spcPct val="107000"/>
              </a:lnSpc>
              <a:spcBef>
                <a:spcPts val="0"/>
              </a:spcBef>
              <a:spcAft>
                <a:spcPts val="0"/>
              </a:spcAft>
              <a:buFont typeface="Wingdings" panose="05000000000000000000" pitchFamily="2" charset="2"/>
              <a:buChar char=""/>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If it is dry, moisture needs to be added.</a:t>
            </a:r>
          </a:p>
          <a:p>
            <a:pPr marL="746125" marR="419100" lvl="0" indent="-288925">
              <a:lnSpc>
                <a:spcPct val="107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6125" marR="419100" lvl="0" indent="-288925">
              <a:lnSpc>
                <a:spcPct val="107000"/>
              </a:lnSpc>
              <a:spcBef>
                <a:spcPts val="0"/>
              </a:spcBef>
              <a:spcAft>
                <a:spcPts val="0"/>
              </a:spcAft>
              <a:buFont typeface="Wingdings" panose="05000000000000000000" pitchFamily="2" charset="2"/>
              <a:buChar char=""/>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If there is infection or critical colonization, antimicrobial is needed </a:t>
            </a:r>
            <a:r>
              <a:rPr lang="en-US" sz="1800" i="1"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at the site</a:t>
            </a:r>
          </a:p>
          <a:p>
            <a:pPr marL="746125" marR="419100" lvl="0" indent="-288925">
              <a:lnSpc>
                <a:spcPct val="107000"/>
              </a:lnSpc>
              <a:spcBef>
                <a:spcPts val="0"/>
              </a:spcBef>
              <a:spcAft>
                <a:spcPts val="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6125" marR="419100" lvl="0" indent="-288925">
              <a:lnSpc>
                <a:spcPct val="107000"/>
              </a:lnSpc>
              <a:spcBef>
                <a:spcPts val="0"/>
              </a:spcBef>
              <a:spcAft>
                <a:spcPts val="0"/>
              </a:spcAft>
              <a:buFont typeface="Wingdings" panose="05000000000000000000" pitchFamily="2" charset="2"/>
              <a:buChar char=""/>
            </a:pPr>
            <a:r>
              <a:rPr lang="en-US" sz="1800" spc="25"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If the wound bed or peri-wound is fragile, protection from future dressing removal should be considered.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9A5917D8-D92E-44C5-AC60-A2D944344034}"/>
              </a:ext>
            </a:extLst>
          </p:cNvPr>
          <p:cNvSpPr>
            <a:spLocks noGrp="1"/>
          </p:cNvSpPr>
          <p:nvPr>
            <p:ph type="body" sz="half" idx="2"/>
          </p:nvPr>
        </p:nvSpPr>
        <p:spPr/>
        <p:txBody>
          <a:bodyPr>
            <a:normAutofit/>
          </a:bodyPr>
          <a:lstStyle/>
          <a:p>
            <a:r>
              <a:rPr lang="en-US" sz="2000" dirty="0"/>
              <a:t>Putting it all together…</a:t>
            </a:r>
          </a:p>
        </p:txBody>
      </p:sp>
    </p:spTree>
    <p:extLst>
      <p:ext uri="{BB962C8B-B14F-4D97-AF65-F5344CB8AC3E}">
        <p14:creationId xmlns:p14="http://schemas.microsoft.com/office/powerpoint/2010/main" val="953518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Barriers to Wound Healing</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a:xfrm>
            <a:off x="1451579" y="2015732"/>
            <a:ext cx="9603275" cy="4037749"/>
          </a:xfrm>
        </p:spPr>
        <p:txBody>
          <a:bodyPr>
            <a:normAutofit fontScale="85000" lnSpcReduction="10000"/>
          </a:bodyPr>
          <a:lstStyle/>
          <a:p>
            <a:pPr marL="0" indent="0">
              <a:buNone/>
            </a:pPr>
            <a:r>
              <a:rPr lang="en-US" b="1" dirty="0"/>
              <a:t>Nutrition</a:t>
            </a:r>
            <a:r>
              <a:rPr lang="en-US" dirty="0"/>
              <a:t>:  	Patients with a wound require protein and calories to heal.</a:t>
            </a:r>
          </a:p>
          <a:p>
            <a:pPr marL="2286000" indent="-457200">
              <a:buFont typeface="Wingdings" panose="05000000000000000000" pitchFamily="2" charset="2"/>
              <a:buChar char="q"/>
            </a:pPr>
            <a:r>
              <a:rPr lang="en-US" dirty="0"/>
              <a:t>Protein requirement is 1.25 grams per kg per day</a:t>
            </a:r>
          </a:p>
          <a:p>
            <a:pPr marL="2286000" indent="-457200">
              <a:buFont typeface="Wingdings" panose="05000000000000000000" pitchFamily="2" charset="2"/>
              <a:buChar char="q"/>
            </a:pPr>
            <a:r>
              <a:rPr lang="en-US" dirty="0"/>
              <a:t>Caloric requirement is 30-35 calories per kg per day</a:t>
            </a:r>
          </a:p>
          <a:p>
            <a:pPr marL="0" indent="0">
              <a:buNone/>
            </a:pPr>
            <a:r>
              <a:rPr lang="en-US" b="1" dirty="0"/>
              <a:t>Comorbidities</a:t>
            </a:r>
            <a:r>
              <a:rPr lang="en-US" dirty="0"/>
              <a:t>:  	Any disease that affects circulation, perfusion and mobility</a:t>
            </a:r>
          </a:p>
          <a:p>
            <a:pPr marL="0" indent="0">
              <a:buNone/>
            </a:pPr>
            <a:r>
              <a:rPr lang="en-US" b="1" dirty="0"/>
              <a:t>Blood glucose:  </a:t>
            </a:r>
            <a:r>
              <a:rPr lang="en-US" dirty="0"/>
              <a:t>	Goal blood glucose readings for a patient with diabetes and a wound is 80-130</a:t>
            </a:r>
          </a:p>
          <a:p>
            <a:pPr marL="0" indent="0">
              <a:buNone/>
            </a:pPr>
            <a:r>
              <a:rPr lang="en-US" b="1" dirty="0"/>
              <a:t>Steroids:      </a:t>
            </a:r>
            <a:r>
              <a:rPr lang="en-US" dirty="0"/>
              <a:t>	Topical vitamin A applied to the wound counters the negative affects on wound healing</a:t>
            </a:r>
          </a:p>
          <a:p>
            <a:pPr marL="0" indent="0">
              <a:buNone/>
            </a:pPr>
            <a:r>
              <a:rPr lang="en-US" b="1" dirty="0"/>
              <a:t>Immobility</a:t>
            </a:r>
            <a:r>
              <a:rPr lang="en-US" dirty="0"/>
              <a:t>: 	Unable to move well increases chances for pressure injuries and moisture associated 		skin breakdown (MASD)</a:t>
            </a:r>
          </a:p>
          <a:p>
            <a:pPr marL="0" indent="0">
              <a:buNone/>
            </a:pPr>
            <a:r>
              <a:rPr lang="en-US" b="1" dirty="0"/>
              <a:t>Non-compliance:</a:t>
            </a:r>
            <a:r>
              <a:rPr lang="en-US" dirty="0"/>
              <a:t> Patient may choose consciously or unconsciously to follow healthcare guidelines.</a:t>
            </a:r>
            <a:endParaRPr lang="en-US" b="1" dirty="0"/>
          </a:p>
        </p:txBody>
      </p:sp>
    </p:spTree>
    <p:extLst>
      <p:ext uri="{BB962C8B-B14F-4D97-AF65-F5344CB8AC3E}">
        <p14:creationId xmlns:p14="http://schemas.microsoft.com/office/powerpoint/2010/main" val="3476358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238" y="586407"/>
            <a:ext cx="8895521" cy="1143000"/>
          </a:xfrm>
        </p:spPr>
        <p:txBody>
          <a:bodyPr>
            <a:noAutofit/>
          </a:bodyPr>
          <a:lstStyle/>
          <a:p>
            <a:r>
              <a:rPr lang="en-US" sz="4200" dirty="0"/>
              <a:t>Obtaining a wound culture</a:t>
            </a:r>
          </a:p>
        </p:txBody>
      </p:sp>
      <p:sp>
        <p:nvSpPr>
          <p:cNvPr id="3" name="Content Placeholder 2"/>
          <p:cNvSpPr>
            <a:spLocks noGrp="1"/>
          </p:cNvSpPr>
          <p:nvPr>
            <p:ph idx="1"/>
          </p:nvPr>
        </p:nvSpPr>
        <p:spPr>
          <a:xfrm>
            <a:off x="4046121" y="1600200"/>
            <a:ext cx="4099757" cy="4492487"/>
          </a:xfrm>
        </p:spPr>
        <p:txBody>
          <a:bodyPr>
            <a:normAutofit/>
          </a:bodyPr>
          <a:lstStyle/>
          <a:p>
            <a:pPr marL="82296" indent="0">
              <a:buNone/>
            </a:pPr>
            <a:br>
              <a:rPr lang="en-US" dirty="0"/>
            </a:br>
            <a:r>
              <a:rPr lang="en-US" dirty="0"/>
              <a:t>You will need:</a:t>
            </a:r>
          </a:p>
          <a:p>
            <a:pPr marL="865188" indent="-457200"/>
            <a:r>
              <a:rPr lang="en-US" dirty="0"/>
              <a:t>Normal saline</a:t>
            </a:r>
          </a:p>
          <a:p>
            <a:pPr marL="865188" indent="-457200"/>
            <a:r>
              <a:rPr lang="en-US" dirty="0"/>
              <a:t>Gauze</a:t>
            </a:r>
          </a:p>
          <a:p>
            <a:pPr marL="865188" indent="-457200"/>
            <a:r>
              <a:rPr lang="en-US" dirty="0"/>
              <a:t>Blue top culture tube</a:t>
            </a:r>
          </a:p>
          <a:p>
            <a:pPr marL="865188" indent="-457200"/>
            <a:r>
              <a:rPr lang="en-US" dirty="0"/>
              <a:t>White/Clear top culture tube</a:t>
            </a:r>
          </a:p>
          <a:p>
            <a:pPr marL="865188" indent="-457200"/>
            <a:r>
              <a:rPr lang="en-US" dirty="0"/>
              <a:t>Lab baggie</a:t>
            </a:r>
          </a:p>
          <a:p>
            <a:pPr marL="865188" indent="-457200"/>
            <a:r>
              <a:rPr lang="en-US" dirty="0"/>
              <a:t>Pen/Marker</a:t>
            </a:r>
          </a:p>
          <a:p>
            <a:pPr marL="865188" indent="-457200"/>
            <a:r>
              <a:rPr lang="en-US" dirty="0"/>
              <a:t>Patient labels</a:t>
            </a:r>
          </a:p>
          <a:p>
            <a:pPr marL="82296" indent="0">
              <a:buNone/>
            </a:pPr>
            <a:endParaRPr lang="en-US" dirty="0"/>
          </a:p>
        </p:txBody>
      </p:sp>
    </p:spTree>
    <p:extLst>
      <p:ext uri="{BB962C8B-B14F-4D97-AF65-F5344CB8AC3E}">
        <p14:creationId xmlns:p14="http://schemas.microsoft.com/office/powerpoint/2010/main" val="406978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771597" y="6494598"/>
            <a:ext cx="457200" cy="476250"/>
          </a:xfrm>
        </p:spPr>
        <p:txBody>
          <a:bodyPr/>
          <a:lstStyle/>
          <a:p>
            <a:fld id="{261FB9F5-4D27-4C55-A630-44E208EFAA53}" type="slidenum">
              <a:rPr lang="en-US" smtClean="0"/>
              <a:pPr/>
              <a:t>24</a:t>
            </a:fld>
            <a:endParaRPr lang="en-US" dirty="0"/>
          </a:p>
        </p:txBody>
      </p:sp>
      <p:sp>
        <p:nvSpPr>
          <p:cNvPr id="12" name="Text Placeholder 2"/>
          <p:cNvSpPr txBox="1">
            <a:spLocks/>
          </p:cNvSpPr>
          <p:nvPr/>
        </p:nvSpPr>
        <p:spPr>
          <a:xfrm>
            <a:off x="1024475" y="3722688"/>
            <a:ext cx="4583927" cy="2533516"/>
          </a:xfrm>
          <a:prstGeom prst="rect">
            <a:avLst/>
          </a:prstGeom>
          <a:ln>
            <a:solidFill>
              <a:schemeClr val="tx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endParaRPr lang="en-US" sz="2000" dirty="0"/>
          </a:p>
          <a:p>
            <a:pPr marL="82296" indent="0" algn="ctr">
              <a:buNone/>
            </a:pPr>
            <a:r>
              <a:rPr lang="en-US" sz="2000" dirty="0"/>
              <a:t>Tube with gel in bottom:</a:t>
            </a:r>
            <a:br>
              <a:rPr lang="en-US" sz="2000" dirty="0"/>
            </a:br>
            <a:r>
              <a:rPr lang="en-US" sz="2000" dirty="0"/>
              <a:t>Anaerobic </a:t>
            </a:r>
            <a:br>
              <a:rPr lang="en-US" sz="2000" dirty="0"/>
            </a:br>
            <a:br>
              <a:rPr lang="en-US" sz="2000" dirty="0"/>
            </a:br>
            <a:r>
              <a:rPr lang="en-US" sz="2000" dirty="0"/>
              <a:t>(Bottom is filled with gel to keep sample in oxygen-free environment for transport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66" t="20893" r="1923" b="1935"/>
          <a:stretch/>
        </p:blipFill>
        <p:spPr>
          <a:xfrm>
            <a:off x="2971800" y="1905000"/>
            <a:ext cx="2617471" cy="1817688"/>
          </a:xfrm>
          <a:prstGeom prst="rect">
            <a:avLst/>
          </a:prstGeom>
          <a:ln>
            <a:solidFill>
              <a:schemeClr val="tx1"/>
            </a:solidFill>
          </a:ln>
        </p:spPr>
      </p:pic>
      <p:sp>
        <p:nvSpPr>
          <p:cNvPr id="10" name="Text Placeholder 2"/>
          <p:cNvSpPr txBox="1">
            <a:spLocks/>
          </p:cNvSpPr>
          <p:nvPr/>
        </p:nvSpPr>
        <p:spPr>
          <a:xfrm>
            <a:off x="6741462" y="3732627"/>
            <a:ext cx="4747757" cy="2533516"/>
          </a:xfrm>
          <a:prstGeom prst="rect">
            <a:avLst/>
          </a:prstGeom>
          <a:ln>
            <a:solidFill>
              <a:schemeClr val="tx1"/>
            </a:solidFill>
          </a:ln>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lgn="ctr">
              <a:buNone/>
            </a:pPr>
            <a:endParaRPr lang="en-US" sz="2000" dirty="0"/>
          </a:p>
          <a:p>
            <a:pPr marL="82296" indent="0" algn="ctr">
              <a:buNone/>
            </a:pPr>
            <a:r>
              <a:rPr lang="en-US" sz="2000" dirty="0"/>
              <a:t>Tube with moist foam in bottom:</a:t>
            </a:r>
            <a:br>
              <a:rPr lang="en-US" sz="2000" dirty="0"/>
            </a:br>
            <a:r>
              <a:rPr lang="en-US" sz="2000" dirty="0"/>
              <a:t>Aerobic </a:t>
            </a:r>
            <a:br>
              <a:rPr lang="en-US" sz="2000" dirty="0"/>
            </a:br>
            <a:br>
              <a:rPr lang="en-US" sz="2000" dirty="0"/>
            </a:br>
            <a:r>
              <a:rPr lang="en-US" sz="2000" dirty="0"/>
              <a:t>(Bottom is filled with moist foam to keep sample from drying out during transport</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925" t="21205" r="1925" b="10870"/>
          <a:stretch/>
        </p:blipFill>
        <p:spPr>
          <a:xfrm>
            <a:off x="6769822" y="1905000"/>
            <a:ext cx="2617471" cy="1796206"/>
          </a:xfrm>
          <a:prstGeom prst="rect">
            <a:avLst/>
          </a:prstGeom>
          <a:ln>
            <a:solidFill>
              <a:schemeClr val="tx1"/>
            </a:solidFill>
          </a:ln>
        </p:spPr>
      </p:pic>
      <p:sp>
        <p:nvSpPr>
          <p:cNvPr id="15" name="Title 1"/>
          <p:cNvSpPr>
            <a:spLocks noGrp="1"/>
          </p:cNvSpPr>
          <p:nvPr>
            <p:ph type="title"/>
          </p:nvPr>
        </p:nvSpPr>
        <p:spPr>
          <a:xfrm>
            <a:off x="1717843" y="533545"/>
            <a:ext cx="8756314" cy="1143000"/>
          </a:xfrm>
        </p:spPr>
        <p:txBody>
          <a:bodyPr>
            <a:noAutofit/>
          </a:bodyPr>
          <a:lstStyle/>
          <a:p>
            <a:r>
              <a:rPr lang="en-US" sz="4200" dirty="0"/>
              <a:t>Obtaining a Wound Culture</a:t>
            </a:r>
          </a:p>
        </p:txBody>
      </p:sp>
    </p:spTree>
    <p:extLst>
      <p:ext uri="{BB962C8B-B14F-4D97-AF65-F5344CB8AC3E}">
        <p14:creationId xmlns:p14="http://schemas.microsoft.com/office/powerpoint/2010/main" val="130721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601317"/>
            <a:ext cx="7498080" cy="1143000"/>
          </a:xfrm>
        </p:spPr>
        <p:txBody>
          <a:bodyPr>
            <a:noAutofit/>
          </a:bodyPr>
          <a:lstStyle/>
          <a:p>
            <a:pPr algn="ctr"/>
            <a:r>
              <a:rPr lang="en-US" sz="4200" dirty="0"/>
              <a:t>Collection method:</a:t>
            </a:r>
          </a:p>
        </p:txBody>
      </p:sp>
      <p:sp>
        <p:nvSpPr>
          <p:cNvPr id="3" name="Content Placeholder 2"/>
          <p:cNvSpPr>
            <a:spLocks noGrp="1"/>
          </p:cNvSpPr>
          <p:nvPr>
            <p:ph idx="1"/>
          </p:nvPr>
        </p:nvSpPr>
        <p:spPr>
          <a:xfrm>
            <a:off x="2017642" y="1925528"/>
            <a:ext cx="8567531" cy="4554785"/>
          </a:xfrm>
        </p:spPr>
        <p:txBody>
          <a:bodyPr>
            <a:noAutofit/>
          </a:bodyPr>
          <a:lstStyle/>
          <a:p>
            <a:pPr marL="1203325" indent="-627063">
              <a:buFont typeface="+mj-lt"/>
              <a:buAutoNum type="arabicParenR"/>
            </a:pPr>
            <a:r>
              <a:rPr lang="en-US" dirty="0"/>
              <a:t>CLEAN the wound with normal saline and gauze.</a:t>
            </a:r>
          </a:p>
          <a:p>
            <a:pPr marL="1203325" indent="-627063">
              <a:buFont typeface="+mj-lt"/>
              <a:buAutoNum type="arabicParenR"/>
            </a:pPr>
            <a:r>
              <a:rPr lang="en-US" dirty="0"/>
              <a:t>Remove one swab from culture package</a:t>
            </a:r>
          </a:p>
          <a:p>
            <a:pPr marL="1203325" indent="-627063">
              <a:buFont typeface="+mj-lt"/>
              <a:buAutoNum type="arabicParenR"/>
            </a:pPr>
            <a:r>
              <a:rPr lang="en-US" dirty="0"/>
              <a:t>Press swab into VIABLE tissue in the wound bed and roll the swab. Continue to press and roll in 3-4 areas.</a:t>
            </a:r>
          </a:p>
          <a:p>
            <a:pPr marL="1203325" indent="-627063">
              <a:buFont typeface="+mj-lt"/>
              <a:buAutoNum type="arabicParenR"/>
            </a:pPr>
            <a:r>
              <a:rPr lang="en-US" dirty="0"/>
              <a:t>Pop top of collection tube off and place sample swab down into tube.</a:t>
            </a:r>
          </a:p>
          <a:p>
            <a:pPr marL="1203325" indent="-627063">
              <a:buFont typeface="+mj-lt"/>
              <a:buAutoNum type="arabicParenR"/>
            </a:pPr>
            <a:r>
              <a:rPr lang="en-US" dirty="0"/>
              <a:t>Label with patient label, your initials, collection date and time and SITE.</a:t>
            </a:r>
          </a:p>
          <a:p>
            <a:pPr marL="1203325" indent="-627063">
              <a:buFont typeface="+mj-lt"/>
              <a:buAutoNum type="arabicParenR"/>
            </a:pPr>
            <a:r>
              <a:rPr lang="en-US" dirty="0"/>
              <a:t>Repeat steps 2-5 for other color culture tube.</a:t>
            </a:r>
          </a:p>
          <a:p>
            <a:pPr marL="82296" indent="0" algn="ctr">
              <a:buNone/>
            </a:pPr>
            <a:r>
              <a:rPr lang="en-US" dirty="0"/>
              <a:t>**Swabbing eschar or slough will likely not provide an accurate result.</a:t>
            </a:r>
          </a:p>
        </p:txBody>
      </p:sp>
    </p:spTree>
    <p:extLst>
      <p:ext uri="{BB962C8B-B14F-4D97-AF65-F5344CB8AC3E}">
        <p14:creationId xmlns:p14="http://schemas.microsoft.com/office/powerpoint/2010/main" val="3302620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367749"/>
            <a:ext cx="7498080" cy="1143000"/>
          </a:xfrm>
        </p:spPr>
        <p:txBody>
          <a:bodyPr>
            <a:noAutofit/>
          </a:bodyPr>
          <a:lstStyle/>
          <a:p>
            <a:r>
              <a:rPr lang="en-US" sz="4200" dirty="0"/>
              <a:t>Timeline in Microbiology</a:t>
            </a:r>
          </a:p>
        </p:txBody>
      </p:sp>
      <p:sp>
        <p:nvSpPr>
          <p:cNvPr id="6" name="Content Placeholder 2"/>
          <p:cNvSpPr>
            <a:spLocks noGrp="1"/>
          </p:cNvSpPr>
          <p:nvPr>
            <p:ph idx="1"/>
          </p:nvPr>
        </p:nvSpPr>
        <p:spPr>
          <a:xfrm>
            <a:off x="1779104" y="1981199"/>
            <a:ext cx="9103978" cy="4509052"/>
          </a:xfrm>
        </p:spPr>
        <p:txBody>
          <a:bodyPr>
            <a:normAutofit/>
          </a:bodyPr>
          <a:lstStyle/>
          <a:p>
            <a:pPr marL="596646" indent="-514350">
              <a:buAutoNum type="arabicParenR"/>
            </a:pPr>
            <a:r>
              <a:rPr lang="en-US" dirty="0"/>
              <a:t>Gram stain of specimen to see what broad category of organism is present (i.e. Gram negative rods, gram positive cocci). Results same day as collection. </a:t>
            </a:r>
            <a:br>
              <a:rPr lang="en-US" dirty="0"/>
            </a:br>
            <a:endParaRPr lang="en-US" dirty="0"/>
          </a:p>
          <a:p>
            <a:pPr marL="596646" indent="-514350">
              <a:buFont typeface="Wingdings 2"/>
              <a:buAutoNum type="arabicParenR"/>
            </a:pPr>
            <a:r>
              <a:rPr lang="en-US" dirty="0"/>
              <a:t>Inoculate nutrient rich plates with specimen to coax the bacteria to grow.  Isolate bacteria and identify it (i.e. MRSA, E. Coli, Pseudomonas). Results 2-3 days minimum.</a:t>
            </a:r>
            <a:br>
              <a:rPr lang="en-US" dirty="0"/>
            </a:br>
            <a:endParaRPr lang="en-US" dirty="0"/>
          </a:p>
          <a:p>
            <a:pPr marL="596646" indent="-514350">
              <a:buAutoNum type="arabicParenR"/>
            </a:pPr>
            <a:r>
              <a:rPr lang="en-US" dirty="0"/>
              <a:t>Test the isolated bacteria against a battery of antibiotics to determine resistant or susceptible options. Results usually within a day of #2 above.</a:t>
            </a:r>
          </a:p>
        </p:txBody>
      </p:sp>
    </p:spTree>
    <p:extLst>
      <p:ext uri="{BB962C8B-B14F-4D97-AF65-F5344CB8AC3E}">
        <p14:creationId xmlns:p14="http://schemas.microsoft.com/office/powerpoint/2010/main" val="395682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0"/>
            <a:ext cx="7239000" cy="1143000"/>
          </a:xfrm>
        </p:spPr>
        <p:txBody>
          <a:bodyPr>
            <a:normAutofit/>
          </a:bodyPr>
          <a:lstStyle/>
          <a:p>
            <a:pPr algn="ctr"/>
            <a:r>
              <a:rPr lang="en-US" dirty="0"/>
              <a:t>Lower Leg Wounds</a:t>
            </a:r>
          </a:p>
        </p:txBody>
      </p:sp>
      <p:graphicFrame>
        <p:nvGraphicFramePr>
          <p:cNvPr id="5" name="Table 4"/>
          <p:cNvGraphicFramePr>
            <a:graphicFrameLocks noGrp="1"/>
          </p:cNvGraphicFramePr>
          <p:nvPr>
            <p:extLst>
              <p:ext uri="{D42A27DB-BD31-4B8C-83A1-F6EECF244321}">
                <p14:modId xmlns:p14="http://schemas.microsoft.com/office/powerpoint/2010/main" val="675117846"/>
              </p:ext>
            </p:extLst>
          </p:nvPr>
        </p:nvGraphicFramePr>
        <p:xfrm>
          <a:off x="1051891" y="949187"/>
          <a:ext cx="10088217" cy="5464202"/>
        </p:xfrm>
        <a:graphic>
          <a:graphicData uri="http://schemas.openxmlformats.org/drawingml/2006/table">
            <a:tbl>
              <a:tblPr firstRow="1" bandRow="1">
                <a:tableStyleId>{5C22544A-7EE6-4342-B048-85BDC9FD1C3A}</a:tableStyleId>
              </a:tblPr>
              <a:tblGrid>
                <a:gridCol w="2992267">
                  <a:extLst>
                    <a:ext uri="{9D8B030D-6E8A-4147-A177-3AD203B41FA5}">
                      <a16:colId xmlns:a16="http://schemas.microsoft.com/office/drawing/2014/main" val="20000"/>
                    </a:ext>
                  </a:extLst>
                </a:gridCol>
                <a:gridCol w="3077762">
                  <a:extLst>
                    <a:ext uri="{9D8B030D-6E8A-4147-A177-3AD203B41FA5}">
                      <a16:colId xmlns:a16="http://schemas.microsoft.com/office/drawing/2014/main" val="20001"/>
                    </a:ext>
                  </a:extLst>
                </a:gridCol>
                <a:gridCol w="4018188">
                  <a:extLst>
                    <a:ext uri="{9D8B030D-6E8A-4147-A177-3AD203B41FA5}">
                      <a16:colId xmlns:a16="http://schemas.microsoft.com/office/drawing/2014/main" val="20002"/>
                    </a:ext>
                  </a:extLst>
                </a:gridCol>
              </a:tblGrid>
              <a:tr h="663183">
                <a:tc>
                  <a:txBody>
                    <a:bodyPr/>
                    <a:lstStyle/>
                    <a:p>
                      <a:r>
                        <a:rPr lang="en-US" dirty="0"/>
                        <a:t>Neuropathic</a:t>
                      </a:r>
                    </a:p>
                  </a:txBody>
                  <a:tcPr/>
                </a:tc>
                <a:tc>
                  <a:txBody>
                    <a:bodyPr/>
                    <a:lstStyle/>
                    <a:p>
                      <a:r>
                        <a:rPr lang="en-US" dirty="0"/>
                        <a:t>Venous </a:t>
                      </a:r>
                    </a:p>
                    <a:p>
                      <a:r>
                        <a:rPr lang="en-US" dirty="0"/>
                        <a:t>(“Too Much”)</a:t>
                      </a:r>
                    </a:p>
                  </a:txBody>
                  <a:tcPr/>
                </a:tc>
                <a:tc>
                  <a:txBody>
                    <a:bodyPr/>
                    <a:lstStyle/>
                    <a:p>
                      <a:r>
                        <a:rPr lang="en-US" dirty="0"/>
                        <a:t>Arterial</a:t>
                      </a:r>
                    </a:p>
                    <a:p>
                      <a:r>
                        <a:rPr lang="en-US" dirty="0"/>
                        <a:t>(”Wasteland”)</a:t>
                      </a:r>
                    </a:p>
                  </a:txBody>
                  <a:tcPr/>
                </a:tc>
                <a:extLst>
                  <a:ext uri="{0D108BD9-81ED-4DB2-BD59-A6C34878D82A}">
                    <a16:rowId xmlns:a16="http://schemas.microsoft.com/office/drawing/2014/main" val="10000"/>
                  </a:ext>
                </a:extLst>
              </a:tr>
              <a:tr h="1122958">
                <a:tc>
                  <a:txBody>
                    <a:bodyPr/>
                    <a:lstStyle/>
                    <a:p>
                      <a:r>
                        <a:rPr lang="en-US" dirty="0"/>
                        <a:t>Shallow or deep,</a:t>
                      </a:r>
                      <a:r>
                        <a:rPr lang="en-US" baseline="0" dirty="0"/>
                        <a:t> usually involves c</a:t>
                      </a:r>
                      <a:r>
                        <a:rPr lang="en-US" dirty="0"/>
                        <a:t>allus covering or periwound</a:t>
                      </a:r>
                    </a:p>
                  </a:txBody>
                  <a:tcPr/>
                </a:tc>
                <a:tc>
                  <a:txBody>
                    <a:bodyPr/>
                    <a:lstStyle/>
                    <a:p>
                      <a:r>
                        <a:rPr lang="en-US" dirty="0"/>
                        <a:t>Irregular</a:t>
                      </a:r>
                      <a:r>
                        <a:rPr lang="en-US" baseline="0" dirty="0"/>
                        <a:t> wound borders; Flaky crusty surrounding skin </a:t>
                      </a:r>
                      <a:endParaRPr lang="en-US" dirty="0"/>
                    </a:p>
                  </a:txBody>
                  <a:tcPr/>
                </a:tc>
                <a:tc>
                  <a:txBody>
                    <a:bodyPr/>
                    <a:lstStyle/>
                    <a:p>
                      <a:r>
                        <a:rPr lang="en-US" dirty="0"/>
                        <a:t>Well defined, punched out borders;</a:t>
                      </a:r>
                    </a:p>
                  </a:txBody>
                  <a:tcPr/>
                </a:tc>
                <a:extLst>
                  <a:ext uri="{0D108BD9-81ED-4DB2-BD59-A6C34878D82A}">
                    <a16:rowId xmlns:a16="http://schemas.microsoft.com/office/drawing/2014/main" val="10001"/>
                  </a:ext>
                </a:extLst>
              </a:tr>
              <a:tr h="660541">
                <a:tc>
                  <a:txBody>
                    <a:bodyPr/>
                    <a:lstStyle/>
                    <a:p>
                      <a:r>
                        <a:rPr lang="en-US" dirty="0"/>
                        <a:t>Exudate: Can be dry or draining;</a:t>
                      </a:r>
                    </a:p>
                  </a:txBody>
                  <a:tcPr/>
                </a:tc>
                <a:tc>
                  <a:txBody>
                    <a:bodyPr/>
                    <a:lstStyle/>
                    <a:p>
                      <a:r>
                        <a:rPr lang="en-US" dirty="0"/>
                        <a:t>Tend to weep</a:t>
                      </a:r>
                    </a:p>
                    <a:p>
                      <a:r>
                        <a:rPr lang="en-US" baseline="0" dirty="0"/>
                        <a:t>Red tissue, sometimes necrotic tissue.</a:t>
                      </a:r>
                      <a:endParaRPr lang="en-US" dirty="0"/>
                    </a:p>
                  </a:txBody>
                  <a:tcPr/>
                </a:tc>
                <a:tc>
                  <a:txBody>
                    <a:bodyPr/>
                    <a:lstStyle/>
                    <a:p>
                      <a:r>
                        <a:rPr lang="en-US" dirty="0"/>
                        <a:t>Tend to be dry</a:t>
                      </a:r>
                    </a:p>
                    <a:p>
                      <a:r>
                        <a:rPr lang="en-US" dirty="0"/>
                        <a:t>Pale</a:t>
                      </a:r>
                      <a:r>
                        <a:rPr lang="en-US" baseline="0" dirty="0"/>
                        <a:t> pink tissue, sometimes necrotic tissue.</a:t>
                      </a:r>
                      <a:endParaRPr lang="en-US" dirty="0"/>
                    </a:p>
                  </a:txBody>
                  <a:tcPr/>
                </a:tc>
                <a:extLst>
                  <a:ext uri="{0D108BD9-81ED-4DB2-BD59-A6C34878D82A}">
                    <a16:rowId xmlns:a16="http://schemas.microsoft.com/office/drawing/2014/main" val="10002"/>
                  </a:ext>
                </a:extLst>
              </a:tr>
              <a:tr h="660541">
                <a:tc>
                  <a:txBody>
                    <a:bodyPr/>
                    <a:lstStyle/>
                    <a:p>
                      <a:r>
                        <a:rPr lang="en-US" dirty="0"/>
                        <a:t>Neuropathy present to varying degree. </a:t>
                      </a:r>
                    </a:p>
                  </a:txBody>
                  <a:tcPr/>
                </a:tc>
                <a:tc>
                  <a:txBody>
                    <a:bodyPr/>
                    <a:lstStyle/>
                    <a:p>
                      <a:r>
                        <a:rPr lang="en-US" dirty="0"/>
                        <a:t>Pain typical</a:t>
                      </a:r>
                      <a:r>
                        <a:rPr lang="en-US" baseline="0" dirty="0"/>
                        <a:t> of regular wounds</a:t>
                      </a:r>
                      <a:endParaRPr lang="en-US" dirty="0"/>
                    </a:p>
                  </a:txBody>
                  <a:tcPr/>
                </a:tc>
                <a:tc>
                  <a:txBody>
                    <a:bodyPr/>
                    <a:lstStyle/>
                    <a:p>
                      <a:r>
                        <a:rPr lang="en-US" dirty="0"/>
                        <a:t>Tend to be very painful, at times excruciating</a:t>
                      </a:r>
                    </a:p>
                  </a:txBody>
                  <a:tcPr/>
                </a:tc>
                <a:extLst>
                  <a:ext uri="{0D108BD9-81ED-4DB2-BD59-A6C34878D82A}">
                    <a16:rowId xmlns:a16="http://schemas.microsoft.com/office/drawing/2014/main" val="10003"/>
                  </a:ext>
                </a:extLst>
              </a:tr>
              <a:tr h="660541">
                <a:tc>
                  <a:txBody>
                    <a:bodyPr/>
                    <a:lstStyle/>
                    <a:p>
                      <a:r>
                        <a:rPr lang="en-US" dirty="0"/>
                        <a:t>Locations: Bottom and sides of feet; Malformed feet or toes common.  </a:t>
                      </a:r>
                    </a:p>
                  </a:txBody>
                  <a:tcPr/>
                </a:tc>
                <a:tc>
                  <a:txBody>
                    <a:bodyPr/>
                    <a:lstStyle/>
                    <a:p>
                      <a:r>
                        <a:rPr lang="en-US" dirty="0"/>
                        <a:t>Lower</a:t>
                      </a:r>
                      <a:r>
                        <a:rPr lang="en-US" baseline="0" dirty="0"/>
                        <a:t> leg gaiter (below knee, above ankle, on </a:t>
                      </a:r>
                      <a:r>
                        <a:rPr lang="en-US" u="sng" baseline="0" dirty="0"/>
                        <a:t>medial</a:t>
                      </a:r>
                      <a:r>
                        <a:rPr lang="en-US" baseline="0" dirty="0"/>
                        <a:t> malleolus)</a:t>
                      </a:r>
                      <a:endParaRPr lang="en-US" dirty="0"/>
                    </a:p>
                  </a:txBody>
                  <a:tcPr/>
                </a:tc>
                <a:tc>
                  <a:txBody>
                    <a:bodyPr/>
                    <a:lstStyle/>
                    <a:p>
                      <a:r>
                        <a:rPr lang="en-US" dirty="0"/>
                        <a:t>On </a:t>
                      </a:r>
                      <a:r>
                        <a:rPr lang="en-US" u="sng" baseline="0" dirty="0"/>
                        <a:t>lateral</a:t>
                      </a:r>
                      <a:r>
                        <a:rPr lang="en-US" baseline="0" dirty="0"/>
                        <a:t> malleolus, tips and tops of toes and feet common.</a:t>
                      </a:r>
                      <a:endParaRPr lang="en-US" dirty="0"/>
                    </a:p>
                  </a:txBody>
                  <a:tcPr/>
                </a:tc>
                <a:extLst>
                  <a:ext uri="{0D108BD9-81ED-4DB2-BD59-A6C34878D82A}">
                    <a16:rowId xmlns:a16="http://schemas.microsoft.com/office/drawing/2014/main" val="10004"/>
                  </a:ext>
                </a:extLst>
              </a:tr>
              <a:tr h="660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“Diabetic” neuropathic ulcer only accurate if patient diabetic.</a:t>
                      </a:r>
                    </a:p>
                  </a:txBody>
                  <a:tcPr/>
                </a:tc>
                <a:tc>
                  <a:txBody>
                    <a:bodyPr/>
                    <a:lstStyle/>
                    <a:p>
                      <a:r>
                        <a:rPr lang="en-US" dirty="0"/>
                        <a:t>Lower</a:t>
                      </a:r>
                      <a:r>
                        <a:rPr lang="en-US" baseline="0" dirty="0"/>
                        <a:t> leg edema, hemosiderin staining signs of venous insufficiency</a:t>
                      </a:r>
                      <a:endParaRPr lang="en-US" dirty="0"/>
                    </a:p>
                  </a:txBody>
                  <a:tcPr/>
                </a:tc>
                <a:tc>
                  <a:txBody>
                    <a:bodyPr/>
                    <a:lstStyle/>
                    <a:p>
                      <a:r>
                        <a:rPr lang="en-US" dirty="0"/>
                        <a:t>Signs of arterial insufficiency: Shiny, hairless legs; Cool to touch; Cyanotic;  Thickened toenails; Dependent pain;</a:t>
                      </a:r>
                      <a:r>
                        <a:rPr lang="en-US" baseline="0" dirty="0"/>
                        <a:t> Smoker</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4293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pPr algn="ctr"/>
            <a:r>
              <a:rPr lang="en-US" dirty="0"/>
              <a:t>Neuropathic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5538D7C1-BDC9-4460-925C-42EE8DB8B991}"/>
              </a:ext>
            </a:extLst>
          </p:cNvPr>
          <p:cNvSpPr txBox="1"/>
          <p:nvPr/>
        </p:nvSpPr>
        <p:spPr>
          <a:xfrm>
            <a:off x="2478156" y="2050025"/>
            <a:ext cx="7235687" cy="3416320"/>
          </a:xfrm>
          <a:prstGeom prst="rect">
            <a:avLst/>
          </a:prstGeom>
          <a:noFill/>
        </p:spPr>
        <p:txBody>
          <a:bodyPr wrap="square" rtlCol="0">
            <a:spAutoFit/>
          </a:bodyPr>
          <a:lstStyle/>
          <a:p>
            <a:pPr algn="ctr"/>
            <a:r>
              <a:rPr lang="en-US" dirty="0"/>
              <a:t>On bottom and sides of feet; Usually surrounded by callus; foot deformities are common (i.e. </a:t>
            </a:r>
            <a:r>
              <a:rPr lang="en-US" dirty="0" err="1"/>
              <a:t>charcot</a:t>
            </a:r>
            <a:r>
              <a:rPr lang="en-US" dirty="0"/>
              <a:t> foot); Tend to not hurt because of neuropathy.</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Daily feet inspection</a:t>
            </a:r>
          </a:p>
          <a:p>
            <a:pPr marL="285750" indent="-285750">
              <a:buFont typeface="Wingdings" panose="05000000000000000000" pitchFamily="2" charset="2"/>
              <a:buChar char="q"/>
            </a:pPr>
            <a:r>
              <a:rPr lang="en-US" dirty="0"/>
              <a:t>Nail care by a trained healthcare worker (not a pedicurist)</a:t>
            </a:r>
          </a:p>
          <a:p>
            <a:pPr marL="285750" indent="-285750">
              <a:buFont typeface="Wingdings" panose="05000000000000000000" pitchFamily="2" charset="2"/>
              <a:buChar char="q"/>
            </a:pPr>
            <a:r>
              <a:rPr lang="en-US" dirty="0"/>
              <a:t>Properly footed footwear </a:t>
            </a:r>
            <a:r>
              <a:rPr lang="en-US" dirty="0">
                <a:sym typeface="Wingdings" panose="05000000000000000000" pitchFamily="2" charset="2"/>
              </a:rPr>
              <a:t> Podiatrist</a:t>
            </a:r>
          </a:p>
          <a:p>
            <a:pPr marL="285750" indent="-285750">
              <a:buFont typeface="Wingdings" panose="05000000000000000000" pitchFamily="2" charset="2"/>
              <a:buChar char="q"/>
            </a:pPr>
            <a:r>
              <a:rPr lang="en-US" dirty="0">
                <a:sym typeface="Wingdings" panose="05000000000000000000" pitchFamily="2" charset="2"/>
              </a:rPr>
              <a:t>Rotary debridement of the callus around the wound</a:t>
            </a:r>
          </a:p>
          <a:p>
            <a:pPr marL="285750" indent="-285750">
              <a:buFont typeface="Wingdings" panose="05000000000000000000" pitchFamily="2" charset="2"/>
              <a:buChar char="q"/>
            </a:pPr>
            <a:r>
              <a:rPr lang="en-US" dirty="0">
                <a:sym typeface="Wingdings" panose="05000000000000000000" pitchFamily="2" charset="2"/>
              </a:rPr>
              <a:t>Wear shoes at all time when not in bed or chair</a:t>
            </a:r>
          </a:p>
          <a:p>
            <a:pPr marL="285750" indent="-285750">
              <a:buFont typeface="Wingdings" panose="05000000000000000000" pitchFamily="2" charset="2"/>
              <a:buChar char="q"/>
            </a:pPr>
            <a:r>
              <a:rPr lang="en-US" dirty="0"/>
              <a:t>Wear white socks so if a new wound appears or an old one is worsening, the white sock will show drainage that may have been missed upon inspection.</a:t>
            </a:r>
          </a:p>
        </p:txBody>
      </p:sp>
    </p:spTree>
    <p:extLst>
      <p:ext uri="{BB962C8B-B14F-4D97-AF65-F5344CB8AC3E}">
        <p14:creationId xmlns:p14="http://schemas.microsoft.com/office/powerpoint/2010/main" val="1223614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pPr algn="ctr"/>
            <a:r>
              <a:rPr lang="en-US" dirty="0"/>
              <a:t>Venous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5" name="TextBox 4">
            <a:extLst>
              <a:ext uri="{FF2B5EF4-FFF2-40B4-BE49-F238E27FC236}">
                <a16:creationId xmlns:a16="http://schemas.microsoft.com/office/drawing/2014/main" id="{10640BDF-BD91-40D2-ADBC-B7AC8B9D8883}"/>
              </a:ext>
            </a:extLst>
          </p:cNvPr>
          <p:cNvSpPr txBox="1"/>
          <p:nvPr/>
        </p:nvSpPr>
        <p:spPr>
          <a:xfrm>
            <a:off x="3763888" y="2309877"/>
            <a:ext cx="7069765" cy="2862322"/>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Lower leg edema</a:t>
            </a:r>
          </a:p>
          <a:p>
            <a:pPr marL="285750" indent="-285750">
              <a:buFont typeface="Wingdings" panose="05000000000000000000" pitchFamily="2" charset="2"/>
              <a:buChar char="v"/>
            </a:pPr>
            <a:r>
              <a:rPr lang="en-US" sz="2000" dirty="0"/>
              <a:t>Hemosiderin staining</a:t>
            </a:r>
          </a:p>
          <a:p>
            <a:pPr marL="285750" indent="-285750">
              <a:buFont typeface="Wingdings" panose="05000000000000000000" pitchFamily="2" charset="2"/>
              <a:buChar char="v"/>
            </a:pPr>
            <a:r>
              <a:rPr lang="en-US" sz="2000" dirty="0" err="1"/>
              <a:t>Lipodermatosclerosis</a:t>
            </a:r>
            <a:endParaRPr lang="en-US" sz="2000" dirty="0"/>
          </a:p>
          <a:p>
            <a:pPr marL="285750" indent="-285750">
              <a:buFont typeface="Wingdings" panose="05000000000000000000" pitchFamily="2" charset="2"/>
              <a:buChar char="v"/>
            </a:pPr>
            <a:r>
              <a:rPr lang="en-US" sz="2000" dirty="0"/>
              <a:t>Wounds occur in the gaiter area and medial malleolus</a:t>
            </a:r>
          </a:p>
          <a:p>
            <a:pPr marL="285750" indent="-285750">
              <a:buFont typeface="Wingdings" panose="05000000000000000000" pitchFamily="2" charset="2"/>
              <a:buChar char="v"/>
            </a:pPr>
            <a:r>
              <a:rPr lang="en-US" sz="2000" dirty="0"/>
              <a:t>Wounds have irregular borders, tend to weep, have pink, red or beige-yellow slough tissue.</a:t>
            </a:r>
          </a:p>
          <a:p>
            <a:pPr marL="285750" indent="-285750">
              <a:buFont typeface="Wingdings" panose="05000000000000000000" pitchFamily="2" charset="2"/>
              <a:buChar char="v"/>
            </a:pPr>
            <a:r>
              <a:rPr lang="en-US" sz="2000" dirty="0"/>
              <a:t>The skin on the lower leg can be dry, and flaky.</a:t>
            </a:r>
          </a:p>
          <a:p>
            <a:pPr marL="285750" indent="-285750">
              <a:buFont typeface="Wingdings" panose="05000000000000000000" pitchFamily="2" charset="2"/>
              <a:buChar char="v"/>
            </a:pPr>
            <a:r>
              <a:rPr lang="en-US" sz="2000" dirty="0"/>
              <a:t>More common in patients with obesity, pregnancy, jobs with sitting or standing for long periods</a:t>
            </a:r>
          </a:p>
        </p:txBody>
      </p:sp>
      <p:pic>
        <p:nvPicPr>
          <p:cNvPr id="8" name="Picture 7" descr="A picture containing indoor, piece, close&#10;&#10;Description automatically generated">
            <a:extLst>
              <a:ext uri="{FF2B5EF4-FFF2-40B4-BE49-F238E27FC236}">
                <a16:creationId xmlns:a16="http://schemas.microsoft.com/office/drawing/2014/main" id="{48062393-4FB1-4E27-A41B-C13D5F2A0C26}"/>
              </a:ext>
            </a:extLst>
          </p:cNvPr>
          <p:cNvPicPr>
            <a:picLocks noChangeAspect="1"/>
          </p:cNvPicPr>
          <p:nvPr/>
        </p:nvPicPr>
        <p:blipFill>
          <a:blip r:embed="rId2"/>
          <a:stretch>
            <a:fillRect/>
          </a:stretch>
        </p:blipFill>
        <p:spPr>
          <a:xfrm>
            <a:off x="322409" y="2667612"/>
            <a:ext cx="3220278" cy="2146852"/>
          </a:xfrm>
          <a:prstGeom prst="rect">
            <a:avLst/>
          </a:prstGeom>
        </p:spPr>
      </p:pic>
    </p:spTree>
    <p:extLst>
      <p:ext uri="{BB962C8B-B14F-4D97-AF65-F5344CB8AC3E}">
        <p14:creationId xmlns:p14="http://schemas.microsoft.com/office/powerpoint/2010/main" val="340914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Partial Thickness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normAutofit fontScale="92500" lnSpcReduction="20000"/>
          </a:bodyPr>
          <a:lstStyle/>
          <a:p>
            <a:pPr marL="0" indent="0">
              <a:buNone/>
            </a:pPr>
            <a:r>
              <a:rPr lang="en-US" dirty="0"/>
              <a:t>Skin = Epidermis and dermis</a:t>
            </a:r>
          </a:p>
          <a:p>
            <a:pPr marL="0" indent="0">
              <a:buNone/>
            </a:pPr>
            <a:r>
              <a:rPr lang="en-US" dirty="0"/>
              <a:t>Partial thickness wounds refer to injuries to the epidermis and/or dermis </a:t>
            </a:r>
          </a:p>
          <a:p>
            <a:pPr marL="0" indent="0">
              <a:buNone/>
            </a:pPr>
            <a:r>
              <a:rPr lang="en-US" dirty="0"/>
              <a:t>But no so far in that adipose is exposed.</a:t>
            </a:r>
          </a:p>
          <a:p>
            <a:pPr marL="0" indent="0">
              <a:buNone/>
            </a:pPr>
            <a:r>
              <a:rPr lang="en-US" dirty="0"/>
              <a:t>For instance, a skin tear is a partial thickness wound </a:t>
            </a:r>
          </a:p>
          <a:p>
            <a:pPr marL="0" indent="0">
              <a:buNone/>
            </a:pPr>
            <a:r>
              <a:rPr lang="en-US" dirty="0"/>
              <a:t>Another example is a stage 2 pressure injury</a:t>
            </a:r>
          </a:p>
          <a:p>
            <a:pPr marL="0" indent="0">
              <a:buNone/>
            </a:pPr>
            <a:r>
              <a:rPr lang="en-US" dirty="0"/>
              <a:t>These wounds heal by regeneration.  </a:t>
            </a:r>
          </a:p>
          <a:p>
            <a:pPr marL="0" indent="0">
              <a:buNone/>
            </a:pPr>
            <a:r>
              <a:rPr lang="en-US" dirty="0"/>
              <a:t>The body creates more dermis and epidermis tissue to cover the injury.</a:t>
            </a:r>
          </a:p>
          <a:p>
            <a:pPr marL="0" indent="0">
              <a:buNone/>
            </a:pPr>
            <a:r>
              <a:rPr lang="en-US" dirty="0"/>
              <a:t>These wounds </a:t>
            </a:r>
            <a:r>
              <a:rPr lang="en-US" u="sng" dirty="0"/>
              <a:t>do not </a:t>
            </a:r>
            <a:r>
              <a:rPr lang="en-US" dirty="0"/>
              <a:t>scar.</a:t>
            </a:r>
          </a:p>
        </p:txBody>
      </p:sp>
      <p:pic>
        <p:nvPicPr>
          <p:cNvPr id="5" name="Picture 4">
            <a:extLst>
              <a:ext uri="{FF2B5EF4-FFF2-40B4-BE49-F238E27FC236}">
                <a16:creationId xmlns:a16="http://schemas.microsoft.com/office/drawing/2014/main" id="{C6D66EA4-B50F-4D8A-900A-25071379E223}"/>
              </a:ext>
            </a:extLst>
          </p:cNvPr>
          <p:cNvPicPr>
            <a:picLocks noChangeAspect="1"/>
          </p:cNvPicPr>
          <p:nvPr/>
        </p:nvPicPr>
        <p:blipFill rotWithShape="1">
          <a:blip r:embed="rId2"/>
          <a:srcRect l="28899" t="25260" r="21536" b="34078"/>
          <a:stretch/>
        </p:blipFill>
        <p:spPr>
          <a:xfrm rot="16200000">
            <a:off x="8813580" y="3035360"/>
            <a:ext cx="2832652" cy="1649896"/>
          </a:xfrm>
          <a:prstGeom prst="rect">
            <a:avLst/>
          </a:prstGeom>
        </p:spPr>
      </p:pic>
      <p:cxnSp>
        <p:nvCxnSpPr>
          <p:cNvPr id="7" name="Straight Arrow Connector 6">
            <a:extLst>
              <a:ext uri="{FF2B5EF4-FFF2-40B4-BE49-F238E27FC236}">
                <a16:creationId xmlns:a16="http://schemas.microsoft.com/office/drawing/2014/main" id="{B8239266-91F7-4D86-99DA-E55E2CF126B6}"/>
              </a:ext>
            </a:extLst>
          </p:cNvPr>
          <p:cNvCxnSpPr>
            <a:cxnSpLocks/>
          </p:cNvCxnSpPr>
          <p:nvPr/>
        </p:nvCxnSpPr>
        <p:spPr>
          <a:xfrm>
            <a:off x="6977270" y="3508512"/>
            <a:ext cx="20574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156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321" y="391861"/>
            <a:ext cx="8733183" cy="579120"/>
          </a:xfrm>
        </p:spPr>
        <p:txBody>
          <a:bodyPr>
            <a:normAutofit/>
          </a:bodyPr>
          <a:lstStyle/>
          <a:p>
            <a:r>
              <a:rPr lang="en-US" dirty="0"/>
              <a:t>Lymphedema &amp; Venous Insufficiency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25216" y="2501348"/>
            <a:ext cx="2836135" cy="3429000"/>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8900" t="-4066" r="13172" b="5846"/>
          <a:stretch/>
        </p:blipFill>
        <p:spPr>
          <a:xfrm>
            <a:off x="8345556" y="2013668"/>
            <a:ext cx="2743200" cy="3840480"/>
          </a:xfrm>
          <a:prstGeom prst="rect">
            <a:avLst/>
          </a:prstGeom>
          <a:ln>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3426" y="2577548"/>
            <a:ext cx="3276600" cy="3276600"/>
          </a:xfrm>
          <a:prstGeom prst="rect">
            <a:avLst/>
          </a:prstGeom>
        </p:spPr>
      </p:pic>
      <p:sp>
        <p:nvSpPr>
          <p:cNvPr id="3" name="TextBox 2">
            <a:extLst>
              <a:ext uri="{FF2B5EF4-FFF2-40B4-BE49-F238E27FC236}">
                <a16:creationId xmlns:a16="http://schemas.microsoft.com/office/drawing/2014/main" id="{8AEA44DB-7997-4829-8300-CAB755D7ED16}"/>
              </a:ext>
            </a:extLst>
          </p:cNvPr>
          <p:cNvSpPr txBox="1"/>
          <p:nvPr/>
        </p:nvSpPr>
        <p:spPr>
          <a:xfrm>
            <a:off x="316374" y="1111728"/>
            <a:ext cx="11559251" cy="369332"/>
          </a:xfrm>
          <a:prstGeom prst="rect">
            <a:avLst/>
          </a:prstGeom>
          <a:noFill/>
          <a:ln>
            <a:solidFill>
              <a:schemeClr val="tx1"/>
            </a:solidFill>
          </a:ln>
        </p:spPr>
        <p:txBody>
          <a:bodyPr wrap="square" rtlCol="0">
            <a:spAutoFit/>
          </a:bodyPr>
          <a:lstStyle/>
          <a:p>
            <a:pPr algn="ctr"/>
            <a:r>
              <a:rPr lang="en-US" dirty="0"/>
              <a:t>Therapeutic Compression (30-40 mm HG) is GOLD STANDARD for treating venous insufficiency and related wounds</a:t>
            </a:r>
          </a:p>
        </p:txBody>
      </p:sp>
    </p:spTree>
    <p:extLst>
      <p:ext uri="{BB962C8B-B14F-4D97-AF65-F5344CB8AC3E}">
        <p14:creationId xmlns:p14="http://schemas.microsoft.com/office/powerpoint/2010/main" val="3566980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pPr algn="ctr"/>
            <a:r>
              <a:rPr lang="en-US" dirty="0"/>
              <a:t>Arterial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5" name="TextBox 4">
            <a:extLst>
              <a:ext uri="{FF2B5EF4-FFF2-40B4-BE49-F238E27FC236}">
                <a16:creationId xmlns:a16="http://schemas.microsoft.com/office/drawing/2014/main" id="{10640BDF-BD91-40D2-ADBC-B7AC8B9D8883}"/>
              </a:ext>
            </a:extLst>
          </p:cNvPr>
          <p:cNvSpPr txBox="1"/>
          <p:nvPr/>
        </p:nvSpPr>
        <p:spPr>
          <a:xfrm>
            <a:off x="970992" y="2015732"/>
            <a:ext cx="10250016" cy="4093428"/>
          </a:xfrm>
          <a:prstGeom prst="rect">
            <a:avLst/>
          </a:prstGeom>
          <a:noFill/>
        </p:spPr>
        <p:txBody>
          <a:bodyPr wrap="square" rtlCol="0">
            <a:spAutoFit/>
          </a:bodyPr>
          <a:lstStyle/>
          <a:p>
            <a:pPr marL="285750" indent="-285750">
              <a:buFont typeface="Wingdings" panose="05000000000000000000" pitchFamily="2" charset="2"/>
              <a:buChar char="v"/>
            </a:pPr>
            <a:r>
              <a:rPr lang="en-US" sz="2000" dirty="0"/>
              <a:t>Arterial wounds result from increasingly poor blood flow down through the arteries</a:t>
            </a:r>
            <a:br>
              <a:rPr lang="en-US" sz="2000" dirty="0"/>
            </a:br>
            <a:endParaRPr lang="en-US" sz="2000" dirty="0"/>
          </a:p>
          <a:p>
            <a:pPr marL="285750" indent="-285750">
              <a:buFont typeface="Wingdings" panose="05000000000000000000" pitchFamily="2" charset="2"/>
              <a:buChar char="v"/>
            </a:pPr>
            <a:r>
              <a:rPr lang="en-US" sz="2000" dirty="0"/>
              <a:t>Biggest factor for developing arterial wounds is smoking.</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Wounds are frequently black eschar covered or is open, very dry wound bed with punched out edges and little to no drainage.</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Signs of arterial insufficiency include:  Shiny skin and hairlessness of the lower legs, thickened toenails, cold and sometimes blue-red extremity, faint or absent pulse upon palpation. Claudication is sudden pain with activity that resolves upon rest.</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Arterial ultrasound (u/s) or Ankle-Brachial Index (ABI) tell us if arterial disease is present, and in the case of an arterial u/s the degree of stenosis.</a:t>
            </a:r>
          </a:p>
        </p:txBody>
      </p:sp>
      <p:pic>
        <p:nvPicPr>
          <p:cNvPr id="7" name="Picture 6">
            <a:extLst>
              <a:ext uri="{FF2B5EF4-FFF2-40B4-BE49-F238E27FC236}">
                <a16:creationId xmlns:a16="http://schemas.microsoft.com/office/drawing/2014/main" id="{EDBC1D61-B1BD-42AB-9FB9-2CAC8675999B}"/>
              </a:ext>
            </a:extLst>
          </p:cNvPr>
          <p:cNvPicPr>
            <a:picLocks noChangeAspect="1"/>
          </p:cNvPicPr>
          <p:nvPr/>
        </p:nvPicPr>
        <p:blipFill>
          <a:blip r:embed="rId2"/>
          <a:stretch>
            <a:fillRect/>
          </a:stretch>
        </p:blipFill>
        <p:spPr>
          <a:xfrm>
            <a:off x="75216" y="72632"/>
            <a:ext cx="2752725" cy="1943100"/>
          </a:xfrm>
          <a:prstGeom prst="rect">
            <a:avLst/>
          </a:prstGeom>
        </p:spPr>
      </p:pic>
    </p:spTree>
    <p:extLst>
      <p:ext uri="{BB962C8B-B14F-4D97-AF65-F5344CB8AC3E}">
        <p14:creationId xmlns:p14="http://schemas.microsoft.com/office/powerpoint/2010/main" val="1785280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3594" y="3420807"/>
            <a:ext cx="7627489" cy="738664"/>
          </a:xfrm>
          <a:prstGeom prst="rect">
            <a:avLst/>
          </a:prstGeom>
          <a:solidFill>
            <a:schemeClr val="accent1">
              <a:lumMod val="60000"/>
              <a:lumOff val="40000"/>
            </a:schemeClr>
          </a:solidFill>
          <a:ln>
            <a:solidFill>
              <a:schemeClr val="tx1"/>
            </a:solidFill>
          </a:ln>
        </p:spPr>
        <p:txBody>
          <a:bodyPr wrap="square" rtlCol="0">
            <a:spAutoFit/>
          </a:bodyPr>
          <a:lstStyle/>
          <a:p>
            <a:pPr algn="ctr">
              <a:defRPr/>
            </a:pPr>
            <a:r>
              <a:rPr lang="en-US" sz="1400" u="sng" dirty="0">
                <a:solidFill>
                  <a:prstClr val="black"/>
                </a:solidFill>
                <a:latin typeface="Rockwell" panose="02060603020205020403"/>
              </a:rPr>
              <a:t>Stage 3</a:t>
            </a:r>
            <a:r>
              <a:rPr lang="en-US" sz="1400" dirty="0">
                <a:solidFill>
                  <a:prstClr val="black"/>
                </a:solidFill>
                <a:latin typeface="Rockwell" panose="02060603020205020403"/>
              </a:rPr>
              <a:t>: Epidermis is lost; Dermis is lost. Adipose now exposed (may look pink/granular). Minimal to moderate depth. </a:t>
            </a:r>
          </a:p>
          <a:p>
            <a:pPr algn="ctr">
              <a:defRPr/>
            </a:pPr>
            <a:r>
              <a:rPr lang="en-US" sz="1400" dirty="0">
                <a:solidFill>
                  <a:prstClr val="black"/>
                </a:solidFill>
                <a:latin typeface="Rockwell" panose="02060603020205020403"/>
              </a:rPr>
              <a:t>Possibly has slough, undermining, tunneling. NO bone, NO muscle, NO tendons.</a:t>
            </a:r>
          </a:p>
        </p:txBody>
      </p:sp>
      <p:sp>
        <p:nvSpPr>
          <p:cNvPr id="8" name="TextBox 7"/>
          <p:cNvSpPr txBox="1"/>
          <p:nvPr/>
        </p:nvSpPr>
        <p:spPr>
          <a:xfrm>
            <a:off x="450456" y="1677636"/>
            <a:ext cx="7614351" cy="523220"/>
          </a:xfrm>
          <a:prstGeom prst="rect">
            <a:avLst/>
          </a:prstGeom>
          <a:solidFill>
            <a:schemeClr val="accent1">
              <a:lumMod val="20000"/>
              <a:lumOff val="80000"/>
            </a:schemeClr>
          </a:solidFill>
          <a:ln>
            <a:solidFill>
              <a:schemeClr val="tx1"/>
            </a:solidFill>
          </a:ln>
        </p:spPr>
        <p:txBody>
          <a:bodyPr wrap="square" rtlCol="0">
            <a:spAutoFit/>
          </a:bodyPr>
          <a:lstStyle/>
          <a:p>
            <a:pPr algn="ctr">
              <a:defRPr/>
            </a:pPr>
            <a:r>
              <a:rPr lang="en-US" sz="1400" u="sng" dirty="0">
                <a:solidFill>
                  <a:prstClr val="black"/>
                </a:solidFill>
                <a:latin typeface="Rockwell" panose="02060603020205020403"/>
              </a:rPr>
              <a:t>Stage 1</a:t>
            </a:r>
            <a:r>
              <a:rPr lang="en-US" sz="1400" dirty="0">
                <a:solidFill>
                  <a:prstClr val="black"/>
                </a:solidFill>
                <a:latin typeface="Rockwell" panose="02060603020205020403"/>
              </a:rPr>
              <a:t>: Skin is intact; Nonblanchable erythema. </a:t>
            </a:r>
          </a:p>
          <a:p>
            <a:pPr algn="ctr">
              <a:defRPr/>
            </a:pPr>
            <a:r>
              <a:rPr lang="en-US" sz="1400" dirty="0">
                <a:solidFill>
                  <a:prstClr val="black"/>
                </a:solidFill>
                <a:latin typeface="Rockwell" panose="02060603020205020403"/>
              </a:rPr>
              <a:t>You </a:t>
            </a:r>
            <a:r>
              <a:rPr lang="en-US" sz="1400" b="1" i="1" dirty="0">
                <a:solidFill>
                  <a:prstClr val="black"/>
                </a:solidFill>
                <a:latin typeface="Rockwell" panose="02060603020205020403"/>
              </a:rPr>
              <a:t>must</a:t>
            </a:r>
            <a:r>
              <a:rPr lang="en-US" sz="1400" dirty="0">
                <a:solidFill>
                  <a:prstClr val="black"/>
                </a:solidFill>
                <a:latin typeface="Rockwell" panose="02060603020205020403"/>
              </a:rPr>
              <a:t> touch to assess.</a:t>
            </a:r>
          </a:p>
        </p:txBody>
      </p:sp>
      <p:sp>
        <p:nvSpPr>
          <p:cNvPr id="10" name="TextBox 9"/>
          <p:cNvSpPr txBox="1"/>
          <p:nvPr/>
        </p:nvSpPr>
        <p:spPr>
          <a:xfrm>
            <a:off x="450456" y="2532418"/>
            <a:ext cx="7614351" cy="523220"/>
          </a:xfrm>
          <a:prstGeom prst="rect">
            <a:avLst/>
          </a:prstGeom>
          <a:solidFill>
            <a:schemeClr val="accent1">
              <a:lumMod val="40000"/>
              <a:lumOff val="60000"/>
            </a:schemeClr>
          </a:solidFill>
          <a:ln>
            <a:solidFill>
              <a:schemeClr val="tx1"/>
            </a:solidFill>
          </a:ln>
        </p:spPr>
        <p:txBody>
          <a:bodyPr wrap="square" rtlCol="0">
            <a:spAutoFit/>
          </a:bodyPr>
          <a:lstStyle/>
          <a:p>
            <a:pPr algn="ctr">
              <a:defRPr/>
            </a:pPr>
            <a:r>
              <a:rPr lang="en-US" sz="1400" u="sng" dirty="0">
                <a:solidFill>
                  <a:prstClr val="black"/>
                </a:solidFill>
                <a:latin typeface="Rockwell" panose="02060603020205020403"/>
              </a:rPr>
              <a:t>Stage 2</a:t>
            </a:r>
            <a:r>
              <a:rPr lang="en-US" sz="1400" dirty="0">
                <a:solidFill>
                  <a:prstClr val="black"/>
                </a:solidFill>
                <a:latin typeface="Rockwell" panose="02060603020205020403"/>
              </a:rPr>
              <a:t>: Epidermis is open/lost; Dermis is visible. </a:t>
            </a:r>
          </a:p>
          <a:p>
            <a:pPr algn="ctr">
              <a:defRPr/>
            </a:pPr>
            <a:r>
              <a:rPr lang="en-US" sz="1400" dirty="0">
                <a:solidFill>
                  <a:prstClr val="black"/>
                </a:solidFill>
                <a:latin typeface="Rockwell" panose="02060603020205020403"/>
              </a:rPr>
              <a:t>VERY shallow wound. NO depth. NO slough.</a:t>
            </a:r>
          </a:p>
        </p:txBody>
      </p:sp>
      <p:sp>
        <p:nvSpPr>
          <p:cNvPr id="9" name="TextBox 8">
            <a:extLst>
              <a:ext uri="{FF2B5EF4-FFF2-40B4-BE49-F238E27FC236}">
                <a16:creationId xmlns:a16="http://schemas.microsoft.com/office/drawing/2014/main" id="{48BBC462-C5A3-453B-84B1-806681ACEE80}"/>
              </a:ext>
            </a:extLst>
          </p:cNvPr>
          <p:cNvSpPr txBox="1"/>
          <p:nvPr/>
        </p:nvSpPr>
        <p:spPr>
          <a:xfrm>
            <a:off x="1102405" y="759136"/>
            <a:ext cx="9987190" cy="646331"/>
          </a:xfrm>
          <a:prstGeom prst="rect">
            <a:avLst/>
          </a:prstGeom>
          <a:noFill/>
          <a:ln>
            <a:solidFill>
              <a:schemeClr val="tx1"/>
            </a:solidFill>
          </a:ln>
        </p:spPr>
        <p:txBody>
          <a:bodyPr wrap="square" rtlCol="0">
            <a:spAutoFit/>
          </a:bodyPr>
          <a:lstStyle/>
          <a:p>
            <a:pPr algn="ctr"/>
            <a:r>
              <a:rPr lang="en-US" dirty="0"/>
              <a:t>No  matter the stage of pressure injury, repositioning patients, addressing incontinence ASAP, and avoiding friction and shear are all necessary for pressure injury avoidance and treatment.</a:t>
            </a:r>
          </a:p>
        </p:txBody>
      </p:sp>
      <p:sp>
        <p:nvSpPr>
          <p:cNvPr id="11" name="Title 1">
            <a:extLst>
              <a:ext uri="{FF2B5EF4-FFF2-40B4-BE49-F238E27FC236}">
                <a16:creationId xmlns:a16="http://schemas.microsoft.com/office/drawing/2014/main" id="{831D584D-7424-44C4-8459-A7D50C10A4BA}"/>
              </a:ext>
            </a:extLst>
          </p:cNvPr>
          <p:cNvSpPr txBox="1">
            <a:spLocks/>
          </p:cNvSpPr>
          <p:nvPr/>
        </p:nvSpPr>
        <p:spPr>
          <a:xfrm>
            <a:off x="1759429" y="137346"/>
            <a:ext cx="8733183" cy="579120"/>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t>Pressure injury treatment</a:t>
            </a:r>
          </a:p>
        </p:txBody>
      </p:sp>
      <p:sp>
        <p:nvSpPr>
          <p:cNvPr id="2" name="TextBox 1">
            <a:extLst>
              <a:ext uri="{FF2B5EF4-FFF2-40B4-BE49-F238E27FC236}">
                <a16:creationId xmlns:a16="http://schemas.microsoft.com/office/drawing/2014/main" id="{988D0885-5B8E-4DD0-88EB-1BF7897E5845}"/>
              </a:ext>
            </a:extLst>
          </p:cNvPr>
          <p:cNvSpPr txBox="1"/>
          <p:nvPr/>
        </p:nvSpPr>
        <p:spPr>
          <a:xfrm>
            <a:off x="8259412" y="1585617"/>
            <a:ext cx="3856385" cy="646331"/>
          </a:xfrm>
          <a:prstGeom prst="rect">
            <a:avLst/>
          </a:prstGeom>
          <a:noFill/>
          <a:ln>
            <a:solidFill>
              <a:srgbClr val="FF0000"/>
            </a:solidFill>
          </a:ln>
        </p:spPr>
        <p:txBody>
          <a:bodyPr wrap="square" rtlCol="0">
            <a:spAutoFit/>
          </a:bodyPr>
          <a:lstStyle/>
          <a:p>
            <a:r>
              <a:rPr lang="en-US" dirty="0"/>
              <a:t>Reposition; Use protective ointment or prophylactic foam.</a:t>
            </a:r>
          </a:p>
        </p:txBody>
      </p:sp>
      <p:sp>
        <p:nvSpPr>
          <p:cNvPr id="13" name="TextBox 12">
            <a:extLst>
              <a:ext uri="{FF2B5EF4-FFF2-40B4-BE49-F238E27FC236}">
                <a16:creationId xmlns:a16="http://schemas.microsoft.com/office/drawing/2014/main" id="{0F4361DB-84C0-4F52-BF3B-4D7CCB845571}"/>
              </a:ext>
            </a:extLst>
          </p:cNvPr>
          <p:cNvSpPr txBox="1"/>
          <p:nvPr/>
        </p:nvSpPr>
        <p:spPr>
          <a:xfrm>
            <a:off x="8259412" y="2603839"/>
            <a:ext cx="3856383" cy="369332"/>
          </a:xfrm>
          <a:prstGeom prst="rect">
            <a:avLst/>
          </a:prstGeom>
          <a:noFill/>
          <a:ln>
            <a:solidFill>
              <a:srgbClr val="FF0000"/>
            </a:solidFill>
          </a:ln>
        </p:spPr>
        <p:txBody>
          <a:bodyPr wrap="square" rtlCol="0">
            <a:spAutoFit/>
          </a:bodyPr>
          <a:lstStyle/>
          <a:p>
            <a:r>
              <a:rPr lang="en-US" dirty="0"/>
              <a:t>Reposition; Use barrier cream.</a:t>
            </a:r>
          </a:p>
        </p:txBody>
      </p:sp>
      <p:sp>
        <p:nvSpPr>
          <p:cNvPr id="14" name="TextBox 13">
            <a:extLst>
              <a:ext uri="{FF2B5EF4-FFF2-40B4-BE49-F238E27FC236}">
                <a16:creationId xmlns:a16="http://schemas.microsoft.com/office/drawing/2014/main" id="{3D5B3D22-9BB5-4D03-9E9C-B0C3A1022B60}"/>
              </a:ext>
            </a:extLst>
          </p:cNvPr>
          <p:cNvSpPr txBox="1"/>
          <p:nvPr/>
        </p:nvSpPr>
        <p:spPr>
          <a:xfrm>
            <a:off x="8259413" y="3460542"/>
            <a:ext cx="3856383" cy="646331"/>
          </a:xfrm>
          <a:prstGeom prst="rect">
            <a:avLst/>
          </a:prstGeom>
          <a:noFill/>
          <a:ln>
            <a:solidFill>
              <a:srgbClr val="FF0000"/>
            </a:solidFill>
          </a:ln>
        </p:spPr>
        <p:txBody>
          <a:bodyPr wrap="square" rtlCol="0">
            <a:spAutoFit/>
          </a:bodyPr>
          <a:lstStyle/>
          <a:p>
            <a:r>
              <a:rPr lang="en-US" dirty="0"/>
              <a:t>Reposition; Filler dressing if wound has depth; Cover dressing.</a:t>
            </a:r>
          </a:p>
        </p:txBody>
      </p:sp>
      <p:sp>
        <p:nvSpPr>
          <p:cNvPr id="16" name="TextBox 15">
            <a:extLst>
              <a:ext uri="{FF2B5EF4-FFF2-40B4-BE49-F238E27FC236}">
                <a16:creationId xmlns:a16="http://schemas.microsoft.com/office/drawing/2014/main" id="{767DF53B-E125-4E9E-B952-3F68C1D994DB}"/>
              </a:ext>
            </a:extLst>
          </p:cNvPr>
          <p:cNvSpPr txBox="1"/>
          <p:nvPr/>
        </p:nvSpPr>
        <p:spPr>
          <a:xfrm>
            <a:off x="8259411" y="4542658"/>
            <a:ext cx="3856383" cy="646331"/>
          </a:xfrm>
          <a:prstGeom prst="rect">
            <a:avLst/>
          </a:prstGeom>
          <a:noFill/>
          <a:ln>
            <a:solidFill>
              <a:srgbClr val="FF0000"/>
            </a:solidFill>
          </a:ln>
        </p:spPr>
        <p:txBody>
          <a:bodyPr wrap="square" rtlCol="0">
            <a:spAutoFit/>
          </a:bodyPr>
          <a:lstStyle/>
          <a:p>
            <a:r>
              <a:rPr lang="en-US" dirty="0"/>
              <a:t>Reposition; Filler dressing then cover dressing.</a:t>
            </a:r>
          </a:p>
        </p:txBody>
      </p:sp>
      <p:sp>
        <p:nvSpPr>
          <p:cNvPr id="15" name="TextBox 14">
            <a:extLst>
              <a:ext uri="{FF2B5EF4-FFF2-40B4-BE49-F238E27FC236}">
                <a16:creationId xmlns:a16="http://schemas.microsoft.com/office/drawing/2014/main" id="{D8339546-7E22-451C-A09F-635A37B82FD7}"/>
              </a:ext>
            </a:extLst>
          </p:cNvPr>
          <p:cNvSpPr txBox="1"/>
          <p:nvPr/>
        </p:nvSpPr>
        <p:spPr>
          <a:xfrm>
            <a:off x="450455" y="4528066"/>
            <a:ext cx="7614351" cy="738664"/>
          </a:xfrm>
          <a:prstGeom prst="rect">
            <a:avLst/>
          </a:prstGeom>
          <a:solidFill>
            <a:schemeClr val="accent2">
              <a:lumMod val="60000"/>
              <a:lumOff val="40000"/>
            </a:schemeClr>
          </a:solidFill>
          <a:ln>
            <a:solidFill>
              <a:schemeClr val="tx1"/>
            </a:solidFill>
          </a:ln>
        </p:spPr>
        <p:txBody>
          <a:bodyPr wrap="square" rtlCol="0">
            <a:spAutoFit/>
          </a:bodyPr>
          <a:lstStyle/>
          <a:p>
            <a:pPr algn="ctr">
              <a:defRPr/>
            </a:pPr>
            <a:r>
              <a:rPr lang="en-US" sz="1400" u="sng" dirty="0">
                <a:solidFill>
                  <a:prstClr val="black"/>
                </a:solidFill>
                <a:latin typeface="Rockwell" panose="02060603020205020403"/>
              </a:rPr>
              <a:t>Stage 4</a:t>
            </a:r>
            <a:r>
              <a:rPr lang="en-US" sz="1400" dirty="0">
                <a:solidFill>
                  <a:prstClr val="black"/>
                </a:solidFill>
                <a:latin typeface="Rockwell" panose="02060603020205020403"/>
              </a:rPr>
              <a:t>: Epidermis is lost; Dermis is lost; Past adipose; Muscle, Bone, Ligament, and/or Tendon visible.</a:t>
            </a:r>
          </a:p>
          <a:p>
            <a:pPr algn="ctr">
              <a:defRPr/>
            </a:pPr>
            <a:r>
              <a:rPr lang="en-US" sz="1400" dirty="0">
                <a:solidFill>
                  <a:prstClr val="black"/>
                </a:solidFill>
                <a:latin typeface="Rockwell" panose="02060603020205020403"/>
              </a:rPr>
              <a:t>Moderate to severe depth. Possibly has eschar and/or slough.</a:t>
            </a:r>
          </a:p>
        </p:txBody>
      </p:sp>
      <p:sp>
        <p:nvSpPr>
          <p:cNvPr id="18" name="TextBox 17">
            <a:extLst>
              <a:ext uri="{FF2B5EF4-FFF2-40B4-BE49-F238E27FC236}">
                <a16:creationId xmlns:a16="http://schemas.microsoft.com/office/drawing/2014/main" id="{4900D47B-30FA-47DC-8CC4-F769F5621651}"/>
              </a:ext>
            </a:extLst>
          </p:cNvPr>
          <p:cNvSpPr txBox="1"/>
          <p:nvPr/>
        </p:nvSpPr>
        <p:spPr>
          <a:xfrm>
            <a:off x="2236087" y="5396424"/>
            <a:ext cx="7779865" cy="646331"/>
          </a:xfrm>
          <a:prstGeom prst="rect">
            <a:avLst/>
          </a:prstGeom>
          <a:noFill/>
          <a:ln>
            <a:solidFill>
              <a:schemeClr val="tx1"/>
            </a:solidFill>
          </a:ln>
        </p:spPr>
        <p:txBody>
          <a:bodyPr wrap="square" rtlCol="0">
            <a:spAutoFit/>
          </a:bodyPr>
          <a:lstStyle/>
          <a:p>
            <a:pPr algn="ctr"/>
            <a:r>
              <a:rPr lang="en-US" dirty="0"/>
              <a:t>Always clean the wound before applying treatment.  Frequency of changes depend on the severity of the wound in depth and drainage</a:t>
            </a:r>
          </a:p>
        </p:txBody>
      </p:sp>
    </p:spTree>
    <p:extLst>
      <p:ext uri="{BB962C8B-B14F-4D97-AF65-F5344CB8AC3E}">
        <p14:creationId xmlns:p14="http://schemas.microsoft.com/office/powerpoint/2010/main" val="34194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0814" y="3105734"/>
            <a:ext cx="7610411" cy="1169551"/>
          </a:xfrm>
          <a:prstGeom prst="rect">
            <a:avLst/>
          </a:prstGeom>
          <a:solidFill>
            <a:srgbClr val="B5ADF1"/>
          </a:solidFill>
          <a:ln>
            <a:solidFill>
              <a:schemeClr val="tx1"/>
            </a:solidFill>
          </a:ln>
        </p:spPr>
        <p:txBody>
          <a:bodyPr wrap="square" rtlCol="0">
            <a:spAutoFit/>
          </a:bodyPr>
          <a:lstStyle/>
          <a:p>
            <a:pPr algn="ctr">
              <a:defRPr/>
            </a:pPr>
            <a:r>
              <a:rPr lang="en-US" sz="1400" u="sng" dirty="0">
                <a:solidFill>
                  <a:prstClr val="black"/>
                </a:solidFill>
                <a:latin typeface="Rockwell" panose="02060603020205020403"/>
              </a:rPr>
              <a:t>Deep Tissue Injury: </a:t>
            </a:r>
            <a:r>
              <a:rPr lang="en-US" sz="1400" dirty="0">
                <a:solidFill>
                  <a:prstClr val="black"/>
                </a:solidFill>
                <a:latin typeface="Rockwell" panose="02060603020205020403"/>
              </a:rPr>
              <a:t>Pressure at the bone level is injuring tissue by constricting blood supply.  The injury grows outwards to the epidermis and presents as a “bruise”.  </a:t>
            </a:r>
          </a:p>
          <a:p>
            <a:pPr algn="ctr">
              <a:defRPr/>
            </a:pPr>
            <a:endParaRPr lang="en-US" sz="1400" dirty="0">
              <a:solidFill>
                <a:prstClr val="black"/>
              </a:solidFill>
              <a:latin typeface="Rockwell" panose="02060603020205020403"/>
            </a:endParaRPr>
          </a:p>
          <a:p>
            <a:pPr algn="ctr">
              <a:defRPr/>
            </a:pPr>
            <a:r>
              <a:rPr lang="en-US" sz="1400" dirty="0">
                <a:solidFill>
                  <a:prstClr val="black"/>
                </a:solidFill>
                <a:latin typeface="Rockwell" panose="02060603020205020403"/>
              </a:rPr>
              <a:t>Without intervention, wound will continue to enlarge under the surface, eventually may open at the epidermis, and can have an exposed wound bed down to the bone.</a:t>
            </a:r>
          </a:p>
        </p:txBody>
      </p:sp>
      <p:sp>
        <p:nvSpPr>
          <p:cNvPr id="5" name="TextBox 4"/>
          <p:cNvSpPr txBox="1"/>
          <p:nvPr/>
        </p:nvSpPr>
        <p:spPr>
          <a:xfrm>
            <a:off x="2277000" y="998443"/>
            <a:ext cx="7637999" cy="523220"/>
          </a:xfrm>
          <a:prstGeom prst="rect">
            <a:avLst/>
          </a:prstGeom>
          <a:solidFill>
            <a:schemeClr val="accent4">
              <a:lumMod val="60000"/>
              <a:lumOff val="40000"/>
            </a:schemeClr>
          </a:solidFill>
          <a:ln>
            <a:solidFill>
              <a:schemeClr val="tx1"/>
            </a:solidFill>
          </a:ln>
        </p:spPr>
        <p:txBody>
          <a:bodyPr wrap="square" rtlCol="0">
            <a:spAutoFit/>
          </a:bodyPr>
          <a:lstStyle/>
          <a:p>
            <a:pPr algn="ctr">
              <a:defRPr/>
            </a:pPr>
            <a:r>
              <a:rPr lang="en-US" sz="1400" u="sng" dirty="0">
                <a:solidFill>
                  <a:prstClr val="black"/>
                </a:solidFill>
                <a:latin typeface="Rockwell" panose="02060603020205020403"/>
              </a:rPr>
              <a:t>Unstageable</a:t>
            </a:r>
            <a:r>
              <a:rPr lang="en-US" sz="1400" dirty="0">
                <a:solidFill>
                  <a:prstClr val="black"/>
                </a:solidFill>
                <a:latin typeface="Rockwell" panose="02060603020205020403"/>
              </a:rPr>
              <a:t>: Too much eschar/slough is obscuring the wound bed to determine staging.  </a:t>
            </a:r>
          </a:p>
          <a:p>
            <a:pPr algn="ctr">
              <a:defRPr/>
            </a:pPr>
            <a:r>
              <a:rPr lang="en-US" sz="1400" dirty="0">
                <a:solidFill>
                  <a:prstClr val="black"/>
                </a:solidFill>
                <a:latin typeface="Rockwell" panose="02060603020205020403"/>
              </a:rPr>
              <a:t>Unstageables are either a stage 3 or 4 pressure injury underneath.</a:t>
            </a:r>
          </a:p>
        </p:txBody>
      </p:sp>
      <p:sp>
        <p:nvSpPr>
          <p:cNvPr id="11" name="Title 1">
            <a:extLst>
              <a:ext uri="{FF2B5EF4-FFF2-40B4-BE49-F238E27FC236}">
                <a16:creationId xmlns:a16="http://schemas.microsoft.com/office/drawing/2014/main" id="{831D584D-7424-44C4-8459-A7D50C10A4BA}"/>
              </a:ext>
            </a:extLst>
          </p:cNvPr>
          <p:cNvSpPr txBox="1">
            <a:spLocks/>
          </p:cNvSpPr>
          <p:nvPr/>
        </p:nvSpPr>
        <p:spPr>
          <a:xfrm>
            <a:off x="1759429" y="137346"/>
            <a:ext cx="8733183" cy="579120"/>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dirty="0"/>
              <a:t>Pressure injury treatment</a:t>
            </a:r>
          </a:p>
        </p:txBody>
      </p:sp>
      <p:sp>
        <p:nvSpPr>
          <p:cNvPr id="16" name="TextBox 15">
            <a:extLst>
              <a:ext uri="{FF2B5EF4-FFF2-40B4-BE49-F238E27FC236}">
                <a16:creationId xmlns:a16="http://schemas.microsoft.com/office/drawing/2014/main" id="{767DF53B-E125-4E9E-B952-3F68C1D994DB}"/>
              </a:ext>
            </a:extLst>
          </p:cNvPr>
          <p:cNvSpPr txBox="1"/>
          <p:nvPr/>
        </p:nvSpPr>
        <p:spPr>
          <a:xfrm>
            <a:off x="3826564" y="1683048"/>
            <a:ext cx="5148470" cy="1200329"/>
          </a:xfrm>
          <a:prstGeom prst="rect">
            <a:avLst/>
          </a:prstGeom>
          <a:noFill/>
          <a:ln>
            <a:solidFill>
              <a:srgbClr val="FF0000"/>
            </a:solidFill>
          </a:ln>
        </p:spPr>
        <p:txBody>
          <a:bodyPr wrap="square" rtlCol="0">
            <a:spAutoFit/>
          </a:bodyPr>
          <a:lstStyle/>
          <a:p>
            <a:pPr algn="ctr"/>
            <a:r>
              <a:rPr lang="en-US" dirty="0"/>
              <a:t>Reposition; Topical care for depth &amp; drainage; Possible enzymatic or surgical debridement; However, if the eschar is stable (no openings, no drainage, no signs of infection) leave it be.</a:t>
            </a:r>
          </a:p>
        </p:txBody>
      </p:sp>
      <p:sp>
        <p:nvSpPr>
          <p:cNvPr id="17" name="TextBox 16">
            <a:extLst>
              <a:ext uri="{FF2B5EF4-FFF2-40B4-BE49-F238E27FC236}">
                <a16:creationId xmlns:a16="http://schemas.microsoft.com/office/drawing/2014/main" id="{62F5DBE9-48B4-43BA-9996-368AEDB3FBA5}"/>
              </a:ext>
            </a:extLst>
          </p:cNvPr>
          <p:cNvSpPr txBox="1"/>
          <p:nvPr/>
        </p:nvSpPr>
        <p:spPr>
          <a:xfrm>
            <a:off x="2680352" y="4605204"/>
            <a:ext cx="7440894" cy="923330"/>
          </a:xfrm>
          <a:prstGeom prst="rect">
            <a:avLst/>
          </a:prstGeom>
          <a:noFill/>
          <a:ln>
            <a:solidFill>
              <a:srgbClr val="FF0000"/>
            </a:solidFill>
          </a:ln>
        </p:spPr>
        <p:txBody>
          <a:bodyPr wrap="square" rtlCol="0">
            <a:spAutoFit/>
          </a:bodyPr>
          <a:lstStyle/>
          <a:p>
            <a:pPr algn="ctr"/>
            <a:r>
              <a:rPr lang="en-US" dirty="0"/>
              <a:t>Reposition;  Advocate for NPO patients to receive a diet.  Wound care depends on the assessment. Open wounds require  cover dressing or barrier cream.  Closed wounds benefit from protective ointment or a </a:t>
            </a:r>
            <a:r>
              <a:rPr lang="en-US" dirty="0" err="1"/>
              <a:t>fom</a:t>
            </a:r>
            <a:r>
              <a:rPr lang="en-US" dirty="0"/>
              <a:t> dressing.</a:t>
            </a:r>
          </a:p>
        </p:txBody>
      </p:sp>
    </p:spTree>
    <p:extLst>
      <p:ext uri="{BB962C8B-B14F-4D97-AF65-F5344CB8AC3E}">
        <p14:creationId xmlns:p14="http://schemas.microsoft.com/office/powerpoint/2010/main" val="3231982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pPr algn="ctr"/>
            <a:r>
              <a:rPr lang="en-US" dirty="0"/>
              <a:t>Arterial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a:xfrm>
            <a:off x="2505127" y="2045549"/>
            <a:ext cx="7354491" cy="3450613"/>
          </a:xfrm>
        </p:spPr>
        <p:txBody>
          <a:bodyPr/>
          <a:lstStyle/>
          <a:p>
            <a:pPr marL="0" indent="0">
              <a:buNone/>
            </a:pPr>
            <a:endParaRPr lang="en-US" dirty="0"/>
          </a:p>
          <a:p>
            <a:pPr marL="0" indent="0">
              <a:buNone/>
            </a:pPr>
            <a:r>
              <a:rPr lang="en-US" dirty="0"/>
              <a:t>Treatment for arterial ulcers include:</a:t>
            </a:r>
          </a:p>
          <a:p>
            <a:pPr marL="625475" indent="-168275">
              <a:buFont typeface="Wingdings" panose="05000000000000000000" pitchFamily="2" charset="2"/>
              <a:buChar char="Ø"/>
            </a:pPr>
            <a:r>
              <a:rPr lang="en-US" dirty="0"/>
              <a:t>	Cardiopulmonary rehab </a:t>
            </a:r>
            <a:r>
              <a:rPr lang="en-US" i="1" dirty="0"/>
              <a:t>if </a:t>
            </a:r>
            <a:r>
              <a:rPr lang="en-US" dirty="0"/>
              <a:t>the patient is ambulatory and 	experiencing claudication</a:t>
            </a:r>
          </a:p>
          <a:p>
            <a:pPr marL="914400" lvl="1" indent="-457200">
              <a:buFont typeface="Wingdings" panose="05000000000000000000" pitchFamily="2" charset="2"/>
              <a:buChar char="Ø"/>
            </a:pPr>
            <a:r>
              <a:rPr lang="en-US" dirty="0"/>
              <a:t>Revascularization</a:t>
            </a:r>
          </a:p>
          <a:p>
            <a:pPr marL="914400" lvl="1" indent="-457200">
              <a:buFont typeface="Wingdings" panose="05000000000000000000" pitchFamily="2" charset="2"/>
              <a:buChar char="Ø"/>
            </a:pPr>
            <a:r>
              <a:rPr lang="en-US" dirty="0"/>
              <a:t>Plaque fighting medication </a:t>
            </a:r>
          </a:p>
          <a:p>
            <a:pPr marL="914400" lvl="1" indent="-457200">
              <a:buFont typeface="Wingdings" panose="05000000000000000000" pitchFamily="2" charset="2"/>
              <a:buChar char="Ø"/>
            </a:pPr>
            <a:r>
              <a:rPr lang="en-US" dirty="0"/>
              <a:t>STOP SMOKING</a:t>
            </a:r>
          </a:p>
          <a:p>
            <a:endParaRPr lang="en-US" dirty="0"/>
          </a:p>
        </p:txBody>
      </p:sp>
    </p:spTree>
    <p:extLst>
      <p:ext uri="{BB962C8B-B14F-4D97-AF65-F5344CB8AC3E}">
        <p14:creationId xmlns:p14="http://schemas.microsoft.com/office/powerpoint/2010/main" val="4249807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Atypical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960563D2-06B1-4331-9644-F78B25F0B873}"/>
              </a:ext>
            </a:extLst>
          </p:cNvPr>
          <p:cNvSpPr txBox="1"/>
          <p:nvPr/>
        </p:nvSpPr>
        <p:spPr>
          <a:xfrm>
            <a:off x="1451578" y="2141925"/>
            <a:ext cx="9603275" cy="2862322"/>
          </a:xfrm>
          <a:prstGeom prst="rect">
            <a:avLst/>
          </a:prstGeom>
          <a:noFill/>
        </p:spPr>
        <p:txBody>
          <a:bodyPr wrap="square" rtlCol="0">
            <a:spAutoFit/>
          </a:bodyPr>
          <a:lstStyle/>
          <a:p>
            <a:r>
              <a:rPr lang="en-US" b="1" dirty="0"/>
              <a:t>Calciphylaxis</a:t>
            </a:r>
          </a:p>
          <a:p>
            <a:endParaRPr lang="en-US" b="1" dirty="0"/>
          </a:p>
          <a:p>
            <a:pPr marL="285750" indent="-285750"/>
            <a:r>
              <a:rPr lang="en-US" dirty="0"/>
              <a:t>	A rare but excruciating wound that occurs in patients with chronic kidney disease, frequently on dialysis. Pathology report can differentiate calciphylaxis from other arterial wounds. Visual identifiers include a violet discoloration surrounding the wound bed.  </a:t>
            </a:r>
          </a:p>
          <a:p>
            <a:pPr marL="285750" indent="-285750"/>
            <a:endParaRPr lang="en-US" dirty="0"/>
          </a:p>
          <a:p>
            <a:pPr marL="285750" indent="-285750"/>
            <a:r>
              <a:rPr lang="en-US" dirty="0"/>
              <a:t>	Aggressive debridement is appropriate when infection is a concern, and skin grafts have had some success in treating the wound.  	Treatment is topical wound care and aiding the patient to reach the best level of control possible with regards to their kidney health.</a:t>
            </a:r>
          </a:p>
          <a:p>
            <a:pPr marL="285750"/>
            <a:r>
              <a:rPr lang="en-US" dirty="0"/>
              <a:t>	</a:t>
            </a:r>
          </a:p>
        </p:txBody>
      </p:sp>
    </p:spTree>
    <p:extLst>
      <p:ext uri="{BB962C8B-B14F-4D97-AF65-F5344CB8AC3E}">
        <p14:creationId xmlns:p14="http://schemas.microsoft.com/office/powerpoint/2010/main" val="1467030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Atypical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960563D2-06B1-4331-9644-F78B25F0B873}"/>
              </a:ext>
            </a:extLst>
          </p:cNvPr>
          <p:cNvSpPr txBox="1"/>
          <p:nvPr/>
        </p:nvSpPr>
        <p:spPr>
          <a:xfrm>
            <a:off x="1451578" y="2015732"/>
            <a:ext cx="9603275" cy="3139321"/>
          </a:xfrm>
          <a:prstGeom prst="rect">
            <a:avLst/>
          </a:prstGeom>
          <a:noFill/>
        </p:spPr>
        <p:txBody>
          <a:bodyPr wrap="square" rtlCol="0">
            <a:spAutoFit/>
          </a:bodyPr>
          <a:lstStyle/>
          <a:p>
            <a:r>
              <a:rPr lang="en-US" b="1" dirty="0"/>
              <a:t>Pyoderma Gangrenosum (PG)</a:t>
            </a:r>
          </a:p>
          <a:p>
            <a:pPr marL="285750"/>
            <a:endParaRPr lang="en-US" dirty="0"/>
          </a:p>
          <a:p>
            <a:pPr marL="285750"/>
            <a:r>
              <a:rPr lang="en-US" dirty="0"/>
              <a:t>Wound is thought to be an unhealthy immune response to an unidentified antigen.  They can be mistaken for other lower leg ulcers, and therefore can be diagnosed by biopsy.</a:t>
            </a:r>
          </a:p>
          <a:p>
            <a:pPr marL="285750"/>
            <a:endParaRPr lang="en-US" dirty="0"/>
          </a:p>
          <a:p>
            <a:pPr marL="285750"/>
            <a:r>
              <a:rPr lang="en-US" dirty="0"/>
              <a:t>Those with ulcerative colitis (U.C.) and Cohn’s disease are more likely to develop PG. Many instances of PG are preceded by a trauma and therefore excellent history </a:t>
            </a:r>
            <a:r>
              <a:rPr lang="en-US" dirty="0" err="1"/>
              <a:t>rcording</a:t>
            </a:r>
            <a:r>
              <a:rPr lang="en-US" dirty="0"/>
              <a:t> is important for diagnosis.  </a:t>
            </a:r>
          </a:p>
          <a:p>
            <a:pPr marL="285750"/>
            <a:endParaRPr lang="en-US" dirty="0"/>
          </a:p>
          <a:p>
            <a:pPr marL="285750"/>
            <a:r>
              <a:rPr lang="en-US" dirty="0"/>
              <a:t>The wound will require topical therapy and systemic treatment, typically steroids in the case of U.C. and Crohn’s.</a:t>
            </a:r>
          </a:p>
        </p:txBody>
      </p:sp>
    </p:spTree>
    <p:extLst>
      <p:ext uri="{BB962C8B-B14F-4D97-AF65-F5344CB8AC3E}">
        <p14:creationId xmlns:p14="http://schemas.microsoft.com/office/powerpoint/2010/main" val="2731277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Atypical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960563D2-06B1-4331-9644-F78B25F0B873}"/>
              </a:ext>
            </a:extLst>
          </p:cNvPr>
          <p:cNvSpPr txBox="1"/>
          <p:nvPr/>
        </p:nvSpPr>
        <p:spPr>
          <a:xfrm>
            <a:off x="1451578" y="2015732"/>
            <a:ext cx="9603275" cy="3970318"/>
          </a:xfrm>
          <a:prstGeom prst="rect">
            <a:avLst/>
          </a:prstGeom>
          <a:noFill/>
        </p:spPr>
        <p:txBody>
          <a:bodyPr wrap="square" rtlCol="0">
            <a:spAutoFit/>
          </a:bodyPr>
          <a:lstStyle/>
          <a:p>
            <a:r>
              <a:rPr lang="en-US" b="1" dirty="0"/>
              <a:t>Necrotizing fasciitis</a:t>
            </a:r>
          </a:p>
          <a:p>
            <a:pPr marL="285750"/>
            <a:r>
              <a:rPr lang="en-US" dirty="0"/>
              <a:t>		</a:t>
            </a:r>
          </a:p>
          <a:p>
            <a:pPr marL="285750"/>
            <a:r>
              <a:rPr lang="en-US" dirty="0"/>
              <a:t>A serious infection typically caused by group A strep and staph aureus, necrotizing fasciitis (</a:t>
            </a:r>
            <a:r>
              <a:rPr lang="en-US" dirty="0" err="1"/>
              <a:t>nf</a:t>
            </a:r>
            <a:r>
              <a:rPr lang="en-US" dirty="0"/>
              <a:t>) attack the muscle fascia.  This infection is initially seen on the surface as erythema, which leads clinicians to think of cellulitis.  Eventually the tissue begins to discolor purple or blue-grey, before it  ulcerates and opens towards the initial sub-cutaneous infection.  It is very painful, much more so than what an observer would imagine for the appearance of the wound.</a:t>
            </a:r>
          </a:p>
          <a:p>
            <a:pPr marL="285750"/>
            <a:endParaRPr lang="en-US" dirty="0"/>
          </a:p>
          <a:p>
            <a:pPr marL="285750"/>
            <a:r>
              <a:rPr lang="en-US" dirty="0"/>
              <a:t>The infection spreads so quickly along the sub-cutaneous tissues, surgical debridement frequently requires enlarging the original injury to ensure all the NF has been debrided.  Topical wound care is decided upon just like most wounds, based on depth and drainage.</a:t>
            </a:r>
          </a:p>
          <a:p>
            <a:pPr marL="285750"/>
            <a:endParaRPr lang="en-US" dirty="0"/>
          </a:p>
          <a:p>
            <a:pPr marL="285750" indent="-285750"/>
            <a:r>
              <a:rPr lang="en-US" b="1" dirty="0"/>
              <a:t>Fournier’s Gangrene</a:t>
            </a:r>
          </a:p>
          <a:p>
            <a:pPr marL="285750"/>
            <a:r>
              <a:rPr lang="en-US" dirty="0"/>
              <a:t>Necrotizing fasciitis of the perineum.</a:t>
            </a:r>
          </a:p>
        </p:txBody>
      </p:sp>
    </p:spTree>
    <p:extLst>
      <p:ext uri="{BB962C8B-B14F-4D97-AF65-F5344CB8AC3E}">
        <p14:creationId xmlns:p14="http://schemas.microsoft.com/office/powerpoint/2010/main" val="137745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Atypical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960563D2-06B1-4331-9644-F78B25F0B873}"/>
              </a:ext>
            </a:extLst>
          </p:cNvPr>
          <p:cNvSpPr txBox="1"/>
          <p:nvPr/>
        </p:nvSpPr>
        <p:spPr>
          <a:xfrm>
            <a:off x="1451578" y="2015732"/>
            <a:ext cx="9603275" cy="2585323"/>
          </a:xfrm>
          <a:prstGeom prst="rect">
            <a:avLst/>
          </a:prstGeom>
          <a:noFill/>
        </p:spPr>
        <p:txBody>
          <a:bodyPr wrap="square" rtlCol="0">
            <a:spAutoFit/>
          </a:bodyPr>
          <a:lstStyle/>
          <a:p>
            <a:r>
              <a:rPr lang="en-US" b="1" dirty="0"/>
              <a:t>Strep B infection</a:t>
            </a:r>
          </a:p>
          <a:p>
            <a:endParaRPr lang="en-US" dirty="0"/>
          </a:p>
          <a:p>
            <a:pPr marL="461963"/>
            <a:r>
              <a:rPr lang="en-US" dirty="0"/>
              <a:t>The beta strep organism secretes enzymes that break down the epidermis.  A significant infection of the skin leads to the outer tissue becoming weepy and then sloughing away over a few days (for the patient on anti-biotics). Reassure the patient that while the injury looks extremely concerning, as the epidermis is sloughing away, more epidermis is being created underneath.  The weeping, sloughing tissue will finish its shed and expose new skin.  However, complications of this can lead to a wound in the immunocompromised patient or even just a very ill patient.</a:t>
            </a:r>
          </a:p>
        </p:txBody>
      </p:sp>
    </p:spTree>
    <p:extLst>
      <p:ext uri="{BB962C8B-B14F-4D97-AF65-F5344CB8AC3E}">
        <p14:creationId xmlns:p14="http://schemas.microsoft.com/office/powerpoint/2010/main" val="264070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Atypical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960563D2-06B1-4331-9644-F78B25F0B873}"/>
              </a:ext>
            </a:extLst>
          </p:cNvPr>
          <p:cNvSpPr txBox="1"/>
          <p:nvPr/>
        </p:nvSpPr>
        <p:spPr>
          <a:xfrm>
            <a:off x="1294362" y="1873538"/>
            <a:ext cx="9603275" cy="4247317"/>
          </a:xfrm>
          <a:prstGeom prst="rect">
            <a:avLst/>
          </a:prstGeom>
          <a:noFill/>
        </p:spPr>
        <p:txBody>
          <a:bodyPr wrap="square" rtlCol="0">
            <a:spAutoFit/>
          </a:bodyPr>
          <a:lstStyle/>
          <a:p>
            <a:r>
              <a:rPr lang="en-US" b="1" dirty="0"/>
              <a:t>Fungating wounds</a:t>
            </a:r>
          </a:p>
          <a:p>
            <a:r>
              <a:rPr lang="en-US" dirty="0"/>
              <a:t>	</a:t>
            </a:r>
          </a:p>
          <a:p>
            <a:r>
              <a:rPr lang="en-US" dirty="0"/>
              <a:t>	Malignancy in the body that travels through the lymph or blood system can metastasize into the skin creating a simple pink or red bump that eventually ulcerates open and has unique characteristics.  Skin cancers left untreated can also develop into a fungating wound.  </a:t>
            </a:r>
          </a:p>
          <a:p>
            <a:endParaRPr lang="en-US" dirty="0"/>
          </a:p>
          <a:p>
            <a:r>
              <a:rPr lang="en-US" dirty="0"/>
              <a:t>The wound can be painful, have drainage, and often contain non-viable tissue.</a:t>
            </a:r>
          </a:p>
          <a:p>
            <a:r>
              <a:rPr lang="en-US" dirty="0"/>
              <a:t>Anaerobic organisms thrive on necrotic tissue and those microbes cause an </a:t>
            </a:r>
          </a:p>
          <a:p>
            <a:r>
              <a:rPr lang="en-US" dirty="0"/>
              <a:t>offensive odor that completely affects whether the patient will even leave their </a:t>
            </a:r>
          </a:p>
          <a:p>
            <a:r>
              <a:rPr lang="en-US" dirty="0"/>
              <a:t>home. </a:t>
            </a:r>
          </a:p>
          <a:p>
            <a:endParaRPr lang="en-US" dirty="0"/>
          </a:p>
          <a:p>
            <a:r>
              <a:rPr lang="en-US" dirty="0"/>
              <a:t>Treatment is topical wound care based on assessment, including a contact layer</a:t>
            </a:r>
          </a:p>
          <a:p>
            <a:r>
              <a:rPr lang="en-US" dirty="0"/>
              <a:t>to ease the discomfort of removing the primary dressing.  The internal cause </a:t>
            </a:r>
          </a:p>
          <a:p>
            <a:r>
              <a:rPr lang="en-US" dirty="0"/>
              <a:t>of the malignancy will need to be treated with radiation, chemotherapy or other</a:t>
            </a:r>
          </a:p>
          <a:p>
            <a:r>
              <a:rPr lang="en-US" dirty="0"/>
              <a:t>oncological means. Debridement is not recommended for fungating wounds.</a:t>
            </a:r>
          </a:p>
        </p:txBody>
      </p:sp>
      <p:pic>
        <p:nvPicPr>
          <p:cNvPr id="6" name="Picture 5" descr="Graphical user interface, application&#10;&#10;Description automatically generated">
            <a:extLst>
              <a:ext uri="{FF2B5EF4-FFF2-40B4-BE49-F238E27FC236}">
                <a16:creationId xmlns:a16="http://schemas.microsoft.com/office/drawing/2014/main" id="{3B060CD6-168E-408F-BA4D-6050C7C988CC}"/>
              </a:ext>
            </a:extLst>
          </p:cNvPr>
          <p:cNvPicPr>
            <a:picLocks noChangeAspect="1"/>
          </p:cNvPicPr>
          <p:nvPr/>
        </p:nvPicPr>
        <p:blipFill rotWithShape="1">
          <a:blip r:embed="rId2"/>
          <a:srcRect l="8710" t="34778" r="19159" b="30753"/>
          <a:stretch/>
        </p:blipFill>
        <p:spPr>
          <a:xfrm>
            <a:off x="9144000" y="3689564"/>
            <a:ext cx="2782529" cy="2363917"/>
          </a:xfrm>
          <a:prstGeom prst="rect">
            <a:avLst/>
          </a:prstGeom>
        </p:spPr>
      </p:pic>
    </p:spTree>
    <p:extLst>
      <p:ext uri="{BB962C8B-B14F-4D97-AF65-F5344CB8AC3E}">
        <p14:creationId xmlns:p14="http://schemas.microsoft.com/office/powerpoint/2010/main" val="311627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Full Thickness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normAutofit fontScale="92500" lnSpcReduction="20000"/>
          </a:bodyPr>
          <a:lstStyle/>
          <a:p>
            <a:pPr marL="0" indent="0">
              <a:buNone/>
            </a:pPr>
            <a:r>
              <a:rPr lang="en-US" dirty="0"/>
              <a:t>Full thickness wounds are injuries that go into the adipose layer and deeper</a:t>
            </a:r>
          </a:p>
          <a:p>
            <a:pPr marL="0" indent="0">
              <a:buNone/>
            </a:pPr>
            <a:r>
              <a:rPr lang="en-US" dirty="0"/>
              <a:t>For example, a stage 3 or 4 pressure injury is a full thickness wound.</a:t>
            </a:r>
          </a:p>
          <a:p>
            <a:pPr marL="0" indent="0">
              <a:buNone/>
            </a:pPr>
            <a:r>
              <a:rPr lang="en-US" dirty="0"/>
              <a:t>These wounds heal by slowly filling with granulation tissue.</a:t>
            </a:r>
          </a:p>
          <a:p>
            <a:pPr marL="0" indent="0">
              <a:buNone/>
            </a:pPr>
            <a:r>
              <a:rPr lang="en-US" sz="2000" dirty="0"/>
              <a:t>This surgical wound in the photo went down into the</a:t>
            </a:r>
          </a:p>
          <a:p>
            <a:pPr marL="0" indent="0">
              <a:buNone/>
            </a:pPr>
            <a:r>
              <a:rPr lang="en-US" sz="2000" dirty="0"/>
              <a:t>adipose layer and is now granulating.  </a:t>
            </a:r>
          </a:p>
          <a:p>
            <a:pPr marL="0" indent="0">
              <a:buNone/>
            </a:pPr>
            <a:r>
              <a:rPr lang="en-US" sz="2000" dirty="0"/>
              <a:t>The body is creating new  capillaries as it fills in the wound, </a:t>
            </a:r>
          </a:p>
          <a:p>
            <a:pPr marL="0" indent="0">
              <a:buNone/>
            </a:pPr>
            <a:r>
              <a:rPr lang="en-US" sz="2000" dirty="0"/>
              <a:t>giving the tissue texture.</a:t>
            </a:r>
          </a:p>
          <a:p>
            <a:pPr marL="0" indent="0">
              <a:buNone/>
            </a:pPr>
            <a:r>
              <a:rPr lang="en-US" dirty="0"/>
              <a:t>These wounds will scar in most cases.</a:t>
            </a:r>
            <a:endParaRPr lang="en-US" sz="2000" dirty="0"/>
          </a:p>
          <a:p>
            <a:pPr marL="0" indent="0">
              <a:buNone/>
            </a:pPr>
            <a:endParaRPr lang="en-US" dirty="0"/>
          </a:p>
        </p:txBody>
      </p:sp>
      <p:pic>
        <p:nvPicPr>
          <p:cNvPr id="5" name="Picture 4">
            <a:extLst>
              <a:ext uri="{FF2B5EF4-FFF2-40B4-BE49-F238E27FC236}">
                <a16:creationId xmlns:a16="http://schemas.microsoft.com/office/drawing/2014/main" id="{4A696E27-819F-471D-93A0-3E8091E7B215}"/>
              </a:ext>
            </a:extLst>
          </p:cNvPr>
          <p:cNvPicPr>
            <a:picLocks noChangeAspect="1"/>
          </p:cNvPicPr>
          <p:nvPr/>
        </p:nvPicPr>
        <p:blipFill rotWithShape="1">
          <a:blip r:embed="rId2"/>
          <a:srcRect t="37826" r="47359"/>
          <a:stretch/>
        </p:blipFill>
        <p:spPr>
          <a:xfrm rot="16200000">
            <a:off x="8593207" y="2630971"/>
            <a:ext cx="2707585" cy="4263887"/>
          </a:xfrm>
          <a:prstGeom prst="rect">
            <a:avLst/>
          </a:prstGeom>
        </p:spPr>
      </p:pic>
      <p:cxnSp>
        <p:nvCxnSpPr>
          <p:cNvPr id="7" name="Straight Arrow Connector 6">
            <a:extLst>
              <a:ext uri="{FF2B5EF4-FFF2-40B4-BE49-F238E27FC236}">
                <a16:creationId xmlns:a16="http://schemas.microsoft.com/office/drawing/2014/main" id="{5C01577D-D7DE-4947-9AF1-D0DAE935D285}"/>
              </a:ext>
            </a:extLst>
          </p:cNvPr>
          <p:cNvCxnSpPr>
            <a:cxnSpLocks/>
          </p:cNvCxnSpPr>
          <p:nvPr/>
        </p:nvCxnSpPr>
        <p:spPr>
          <a:xfrm>
            <a:off x="5279099" y="3910446"/>
            <a:ext cx="2759582"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761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Atypical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a:xfrm>
            <a:off x="1451579" y="2015732"/>
            <a:ext cx="7642179" cy="3450613"/>
          </a:xfrm>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960563D2-06B1-4331-9644-F78B25F0B873}"/>
              </a:ext>
            </a:extLst>
          </p:cNvPr>
          <p:cNvSpPr txBox="1"/>
          <p:nvPr/>
        </p:nvSpPr>
        <p:spPr>
          <a:xfrm>
            <a:off x="1137146" y="1853754"/>
            <a:ext cx="9380544" cy="3693319"/>
          </a:xfrm>
          <a:prstGeom prst="rect">
            <a:avLst/>
          </a:prstGeom>
          <a:noFill/>
        </p:spPr>
        <p:txBody>
          <a:bodyPr wrap="square" rtlCol="0">
            <a:spAutoFit/>
          </a:bodyPr>
          <a:lstStyle/>
          <a:p>
            <a:r>
              <a:rPr lang="en-US" b="1" dirty="0"/>
              <a:t>	Epidermolysis Bullosa</a:t>
            </a:r>
          </a:p>
          <a:p>
            <a:pPr marL="461963"/>
            <a:endParaRPr lang="en-US" dirty="0"/>
          </a:p>
          <a:p>
            <a:pPr marL="461963"/>
            <a:r>
              <a:rPr lang="en-US" dirty="0"/>
              <a:t>An inflammatory condition that is most often hereditary, E.B. causes blisters and ulcers to form, frequently after minor trauma.  The condition does not only affect the external skin, but anywhere epithelial cells exist (i.e. cornea, bowels, gums, et).  A large complication is eating, as trauma to the esophagus can occur, blisters will form, rupture, then lead to scarring.  People with this condition suffer anemia, infection related to non-intact skin (barrier to bacteria is lost), and skin cancer is likely.</a:t>
            </a:r>
          </a:p>
          <a:p>
            <a:pPr marL="461963"/>
            <a:endParaRPr lang="en-US" dirty="0"/>
          </a:p>
          <a:p>
            <a:pPr marL="461963"/>
            <a:r>
              <a:rPr lang="en-US" dirty="0"/>
              <a:t>Wound care should involve no adhesives when possible, and if adhesives are required, allow them to fall away on their own to prevent trauma with removal.  Bullae should be lanced and drained by a trained individual to avoid larger tearing of the blister flaps and hence more lost epidermis.  </a:t>
            </a:r>
          </a:p>
        </p:txBody>
      </p:sp>
    </p:spTree>
    <p:extLst>
      <p:ext uri="{BB962C8B-B14F-4D97-AF65-F5344CB8AC3E}">
        <p14:creationId xmlns:p14="http://schemas.microsoft.com/office/powerpoint/2010/main" val="1269957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Atypical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960563D2-06B1-4331-9644-F78B25F0B873}"/>
              </a:ext>
            </a:extLst>
          </p:cNvPr>
          <p:cNvSpPr txBox="1"/>
          <p:nvPr/>
        </p:nvSpPr>
        <p:spPr>
          <a:xfrm>
            <a:off x="1590043" y="2015732"/>
            <a:ext cx="8716618" cy="2862322"/>
          </a:xfrm>
          <a:prstGeom prst="rect">
            <a:avLst/>
          </a:prstGeom>
          <a:noFill/>
        </p:spPr>
        <p:txBody>
          <a:bodyPr wrap="square" rtlCol="0">
            <a:spAutoFit/>
          </a:bodyPr>
          <a:lstStyle/>
          <a:p>
            <a:r>
              <a:rPr lang="en-US" b="1" dirty="0"/>
              <a:t>Extravasation injury</a:t>
            </a:r>
          </a:p>
          <a:p>
            <a:endParaRPr lang="en-US" dirty="0"/>
          </a:p>
          <a:p>
            <a:pPr marL="461963" indent="-60325"/>
            <a:r>
              <a:rPr lang="en-US" dirty="0"/>
              <a:t>	When non-vesicants or irritants leak outside the intravenous site, erythema and edema may occur with no lasting damage.  If a </a:t>
            </a:r>
            <a:r>
              <a:rPr lang="en-US" i="1" dirty="0"/>
              <a:t>vesicant</a:t>
            </a:r>
            <a:r>
              <a:rPr lang="en-US" dirty="0"/>
              <a:t> leaks, the result could be erythema, edema, inflammatory attack all the way to necrotic tissue formation.  </a:t>
            </a:r>
          </a:p>
          <a:p>
            <a:pPr marL="461963" indent="-60325"/>
            <a:endParaRPr lang="en-US" dirty="0"/>
          </a:p>
          <a:p>
            <a:pPr marL="401638"/>
            <a:r>
              <a:rPr lang="en-US" dirty="0"/>
              <a:t>Many chemotherapeutic medications have a process to follow just after extravasation occurs with intent to lessen the damage.  It is wound care afterwards that a wound nurse would be asked to recommend.  Again, topical wound care will depend on depth, drainage, and avoiding further trauma with removal of said dressing.</a:t>
            </a:r>
          </a:p>
        </p:txBody>
      </p:sp>
    </p:spTree>
    <p:extLst>
      <p:ext uri="{BB962C8B-B14F-4D97-AF65-F5344CB8AC3E}">
        <p14:creationId xmlns:p14="http://schemas.microsoft.com/office/powerpoint/2010/main" val="4033997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Atypical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960563D2-06B1-4331-9644-F78B25F0B873}"/>
              </a:ext>
            </a:extLst>
          </p:cNvPr>
          <p:cNvSpPr txBox="1"/>
          <p:nvPr/>
        </p:nvSpPr>
        <p:spPr>
          <a:xfrm>
            <a:off x="1451579" y="2050025"/>
            <a:ext cx="8716618" cy="3416320"/>
          </a:xfrm>
          <a:prstGeom prst="rect">
            <a:avLst/>
          </a:prstGeom>
          <a:noFill/>
        </p:spPr>
        <p:txBody>
          <a:bodyPr wrap="square" rtlCol="0">
            <a:spAutoFit/>
          </a:bodyPr>
          <a:lstStyle/>
          <a:p>
            <a:r>
              <a:rPr lang="en-US" b="1" dirty="0"/>
              <a:t>Toxic Epidermal Necrolysis (TEN)</a:t>
            </a:r>
          </a:p>
          <a:p>
            <a:endParaRPr lang="en-US" b="1" dirty="0"/>
          </a:p>
          <a:p>
            <a:pPr marL="461963"/>
            <a:r>
              <a:rPr lang="en-US" dirty="0"/>
              <a:t>Similar to Epidermolysis Bullosa, TEN leads to the blistering and sloughing of the epidermis.  Steven-Johnsons-Syndrome (SJS) falls under the TEN umbrella. SJS and other types of TEN are caused mainly by drug reactions, although hepatitis A and bone marrow transplants also run the risk.  Fever and lack of energy occur a few days before blistering is noted.  The upper respiratory tract, anus, mouth, and vagina can all be affected as well.</a:t>
            </a:r>
          </a:p>
          <a:p>
            <a:pPr marL="461963"/>
            <a:endParaRPr lang="en-US" dirty="0"/>
          </a:p>
          <a:p>
            <a:pPr marL="461963"/>
            <a:r>
              <a:rPr lang="en-US" dirty="0"/>
              <a:t>Immediate cessation of the drug in questions occurs, and a punch biopsy may be taken to confirm SJS or TEN.  The patient is best managed at a burn center.</a:t>
            </a:r>
          </a:p>
          <a:p>
            <a:endParaRPr lang="en-US" dirty="0"/>
          </a:p>
        </p:txBody>
      </p:sp>
    </p:spTree>
    <p:extLst>
      <p:ext uri="{BB962C8B-B14F-4D97-AF65-F5344CB8AC3E}">
        <p14:creationId xmlns:p14="http://schemas.microsoft.com/office/powerpoint/2010/main" val="3651076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endParaRPr lang="en-US" dirty="0"/>
          </a:p>
          <a:p>
            <a:endParaRPr lang="en-US" dirty="0"/>
          </a:p>
        </p:txBody>
      </p:sp>
      <p:sp>
        <p:nvSpPr>
          <p:cNvPr id="6" name="TextBox 5">
            <a:extLst>
              <a:ext uri="{FF2B5EF4-FFF2-40B4-BE49-F238E27FC236}">
                <a16:creationId xmlns:a16="http://schemas.microsoft.com/office/drawing/2014/main" id="{40CA188F-A725-4601-B9E0-02A8CFAD7A64}"/>
              </a:ext>
            </a:extLst>
          </p:cNvPr>
          <p:cNvSpPr txBox="1"/>
          <p:nvPr/>
        </p:nvSpPr>
        <p:spPr>
          <a:xfrm>
            <a:off x="1451580" y="2149975"/>
            <a:ext cx="9139383" cy="1781963"/>
          </a:xfrm>
          <a:prstGeom prst="rect">
            <a:avLst/>
          </a:prstGeom>
          <a:noFill/>
        </p:spPr>
        <p:txBody>
          <a:bodyPr wrap="square">
            <a:spAutoFit/>
          </a:bodyPr>
          <a:lstStyle/>
          <a:p>
            <a:pPr marL="0" indent="0">
              <a:lnSpc>
                <a:spcPct val="120000"/>
              </a:lnSpc>
              <a:spcBef>
                <a:spcPts val="150"/>
              </a:spcBef>
              <a:buNone/>
            </a:pPr>
            <a:r>
              <a:rPr lang="en-US" sz="1800" b="0" dirty="0">
                <a:solidFill>
                  <a:srgbClr val="000000"/>
                </a:solidFill>
                <a:effectLst/>
                <a:ea typeface="Times New Roman" panose="02020603050405020304" pitchFamily="18" charset="0"/>
              </a:rPr>
              <a:t>Bryant &amp; Nix (2012) Acute &amp; chronic wounds: Current management concepts, fourth </a:t>
            </a:r>
            <a:r>
              <a:rPr lang="en-US" sz="1800" b="0" dirty="0">
                <a:solidFill>
                  <a:srgbClr val="000000"/>
                </a:solidFill>
                <a:effectLst/>
                <a:latin typeface="+mn-lt"/>
                <a:ea typeface="Times New Roman" panose="02020603050405020304" pitchFamily="18" charset="0"/>
              </a:rPr>
              <a:t>edition. 	Mosby Elsevier, St. Louis, MO.</a:t>
            </a:r>
            <a:endParaRPr lang="en-US" sz="1800" dirty="0">
              <a:solidFill>
                <a:srgbClr val="000000"/>
              </a:solidFill>
              <a:latin typeface="Times New Roman" panose="02020603050405020304" pitchFamily="18" charset="0"/>
              <a:ea typeface="Calibri" panose="020F0502020204030204" pitchFamily="34" charset="0"/>
            </a:endParaRPr>
          </a:p>
          <a:p>
            <a:pPr marL="0" indent="0">
              <a:lnSpc>
                <a:spcPct val="120000"/>
              </a:lnSpc>
              <a:spcBef>
                <a:spcPts val="150"/>
              </a:spcBef>
              <a:buNone/>
            </a:pPr>
            <a:endParaRPr lang="en-US" dirty="0">
              <a:solidFill>
                <a:srgbClr val="000000"/>
              </a:solidFill>
              <a:latin typeface="Times New Roman" panose="02020603050405020304" pitchFamily="18" charset="0"/>
              <a:ea typeface="Calibri" panose="020F0502020204030204" pitchFamily="34" charset="0"/>
            </a:endParaRPr>
          </a:p>
          <a:p>
            <a:pPr marL="0" indent="0">
              <a:lnSpc>
                <a:spcPct val="120000"/>
              </a:lnSpc>
              <a:spcBef>
                <a:spcPts val="150"/>
              </a:spcBef>
              <a:buNone/>
            </a:pPr>
            <a:r>
              <a:rPr lang="en-US" sz="1800" dirty="0">
                <a:solidFill>
                  <a:srgbClr val="000000"/>
                </a:solidFill>
                <a:latin typeface="Times New Roman" panose="02020603050405020304" pitchFamily="18" charset="0"/>
                <a:ea typeface="Calibri" panose="020F0502020204030204" pitchFamily="34" charset="0"/>
              </a:rPr>
              <a:t>Wound Ostomy Continence Nurse Society (2016) </a:t>
            </a:r>
            <a:r>
              <a:rPr lang="en-US" sz="1800" i="1" dirty="0">
                <a:solidFill>
                  <a:srgbClr val="000000"/>
                </a:solidFill>
                <a:latin typeface="Times New Roman" panose="02020603050405020304" pitchFamily="18" charset="0"/>
                <a:ea typeface="Calibri" panose="020F0502020204030204" pitchFamily="34" charset="0"/>
              </a:rPr>
              <a:t>Wound treatment associate </a:t>
            </a:r>
            <a:r>
              <a:rPr lang="en-US" sz="1800" i="1">
                <a:solidFill>
                  <a:srgbClr val="000000"/>
                </a:solidFill>
                <a:latin typeface="Times New Roman" panose="02020603050405020304" pitchFamily="18" charset="0"/>
                <a:ea typeface="Calibri" panose="020F0502020204030204" pitchFamily="34" charset="0"/>
              </a:rPr>
              <a:t>participant 	workbook</a:t>
            </a:r>
            <a:r>
              <a:rPr lang="en-US" sz="1800" i="1" dirty="0">
                <a:solidFill>
                  <a:srgbClr val="000000"/>
                </a:solidFill>
                <a:latin typeface="Times New Roman" panose="02020603050405020304" pitchFamily="18" charset="0"/>
                <a:ea typeface="Calibri" panose="020F0502020204030204" pitchFamily="34" charset="0"/>
              </a:rPr>
              <a:t>.</a:t>
            </a:r>
            <a:r>
              <a:rPr lang="en-US" sz="1800" dirty="0">
                <a:solidFill>
                  <a:srgbClr val="000000"/>
                </a:solidFill>
                <a:latin typeface="Times New Roman" panose="02020603050405020304" pitchFamily="18" charset="0"/>
                <a:ea typeface="Calibri" panose="020F0502020204030204" pitchFamily="34" charset="0"/>
              </a:rPr>
              <a:t> Wound Ostomy Continence Nurse Society Publishing.</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203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877881-907A-484A-9493-68D2CACA654F}"/>
              </a:ext>
            </a:extLst>
          </p:cNvPr>
          <p:cNvSpPr>
            <a:spLocks noGrp="1"/>
          </p:cNvSpPr>
          <p:nvPr>
            <p:ph type="title" idx="4294967295"/>
          </p:nvPr>
        </p:nvSpPr>
        <p:spPr>
          <a:xfrm>
            <a:off x="6288156" y="944803"/>
            <a:ext cx="5383127" cy="1143000"/>
          </a:xfrm>
        </p:spPr>
        <p:txBody>
          <a:bodyPr>
            <a:normAutofit/>
          </a:bodyPr>
          <a:lstStyle/>
          <a:p>
            <a:pPr algn="ctr"/>
            <a:r>
              <a:rPr lang="en-US" dirty="0"/>
              <a:t>Healing Cascade </a:t>
            </a:r>
            <a:br>
              <a:rPr lang="en-US" dirty="0"/>
            </a:br>
            <a:r>
              <a:rPr lang="en-US" dirty="0"/>
              <a:t>(Full Thickness Wounds)</a:t>
            </a:r>
          </a:p>
        </p:txBody>
      </p:sp>
      <p:sp>
        <p:nvSpPr>
          <p:cNvPr id="7" name="Content Placeholder 4">
            <a:extLst>
              <a:ext uri="{FF2B5EF4-FFF2-40B4-BE49-F238E27FC236}">
                <a16:creationId xmlns:a16="http://schemas.microsoft.com/office/drawing/2014/main" id="{ED73963F-21E2-411D-B9B0-1688A5AF3596}"/>
              </a:ext>
            </a:extLst>
          </p:cNvPr>
          <p:cNvSpPr txBox="1">
            <a:spLocks/>
          </p:cNvSpPr>
          <p:nvPr/>
        </p:nvSpPr>
        <p:spPr>
          <a:xfrm>
            <a:off x="680907" y="1047991"/>
            <a:ext cx="3638550" cy="1474695"/>
          </a:xfrm>
          <a:prstGeom prst="rect">
            <a:avLst/>
          </a:prstGeom>
          <a:ln w="38100">
            <a:solidFill>
              <a:schemeClr val="bg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defRPr/>
            </a:pPr>
            <a:r>
              <a:rPr lang="en-US" sz="2000" b="1" dirty="0">
                <a:solidFill>
                  <a:prstClr val="black"/>
                </a:solidFill>
                <a:latin typeface="Baskerville Old Face" panose="02020602080505020303" pitchFamily="18" charset="0"/>
              </a:rPr>
              <a:t>Hemostasis &amp; Inflammation</a:t>
            </a:r>
          </a:p>
          <a:p>
            <a:pPr marL="0" indent="0" algn="ctr">
              <a:buNone/>
              <a:defRPr/>
            </a:pPr>
            <a:r>
              <a:rPr lang="en-US" sz="2000" b="1" dirty="0">
                <a:solidFill>
                  <a:prstClr val="black"/>
                </a:solidFill>
                <a:latin typeface="Baskerville Old Face" panose="02020602080505020303" pitchFamily="18" charset="0"/>
              </a:rPr>
              <a:t>3-5 days</a:t>
            </a:r>
          </a:p>
          <a:p>
            <a:pPr marL="0" indent="0" algn="ctr">
              <a:buNone/>
              <a:defRPr/>
            </a:pPr>
            <a:r>
              <a:rPr lang="en-US" sz="2000" dirty="0">
                <a:solidFill>
                  <a:prstClr val="black"/>
                </a:solidFill>
                <a:latin typeface="Baskerville Old Face" panose="02020602080505020303" pitchFamily="18" charset="0"/>
              </a:rPr>
              <a:t>Hemostasis, then clean the site up with WBCs, macrophages, MMPs</a:t>
            </a:r>
          </a:p>
        </p:txBody>
      </p:sp>
      <p:sp>
        <p:nvSpPr>
          <p:cNvPr id="8" name="Content Placeholder 4">
            <a:extLst>
              <a:ext uri="{FF2B5EF4-FFF2-40B4-BE49-F238E27FC236}">
                <a16:creationId xmlns:a16="http://schemas.microsoft.com/office/drawing/2014/main" id="{9068B53B-4F03-4DFB-9248-1711425353D1}"/>
              </a:ext>
            </a:extLst>
          </p:cNvPr>
          <p:cNvSpPr txBox="1">
            <a:spLocks/>
          </p:cNvSpPr>
          <p:nvPr/>
        </p:nvSpPr>
        <p:spPr>
          <a:xfrm>
            <a:off x="2768538" y="2783538"/>
            <a:ext cx="4038432" cy="1394009"/>
          </a:xfrm>
          <a:prstGeom prst="rect">
            <a:avLst/>
          </a:prstGeom>
          <a:ln w="38100">
            <a:solidFill>
              <a:srgbClr val="00B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defRPr/>
            </a:pPr>
            <a:r>
              <a:rPr lang="en-US" sz="2000" b="1" dirty="0">
                <a:solidFill>
                  <a:prstClr val="black"/>
                </a:solidFill>
                <a:latin typeface="Baskerville Old Face" panose="02020602080505020303" pitchFamily="18" charset="0"/>
              </a:rPr>
              <a:t>Proliferation</a:t>
            </a:r>
          </a:p>
          <a:p>
            <a:pPr marL="0" indent="0" algn="ctr">
              <a:buNone/>
              <a:defRPr/>
            </a:pPr>
            <a:r>
              <a:rPr lang="en-US" sz="2000" b="1" dirty="0">
                <a:solidFill>
                  <a:prstClr val="black"/>
                </a:solidFill>
                <a:latin typeface="Baskerville Old Face" panose="02020602080505020303" pitchFamily="18" charset="0"/>
              </a:rPr>
              <a:t>2-4 weeks</a:t>
            </a:r>
          </a:p>
          <a:p>
            <a:pPr marL="0" indent="0" algn="ctr">
              <a:buNone/>
              <a:defRPr/>
            </a:pPr>
            <a:r>
              <a:rPr lang="en-US" sz="2000" dirty="0">
                <a:solidFill>
                  <a:prstClr val="black"/>
                </a:solidFill>
                <a:latin typeface="Baskerville Old Face" panose="02020602080505020303" pitchFamily="18" charset="0"/>
              </a:rPr>
              <a:t>Repair the injury through granulation</a:t>
            </a:r>
          </a:p>
        </p:txBody>
      </p:sp>
      <p:sp>
        <p:nvSpPr>
          <p:cNvPr id="9" name="Content Placeholder 4">
            <a:extLst>
              <a:ext uri="{FF2B5EF4-FFF2-40B4-BE49-F238E27FC236}">
                <a16:creationId xmlns:a16="http://schemas.microsoft.com/office/drawing/2014/main" id="{6992AC31-46A2-4FD0-8C1C-0C13CACB594C}"/>
              </a:ext>
            </a:extLst>
          </p:cNvPr>
          <p:cNvSpPr txBox="1">
            <a:spLocks/>
          </p:cNvSpPr>
          <p:nvPr/>
        </p:nvSpPr>
        <p:spPr>
          <a:xfrm>
            <a:off x="5191603" y="4441712"/>
            <a:ext cx="4267200" cy="1142999"/>
          </a:xfrm>
          <a:prstGeom prst="rect">
            <a:avLst/>
          </a:prstGeom>
          <a:ln w="38100">
            <a:solidFill>
              <a:schemeClr val="accent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defRPr/>
            </a:pPr>
            <a:r>
              <a:rPr lang="en-US" sz="2000" b="1" dirty="0">
                <a:solidFill>
                  <a:prstClr val="black"/>
                </a:solidFill>
                <a:latin typeface="Baskerville Old Face" panose="02020602080505020303" pitchFamily="18" charset="0"/>
              </a:rPr>
              <a:t>Maturation</a:t>
            </a:r>
          </a:p>
          <a:p>
            <a:pPr marL="0" indent="0" algn="ctr">
              <a:buNone/>
              <a:defRPr/>
            </a:pPr>
            <a:r>
              <a:rPr lang="en-US" sz="2000" b="1" dirty="0">
                <a:solidFill>
                  <a:prstClr val="black"/>
                </a:solidFill>
                <a:latin typeface="Baskerville Old Face" panose="02020602080505020303" pitchFamily="18" charset="0"/>
              </a:rPr>
              <a:t>Up to a year</a:t>
            </a:r>
          </a:p>
          <a:p>
            <a:pPr marL="0" indent="0" algn="ctr">
              <a:buNone/>
              <a:defRPr/>
            </a:pPr>
            <a:r>
              <a:rPr lang="en-US" sz="2000" dirty="0">
                <a:solidFill>
                  <a:prstClr val="black"/>
                </a:solidFill>
                <a:latin typeface="Baskerville Old Face" panose="02020602080505020303" pitchFamily="18" charset="0"/>
              </a:rPr>
              <a:t>Resurface, strengthen collagen, elastin</a:t>
            </a:r>
          </a:p>
        </p:txBody>
      </p:sp>
      <p:cxnSp>
        <p:nvCxnSpPr>
          <p:cNvPr id="11" name="Straight Arrow Connector 10">
            <a:extLst>
              <a:ext uri="{FF2B5EF4-FFF2-40B4-BE49-F238E27FC236}">
                <a16:creationId xmlns:a16="http://schemas.microsoft.com/office/drawing/2014/main" id="{7C3642F2-ED47-4F44-9082-4165134C40C5}"/>
              </a:ext>
            </a:extLst>
          </p:cNvPr>
          <p:cNvCxnSpPr>
            <a:cxnSpLocks/>
          </p:cNvCxnSpPr>
          <p:nvPr/>
        </p:nvCxnSpPr>
        <p:spPr>
          <a:xfrm>
            <a:off x="4787754" y="979779"/>
            <a:ext cx="5092918" cy="346193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787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Acute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lstStyle/>
          <a:p>
            <a:pPr marL="0" indent="0">
              <a:buNone/>
            </a:pPr>
            <a:r>
              <a:rPr lang="en-US" dirty="0"/>
              <a:t>Acute wounds occur suddenly, like in surgery or an unexpected trauma.</a:t>
            </a:r>
          </a:p>
          <a:p>
            <a:pPr marL="0" indent="0">
              <a:buNone/>
            </a:pPr>
            <a:r>
              <a:rPr lang="en-US" dirty="0"/>
              <a:t>Repair and closure is rapid in a relatively healthy person.</a:t>
            </a:r>
          </a:p>
          <a:p>
            <a:pPr marL="0" indent="0">
              <a:buNone/>
            </a:pPr>
            <a:endParaRPr lang="en-US" dirty="0"/>
          </a:p>
        </p:txBody>
      </p:sp>
    </p:spTree>
    <p:extLst>
      <p:ext uri="{BB962C8B-B14F-4D97-AF65-F5344CB8AC3E}">
        <p14:creationId xmlns:p14="http://schemas.microsoft.com/office/powerpoint/2010/main" val="302184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Chronic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p:txBody>
          <a:bodyPr>
            <a:normAutofit lnSpcReduction="10000"/>
          </a:bodyPr>
          <a:lstStyle/>
          <a:p>
            <a:pPr marL="0" indent="0">
              <a:buNone/>
            </a:pPr>
            <a:r>
              <a:rPr lang="en-US" dirty="0"/>
              <a:t>Chronic wounds are those injuries that fail to heal due to underlying causes:</a:t>
            </a:r>
          </a:p>
          <a:p>
            <a:pPr marL="1371600" indent="-457200">
              <a:buFont typeface="Wingdings" panose="05000000000000000000" pitchFamily="2" charset="2"/>
              <a:buChar char="q"/>
            </a:pPr>
            <a:r>
              <a:rPr lang="en-US" dirty="0"/>
              <a:t>The reason the wound occurred has not been addressed. For example, someone with a diabetic foot ulcer that does not have blood glucose levels within healthy range.</a:t>
            </a:r>
          </a:p>
          <a:p>
            <a:pPr marL="1371600" indent="-457200">
              <a:buFont typeface="Wingdings" panose="05000000000000000000" pitchFamily="2" charset="2"/>
              <a:buChar char="q"/>
            </a:pPr>
            <a:r>
              <a:rPr lang="en-US" dirty="0"/>
              <a:t>The inflammatory phase has prolonged and so the next phase (proliferation) cannot begin.</a:t>
            </a:r>
          </a:p>
          <a:p>
            <a:pPr marL="1371600" indent="-457200">
              <a:buFont typeface="Wingdings" panose="05000000000000000000" pitchFamily="2" charset="2"/>
              <a:buChar char="q"/>
            </a:pPr>
            <a:r>
              <a:rPr lang="en-US" dirty="0"/>
              <a:t>There may be critical colonization or infection.</a:t>
            </a:r>
          </a:p>
          <a:p>
            <a:pPr marL="1371600" indent="-457200">
              <a:buFont typeface="Wingdings" panose="05000000000000000000" pitchFamily="2" charset="2"/>
              <a:buChar char="q"/>
            </a:pPr>
            <a:r>
              <a:rPr lang="en-US" dirty="0"/>
              <a:t>Denervation at the wound site can also delay healing.</a:t>
            </a:r>
          </a:p>
        </p:txBody>
      </p:sp>
    </p:spTree>
    <p:extLst>
      <p:ext uri="{BB962C8B-B14F-4D97-AF65-F5344CB8AC3E}">
        <p14:creationId xmlns:p14="http://schemas.microsoft.com/office/powerpoint/2010/main" val="86444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Healing Chronic Wounds</a:t>
            </a:r>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a:xfrm>
            <a:off x="1451579" y="2092294"/>
            <a:ext cx="9531161" cy="3821489"/>
          </a:xfrm>
        </p:spPr>
        <p:txBody>
          <a:bodyPr>
            <a:noAutofit/>
          </a:bodyPr>
          <a:lstStyle/>
          <a:p>
            <a:pPr marL="0" indent="0">
              <a:buNone/>
            </a:pPr>
            <a:r>
              <a:rPr lang="en-US" dirty="0"/>
              <a:t>The possibilities are endless when trying to troubleshoot a chronic wound. Here are some examples:</a:t>
            </a:r>
          </a:p>
          <a:p>
            <a:pPr marL="1371600" indent="-457200">
              <a:buFont typeface="Wingdings" panose="05000000000000000000" pitchFamily="2" charset="2"/>
              <a:buChar char="q"/>
            </a:pPr>
            <a:r>
              <a:rPr lang="en-US" dirty="0"/>
              <a:t>Arterial wounds may need revascularization procedure to increase blood flow to the lower extremities</a:t>
            </a:r>
          </a:p>
          <a:p>
            <a:pPr marL="1371600" indent="-457200">
              <a:buFont typeface="Wingdings" panose="05000000000000000000" pitchFamily="2" charset="2"/>
              <a:buChar char="q"/>
            </a:pPr>
            <a:r>
              <a:rPr lang="en-US" dirty="0"/>
              <a:t>Neuropathic wounds, including diabetic foot ulcers, require offloading of pressure to the ulcer(s).  Gold standard of treatment is a contact boot.</a:t>
            </a:r>
          </a:p>
          <a:p>
            <a:pPr marL="1371600" indent="-457200">
              <a:buFont typeface="Wingdings" panose="05000000000000000000" pitchFamily="2" charset="2"/>
              <a:buChar char="q"/>
            </a:pPr>
            <a:r>
              <a:rPr lang="en-US" dirty="0"/>
              <a:t>Diabetic foot ulcers require rotary debridement and glucose levels between 80-100</a:t>
            </a:r>
          </a:p>
        </p:txBody>
      </p:sp>
    </p:spTree>
    <p:extLst>
      <p:ext uri="{BB962C8B-B14F-4D97-AF65-F5344CB8AC3E}">
        <p14:creationId xmlns:p14="http://schemas.microsoft.com/office/powerpoint/2010/main" val="222398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FCB1-1584-405E-A650-9F4567D54F65}"/>
              </a:ext>
            </a:extLst>
          </p:cNvPr>
          <p:cNvSpPr>
            <a:spLocks noGrp="1"/>
          </p:cNvSpPr>
          <p:nvPr>
            <p:ph type="title"/>
          </p:nvPr>
        </p:nvSpPr>
        <p:spPr/>
        <p:txBody>
          <a:bodyPr/>
          <a:lstStyle/>
          <a:p>
            <a:r>
              <a:rPr lang="en-US" dirty="0"/>
              <a:t>Healing Chronic </a:t>
            </a:r>
            <a:r>
              <a:rPr lang="en-US" dirty="0" err="1"/>
              <a:t>WoundS</a:t>
            </a:r>
            <a:endParaRPr lang="en-US" dirty="0"/>
          </a:p>
        </p:txBody>
      </p:sp>
      <p:sp>
        <p:nvSpPr>
          <p:cNvPr id="3" name="Content Placeholder 2">
            <a:extLst>
              <a:ext uri="{FF2B5EF4-FFF2-40B4-BE49-F238E27FC236}">
                <a16:creationId xmlns:a16="http://schemas.microsoft.com/office/drawing/2014/main" id="{D5355D38-96CB-45F5-B196-8D5FA5F205BD}"/>
              </a:ext>
            </a:extLst>
          </p:cNvPr>
          <p:cNvSpPr>
            <a:spLocks noGrp="1"/>
          </p:cNvSpPr>
          <p:nvPr>
            <p:ph idx="1"/>
          </p:nvPr>
        </p:nvSpPr>
        <p:spPr>
          <a:xfrm>
            <a:off x="1451578" y="2022720"/>
            <a:ext cx="9603276" cy="3821489"/>
          </a:xfrm>
        </p:spPr>
        <p:txBody>
          <a:bodyPr>
            <a:noAutofit/>
          </a:bodyPr>
          <a:lstStyle/>
          <a:p>
            <a:pPr marL="0" indent="0">
              <a:buNone/>
            </a:pPr>
            <a:r>
              <a:rPr lang="en-US" sz="1800" dirty="0"/>
              <a:t>The possibilities are endless when trying to troubleshoot a chronic wound. Here are some examples:</a:t>
            </a:r>
          </a:p>
          <a:p>
            <a:pPr marL="1371600" indent="-457200">
              <a:buFont typeface="Wingdings" panose="05000000000000000000" pitchFamily="2" charset="2"/>
              <a:buChar char="q"/>
            </a:pPr>
            <a:r>
              <a:rPr lang="en-US" sz="1800" dirty="0"/>
              <a:t>Venous ulcers require therapeutic compression to move fluid from the lower extremities up</a:t>
            </a:r>
          </a:p>
          <a:p>
            <a:pPr marL="1371600" indent="-457200">
              <a:buFont typeface="Wingdings" panose="05000000000000000000" pitchFamily="2" charset="2"/>
              <a:buChar char="q"/>
            </a:pPr>
            <a:r>
              <a:rPr lang="en-US" sz="1800" dirty="0"/>
              <a:t>Pressure injuries require removal of part or all of the pressure, as well as avoidance of friction and shear injury</a:t>
            </a:r>
          </a:p>
          <a:p>
            <a:pPr marL="1371600" indent="-457200">
              <a:buFont typeface="Wingdings" panose="05000000000000000000" pitchFamily="2" charset="2"/>
              <a:buChar char="q"/>
            </a:pPr>
            <a:r>
              <a:rPr lang="en-US" sz="1800" dirty="0"/>
              <a:t>Patients on steroids may require topical vitamin A in the wound during dressing changes, or cut back on steroids if possible.</a:t>
            </a:r>
          </a:p>
          <a:p>
            <a:pPr marL="1371600" indent="-457200">
              <a:buFont typeface="Wingdings" panose="05000000000000000000" pitchFamily="2" charset="2"/>
              <a:buChar char="q"/>
            </a:pPr>
            <a:r>
              <a:rPr lang="en-US" sz="1800" dirty="0"/>
              <a:t>Critical colonization (infection at the wound bed) and systemic infection require attention to resolve the issue and promote healing.</a:t>
            </a:r>
          </a:p>
        </p:txBody>
      </p:sp>
    </p:spTree>
    <p:extLst>
      <p:ext uri="{BB962C8B-B14F-4D97-AF65-F5344CB8AC3E}">
        <p14:creationId xmlns:p14="http://schemas.microsoft.com/office/powerpoint/2010/main" val="295783406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4996</TotalTime>
  <Words>4045</Words>
  <Application>Microsoft Office PowerPoint</Application>
  <PresentationFormat>Widescreen</PresentationFormat>
  <Paragraphs>424</Paragraphs>
  <Slides>43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Baskerville Old Face</vt:lpstr>
      <vt:lpstr>Calibri</vt:lpstr>
      <vt:lpstr>Gill Sans MT</vt:lpstr>
      <vt:lpstr>Rockwell</vt:lpstr>
      <vt:lpstr>Times New Roman</vt:lpstr>
      <vt:lpstr>Wingdings</vt:lpstr>
      <vt:lpstr>Wingdings 2</vt:lpstr>
      <vt:lpstr>Gallery</vt:lpstr>
      <vt:lpstr>Wound Healing, Topical Therapy, &amp; Refractory Wounds</vt:lpstr>
      <vt:lpstr>Objectives</vt:lpstr>
      <vt:lpstr>Partial Thickness Wounds</vt:lpstr>
      <vt:lpstr>Full Thickness Wounds</vt:lpstr>
      <vt:lpstr>Healing Cascade  (Full Thickness Wounds)</vt:lpstr>
      <vt:lpstr>Acute Wounds</vt:lpstr>
      <vt:lpstr>Chronic Wounds</vt:lpstr>
      <vt:lpstr>Healing Chronic Wounds</vt:lpstr>
      <vt:lpstr>Healing Chronic WoundS</vt:lpstr>
      <vt:lpstr>Topical Therapy</vt:lpstr>
      <vt:lpstr>Topical Therapy</vt:lpstr>
      <vt:lpstr>Topical Therapy</vt:lpstr>
      <vt:lpstr>Topical Therapy</vt:lpstr>
      <vt:lpstr>Topical Therapy</vt:lpstr>
      <vt:lpstr>Topical Therapy</vt:lpstr>
      <vt:lpstr>PowerPoint Presentation</vt:lpstr>
      <vt:lpstr>PowerPoint Presentation</vt:lpstr>
      <vt:lpstr>PowerPoint Presentation</vt:lpstr>
      <vt:lpstr>Topical Therapy</vt:lpstr>
      <vt:lpstr>Topical Therapy</vt:lpstr>
      <vt:lpstr>Topical Therapy</vt:lpstr>
      <vt:lpstr>Barriers to Wound Healing</vt:lpstr>
      <vt:lpstr>Obtaining a wound culture</vt:lpstr>
      <vt:lpstr>Obtaining a Wound Culture</vt:lpstr>
      <vt:lpstr>Collection method:</vt:lpstr>
      <vt:lpstr>Timeline in Microbiology</vt:lpstr>
      <vt:lpstr>Lower Leg Wounds</vt:lpstr>
      <vt:lpstr>Neuropathic wounds</vt:lpstr>
      <vt:lpstr>Venous wounds</vt:lpstr>
      <vt:lpstr>Lymphedema &amp; Venous Insufficiency</vt:lpstr>
      <vt:lpstr>Arterial wounds</vt:lpstr>
      <vt:lpstr>PowerPoint Presentation</vt:lpstr>
      <vt:lpstr>PowerPoint Presentation</vt:lpstr>
      <vt:lpstr>Arterial wounds</vt:lpstr>
      <vt:lpstr>Atypical wounds</vt:lpstr>
      <vt:lpstr>Atypical wounds</vt:lpstr>
      <vt:lpstr>Atypical wounds</vt:lpstr>
      <vt:lpstr>Atypical wounds</vt:lpstr>
      <vt:lpstr>Atypical wounds</vt:lpstr>
      <vt:lpstr>Atypical wounds</vt:lpstr>
      <vt:lpstr>Atypical wounds</vt:lpstr>
      <vt:lpstr>Atypical wounds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Healing, Topical Therapy, &amp; Refractory Wounds</dc:title>
  <dc:creator>Catherine Spangler</dc:creator>
  <cp:lastModifiedBy>Catherine Spangler</cp:lastModifiedBy>
  <cp:revision>47</cp:revision>
  <dcterms:created xsi:type="dcterms:W3CDTF">2021-07-05T19:41:09Z</dcterms:created>
  <dcterms:modified xsi:type="dcterms:W3CDTF">2021-07-11T01:52:32Z</dcterms:modified>
</cp:coreProperties>
</file>