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76" r:id="rId5"/>
    <p:sldId id="258" r:id="rId6"/>
    <p:sldId id="277" r:id="rId7"/>
    <p:sldId id="278" r:id="rId8"/>
    <p:sldId id="279" r:id="rId9"/>
    <p:sldId id="259" r:id="rId10"/>
    <p:sldId id="280" r:id="rId11"/>
    <p:sldId id="281" r:id="rId12"/>
    <p:sldId id="260" r:id="rId13"/>
    <p:sldId id="261" r:id="rId14"/>
    <p:sldId id="282" r:id="rId15"/>
    <p:sldId id="283" r:id="rId16"/>
    <p:sldId id="266" r:id="rId17"/>
    <p:sldId id="284" r:id="rId18"/>
    <p:sldId id="285" r:id="rId19"/>
    <p:sldId id="263" r:id="rId20"/>
    <p:sldId id="264" r:id="rId21"/>
    <p:sldId id="265" r:id="rId22"/>
    <p:sldId id="286" r:id="rId23"/>
    <p:sldId id="267" r:id="rId24"/>
    <p:sldId id="268" r:id="rId25"/>
    <p:sldId id="269" r:id="rId26"/>
    <p:sldId id="270" r:id="rId27"/>
    <p:sldId id="272" r:id="rId28"/>
    <p:sldId id="287" r:id="rId29"/>
    <p:sldId id="273"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6B43-986B-41EF-A64D-8170DCBF35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3E8CB315-D87D-4F32-B5BF-3C4FC1008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C6BE0DD1-8EFA-4614-8FAB-FC9D178DEC21}"/>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5" name="Footer Placeholder 4">
            <a:extLst>
              <a:ext uri="{FF2B5EF4-FFF2-40B4-BE49-F238E27FC236}">
                <a16:creationId xmlns:a16="http://schemas.microsoft.com/office/drawing/2014/main" id="{0E04CE57-CC45-4272-895F-AFE148A15C4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BB3B38C4-9B52-4DF4-8F44-FD33E8A66A74}"/>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14774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EA069-9A2B-46DA-9663-88E5DDE3DC15}"/>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FC96326A-8864-4970-88C2-6BC3847363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E6D73711-70A7-4F64-853D-91102A617FFF}"/>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5" name="Footer Placeholder 4">
            <a:extLst>
              <a:ext uri="{FF2B5EF4-FFF2-40B4-BE49-F238E27FC236}">
                <a16:creationId xmlns:a16="http://schemas.microsoft.com/office/drawing/2014/main" id="{CC134867-944C-4454-A94A-2E93654163D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35EFF104-AAB3-43FF-945A-176F78A0BEE6}"/>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2742024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6C742E-90DC-431A-AB3B-2AA09803B8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FE849839-99EC-4BBF-931E-8F3FFBD5E2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44094AB6-A3FE-472B-9069-DDB78D588AF9}"/>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5" name="Footer Placeholder 4">
            <a:extLst>
              <a:ext uri="{FF2B5EF4-FFF2-40B4-BE49-F238E27FC236}">
                <a16:creationId xmlns:a16="http://schemas.microsoft.com/office/drawing/2014/main" id="{922E50AD-03D0-4C3B-A377-E61B9B914D7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EAF61641-7AA6-40CA-B08E-9A72C1F4EE48}"/>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170323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0A1A0-1F29-4529-AD24-79FAB093DC8C}"/>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E0C4FC93-8501-4C24-A983-BDEA8F9DA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EA088F76-D4AA-4A84-B38E-C8A578276AFF}"/>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5" name="Footer Placeholder 4">
            <a:extLst>
              <a:ext uri="{FF2B5EF4-FFF2-40B4-BE49-F238E27FC236}">
                <a16:creationId xmlns:a16="http://schemas.microsoft.com/office/drawing/2014/main" id="{ADF5621F-265D-47AB-A8B8-A88CC61D4072}"/>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7F76DC14-AE47-4E11-9D69-280DE54641E8}"/>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145947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81C0-A7F4-48DE-927F-EB39C5EE0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FCAEC380-3410-4AC8-91F1-00551B4D1A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1CD466-1FC6-4F75-9E52-73B15F668824}"/>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5" name="Footer Placeholder 4">
            <a:extLst>
              <a:ext uri="{FF2B5EF4-FFF2-40B4-BE49-F238E27FC236}">
                <a16:creationId xmlns:a16="http://schemas.microsoft.com/office/drawing/2014/main" id="{5DDF834A-A4D0-42DC-A90A-4C3B21D53832}"/>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8B2DAB0D-B91A-4596-B3AD-BA0C84DDCBDD}"/>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389496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9451-4C12-4B57-939D-05C550C78B89}"/>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93F11748-23B7-4315-943E-438E5B11A5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5F2DC0AD-23A7-4E6A-9B7E-F7565305DF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0F94EE69-EB71-42A2-81F4-F9FECBFA547E}"/>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6" name="Footer Placeholder 5">
            <a:extLst>
              <a:ext uri="{FF2B5EF4-FFF2-40B4-BE49-F238E27FC236}">
                <a16:creationId xmlns:a16="http://schemas.microsoft.com/office/drawing/2014/main" id="{49D63C36-62ED-48D5-B56B-68DB9F09F99E}"/>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75FC8AEA-FC08-4B53-9BC7-C58F4374C1DB}"/>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3779947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82FC8-B6EF-4365-A0CE-49DB82050327}"/>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BFFDCC40-4C83-4E9E-865E-C6161DEDB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14B5CB-EE14-4259-87C1-DFA90BE772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4810D92F-134B-4A70-B006-EB264BE764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FBD337-6E1E-4709-82B4-C41B2C79B6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21C5E50B-5B8A-488A-84D4-CCA84C9A04E5}"/>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8" name="Footer Placeholder 7">
            <a:extLst>
              <a:ext uri="{FF2B5EF4-FFF2-40B4-BE49-F238E27FC236}">
                <a16:creationId xmlns:a16="http://schemas.microsoft.com/office/drawing/2014/main" id="{58F0B84E-197A-4980-B372-920BA8BCAAAB}"/>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62E20B69-30D8-463B-9D00-4D6E84BA769D}"/>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4192726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2465-218A-4FBB-BC0C-243B8A2ED212}"/>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7C3BEEB4-5322-4CD9-B782-0052288E8FCA}"/>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4" name="Footer Placeholder 3">
            <a:extLst>
              <a:ext uri="{FF2B5EF4-FFF2-40B4-BE49-F238E27FC236}">
                <a16:creationId xmlns:a16="http://schemas.microsoft.com/office/drawing/2014/main" id="{06AC0C93-EB73-4E49-82DA-35E0C0CE600D}"/>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519F60C1-A3B0-477D-B786-0EEACDA39EE6}"/>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360255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76ABC8-C1F7-463C-9607-1D07D1278FB5}"/>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3" name="Footer Placeholder 2">
            <a:extLst>
              <a:ext uri="{FF2B5EF4-FFF2-40B4-BE49-F238E27FC236}">
                <a16:creationId xmlns:a16="http://schemas.microsoft.com/office/drawing/2014/main" id="{D981A7DD-5B57-4C05-B69D-EBE8342C8822}"/>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5A3DB465-2A3D-4D7D-A6B1-135D2A464ADE}"/>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329734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967E-2770-4760-8C15-E2F8A1DF96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68619034-FB24-419C-B222-2FBE414B47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E2A7619A-7CD0-4E68-9B64-61B291D0F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D989B-66D6-4F21-9FA0-B0A1FA01660D}"/>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6" name="Footer Placeholder 5">
            <a:extLst>
              <a:ext uri="{FF2B5EF4-FFF2-40B4-BE49-F238E27FC236}">
                <a16:creationId xmlns:a16="http://schemas.microsoft.com/office/drawing/2014/main" id="{A8E49A04-1C19-43D3-BD1C-37266795B997}"/>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49A213A6-6116-434C-9434-2F5B8BCCC9CB}"/>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1674723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F798-AD1B-46C6-8E12-E6499C670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AFE85B2E-91C6-434E-AED3-12223BE537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DE008081-66D3-4964-AF95-F1E9AAFAE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BD4BE-9BBF-4AC6-8186-83C192220C36}"/>
              </a:ext>
            </a:extLst>
          </p:cNvPr>
          <p:cNvSpPr>
            <a:spLocks noGrp="1"/>
          </p:cNvSpPr>
          <p:nvPr>
            <p:ph type="dt" sz="half" idx="10"/>
          </p:nvPr>
        </p:nvSpPr>
        <p:spPr/>
        <p:txBody>
          <a:bodyPr/>
          <a:lstStyle/>
          <a:p>
            <a:fld id="{D06F719E-94D2-47A3-8A0D-2031FEEB5911}" type="datetimeFigureOut">
              <a:rPr lang="en-PH" smtClean="0"/>
              <a:t>20/04/2021</a:t>
            </a:fld>
            <a:endParaRPr lang="en-PH"/>
          </a:p>
        </p:txBody>
      </p:sp>
      <p:sp>
        <p:nvSpPr>
          <p:cNvPr id="6" name="Footer Placeholder 5">
            <a:extLst>
              <a:ext uri="{FF2B5EF4-FFF2-40B4-BE49-F238E27FC236}">
                <a16:creationId xmlns:a16="http://schemas.microsoft.com/office/drawing/2014/main" id="{F7BAEA06-1F12-4435-9965-FDA0EDBC8047}"/>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B3AA3EE3-6776-41B4-8306-024EF0CC52FA}"/>
              </a:ext>
            </a:extLst>
          </p:cNvPr>
          <p:cNvSpPr>
            <a:spLocks noGrp="1"/>
          </p:cNvSpPr>
          <p:nvPr>
            <p:ph type="sldNum" sz="quarter" idx="12"/>
          </p:nvPr>
        </p:nvSpPr>
        <p:spPr/>
        <p:txBody>
          <a:bodyPr/>
          <a:lstStyle/>
          <a:p>
            <a:fld id="{91B745E3-606A-44D4-9B21-2DD3D5B5AF41}" type="slidenum">
              <a:rPr lang="en-PH" smtClean="0"/>
              <a:t>‹#›</a:t>
            </a:fld>
            <a:endParaRPr lang="en-PH"/>
          </a:p>
        </p:txBody>
      </p:sp>
    </p:spTree>
    <p:extLst>
      <p:ext uri="{BB962C8B-B14F-4D97-AF65-F5344CB8AC3E}">
        <p14:creationId xmlns:p14="http://schemas.microsoft.com/office/powerpoint/2010/main" val="422466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8C13D5-D062-458A-87FE-86AA68272C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83BCC1D1-2B6B-41BA-AB4F-A6E9DCB4A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A0D9A34E-CC46-4FE5-98B9-F50AE450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F719E-94D2-47A3-8A0D-2031FEEB5911}" type="datetimeFigureOut">
              <a:rPr lang="en-PH" smtClean="0"/>
              <a:t>20/04/2021</a:t>
            </a:fld>
            <a:endParaRPr lang="en-PH"/>
          </a:p>
        </p:txBody>
      </p:sp>
      <p:sp>
        <p:nvSpPr>
          <p:cNvPr id="5" name="Footer Placeholder 4">
            <a:extLst>
              <a:ext uri="{FF2B5EF4-FFF2-40B4-BE49-F238E27FC236}">
                <a16:creationId xmlns:a16="http://schemas.microsoft.com/office/drawing/2014/main" id="{865DB178-472B-4BFE-A4C8-145C63BE8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BE7BA5E3-9F10-49BF-ACD9-40F8F935B6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745E3-606A-44D4-9B21-2DD3D5B5AF41}" type="slidenum">
              <a:rPr lang="en-PH" smtClean="0"/>
              <a:t>‹#›</a:t>
            </a:fld>
            <a:endParaRPr lang="en-PH"/>
          </a:p>
        </p:txBody>
      </p:sp>
    </p:spTree>
    <p:extLst>
      <p:ext uri="{BB962C8B-B14F-4D97-AF65-F5344CB8AC3E}">
        <p14:creationId xmlns:p14="http://schemas.microsoft.com/office/powerpoint/2010/main" val="4161947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tree, outdoor, crowd&#10;&#10;Description automatically generated">
            <a:extLst>
              <a:ext uri="{FF2B5EF4-FFF2-40B4-BE49-F238E27FC236}">
                <a16:creationId xmlns:a16="http://schemas.microsoft.com/office/drawing/2014/main" id="{74A993BE-5B84-467C-AE2C-3A5307926AAB}"/>
              </a:ext>
            </a:extLst>
          </p:cNvPr>
          <p:cNvPicPr>
            <a:picLocks noChangeAspect="1"/>
          </p:cNvPicPr>
          <p:nvPr/>
        </p:nvPicPr>
        <p:blipFill rotWithShape="1">
          <a:blip r:embed="rId2">
            <a:extLst>
              <a:ext uri="{28A0092B-C50C-407E-A947-70E740481C1C}">
                <a14:useLocalDpi xmlns:a14="http://schemas.microsoft.com/office/drawing/2010/main" val="0"/>
              </a:ext>
            </a:extLst>
          </a:blip>
          <a:srcRect l="582" t="5414" r="19615" b="2"/>
          <a:stretch/>
        </p:blipFill>
        <p:spPr>
          <a:xfrm>
            <a:off x="3523488" y="10"/>
            <a:ext cx="8668512" cy="6857990"/>
          </a:xfrm>
          <a:prstGeom prst="rect">
            <a:avLst/>
          </a:prstGeom>
        </p:spPr>
      </p:pic>
      <p:sp>
        <p:nvSpPr>
          <p:cNvPr id="31"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E821AF-73BA-47E1-9599-7754FC4C6B35}"/>
              </a:ext>
            </a:extLst>
          </p:cNvPr>
          <p:cNvSpPr>
            <a:spLocks noGrp="1"/>
          </p:cNvSpPr>
          <p:nvPr>
            <p:ph type="ctrTitle"/>
          </p:nvPr>
        </p:nvSpPr>
        <p:spPr>
          <a:xfrm>
            <a:off x="477981" y="1122363"/>
            <a:ext cx="4023360" cy="3204134"/>
          </a:xfrm>
        </p:spPr>
        <p:txBody>
          <a:bodyPr anchor="b">
            <a:normAutofit fontScale="90000"/>
          </a:bodyPr>
          <a:lstStyle/>
          <a:p>
            <a:pPr algn="l"/>
            <a:r>
              <a:rPr lang="en-US" sz="4800" dirty="0"/>
              <a:t>Voluntourism: The Beginner’s Guide to International Volunteering</a:t>
            </a:r>
            <a:endParaRPr lang="en-PH" sz="4800" dirty="0"/>
          </a:p>
        </p:txBody>
      </p:sp>
      <p:sp>
        <p:nvSpPr>
          <p:cNvPr id="3" name="Subtitle 2">
            <a:extLst>
              <a:ext uri="{FF2B5EF4-FFF2-40B4-BE49-F238E27FC236}">
                <a16:creationId xmlns:a16="http://schemas.microsoft.com/office/drawing/2014/main" id="{2E4F8D56-2F88-4B13-9947-D50756A8DAF4}"/>
              </a:ext>
            </a:extLst>
          </p:cNvPr>
          <p:cNvSpPr>
            <a:spLocks noGrp="1"/>
          </p:cNvSpPr>
          <p:nvPr>
            <p:ph type="subTitle" idx="1"/>
          </p:nvPr>
        </p:nvSpPr>
        <p:spPr>
          <a:xfrm>
            <a:off x="477980" y="4872922"/>
            <a:ext cx="4023359" cy="1208141"/>
          </a:xfrm>
        </p:spPr>
        <p:txBody>
          <a:bodyPr>
            <a:normAutofit/>
          </a:bodyPr>
          <a:lstStyle/>
          <a:p>
            <a:pPr algn="l"/>
            <a:r>
              <a:rPr lang="en-US" sz="2000" dirty="0"/>
              <a:t>Olympia </a:t>
            </a:r>
            <a:r>
              <a:rPr lang="en-US" sz="2000" dirty="0" err="1"/>
              <a:t>Resol</a:t>
            </a:r>
            <a:r>
              <a:rPr lang="en-US" sz="2000" dirty="0"/>
              <a:t>, RN, MPH</a:t>
            </a:r>
            <a:endParaRPr lang="en-PH" sz="2000"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666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Autofit/>
          </a:bodyPr>
          <a:lstStyle/>
          <a:p>
            <a:r>
              <a:rPr lang="en-US" sz="4000" dirty="0"/>
              <a:t>Leaning into Your Passions Can Give You Purpose</a:t>
            </a:r>
            <a:endParaRPr lang="en-PH" sz="4000" dirty="0"/>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a:bodyPr>
          <a:lstStyle/>
          <a:p>
            <a:pPr marL="0" indent="0" algn="just">
              <a:buNone/>
            </a:pPr>
            <a:r>
              <a:rPr lang="en-US" sz="2400" dirty="0"/>
              <a:t>	Sometimes, it’s easy to figure out how to help others via an activity that brings you joy. If you love animals, working at a rescue shelter may be perfect. But your hobbies and side skills may come into play in unexpected ways. For me, making masks was a natural extension of my penchant for creating costumes for Comic-Con.</a:t>
            </a:r>
          </a:p>
          <a:p>
            <a:pPr marL="0" indent="0" algn="just">
              <a:buNone/>
            </a:pPr>
            <a:r>
              <a:rPr lang="en-US" sz="2400" dirty="0"/>
              <a:t>	Pauline Nguyen, a chief of staff for Digital Consumer Solutions at Mastercard in New York City, turned her passion for healthy food into a volunteer gig with City Harvest, which rescues surplus food to help feed hungry New Yorkers. “I found I could use my food-prep experience in a meaningful way,” she says. Nguyen began leading cooking demonstrations to teach food recipients how to use the produce and ingredients they were handing out. To date, she’s donated more than 150 hours to the program.</a:t>
            </a:r>
            <a:endParaRPr lang="en-PH" sz="2400" dirty="0"/>
          </a:p>
        </p:txBody>
      </p:sp>
    </p:spTree>
    <p:extLst>
      <p:ext uri="{BB962C8B-B14F-4D97-AF65-F5344CB8AC3E}">
        <p14:creationId xmlns:p14="http://schemas.microsoft.com/office/powerpoint/2010/main" val="160505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Autofit/>
          </a:bodyPr>
          <a:lstStyle/>
          <a:p>
            <a:r>
              <a:rPr lang="en-US" sz="4000" dirty="0"/>
              <a:t>Leaning into Your Passions Can Give You Purpose</a:t>
            </a:r>
            <a:endParaRPr lang="en-PH" sz="4000" dirty="0"/>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a:bodyPr>
          <a:lstStyle/>
          <a:p>
            <a:pPr marL="0" indent="0" algn="just">
              <a:buNone/>
            </a:pPr>
            <a:r>
              <a:rPr lang="en-US" sz="4000" dirty="0"/>
              <a:t>	Of course, helping others—whether it’s a one-off act of getting someone across the street, or a lifetime spent rescuing wildlife—isn’t a magic wand for happiness and peace of mind. Still, says Jones, “In times like these, our willingness to step outside of ourselves and act as our brother’s keeper can be empowering and enriching.”</a:t>
            </a:r>
            <a:endParaRPr lang="en-PH" sz="4000" dirty="0"/>
          </a:p>
        </p:txBody>
      </p:sp>
    </p:spTree>
    <p:extLst>
      <p:ext uri="{BB962C8B-B14F-4D97-AF65-F5344CB8AC3E}">
        <p14:creationId xmlns:p14="http://schemas.microsoft.com/office/powerpoint/2010/main" val="233702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alendar&#10;&#10;Description automatically generated">
            <a:extLst>
              <a:ext uri="{FF2B5EF4-FFF2-40B4-BE49-F238E27FC236}">
                <a16:creationId xmlns:a16="http://schemas.microsoft.com/office/drawing/2014/main" id="{B2BA34CD-B4AA-4028-B28F-F9BB3705941D}"/>
              </a:ext>
            </a:extLst>
          </p:cNvPr>
          <p:cNvPicPr>
            <a:picLocks noChangeAspect="1"/>
          </p:cNvPicPr>
          <p:nvPr/>
        </p:nvPicPr>
        <p:blipFill rotWithShape="1">
          <a:blip r:embed="rId2">
            <a:extLst>
              <a:ext uri="{28A0092B-C50C-407E-A947-70E740481C1C}">
                <a14:useLocalDpi xmlns:a14="http://schemas.microsoft.com/office/drawing/2010/main" val="0"/>
              </a:ext>
            </a:extLst>
          </a:blip>
          <a:srcRect t="78572" b="136"/>
          <a:stretch/>
        </p:blipFill>
        <p:spPr>
          <a:xfrm>
            <a:off x="643467" y="1365084"/>
            <a:ext cx="10905066" cy="4127830"/>
          </a:xfrm>
          <a:prstGeom prst="rect">
            <a:avLst/>
          </a:prstGeom>
          <a:ln>
            <a:noFill/>
          </a:ln>
        </p:spPr>
      </p:pic>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364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2CD849FD-FD6A-43A0-8FED-46BE912EDDB6}"/>
              </a:ext>
            </a:extLst>
          </p:cNvPr>
          <p:cNvPicPr>
            <a:picLocks noChangeAspect="1"/>
          </p:cNvPicPr>
          <p:nvPr/>
        </p:nvPicPr>
        <p:blipFill rotWithShape="1">
          <a:blip r:embed="rId2">
            <a:extLst>
              <a:ext uri="{28A0092B-C50C-407E-A947-70E740481C1C}">
                <a14:useLocalDpi xmlns:a14="http://schemas.microsoft.com/office/drawing/2010/main" val="0"/>
              </a:ext>
            </a:extLst>
          </a:blip>
          <a:srcRect l="-142" t="6470" r="142" b="57213"/>
          <a:stretch/>
        </p:blipFill>
        <p:spPr>
          <a:xfrm>
            <a:off x="1781597" y="434824"/>
            <a:ext cx="8628806" cy="5571065"/>
          </a:xfrm>
          <a:prstGeom prst="rect">
            <a:avLst/>
          </a:prstGeom>
          <a:ln>
            <a:noFill/>
          </a:ln>
        </p:spPr>
      </p:pic>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418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Autofit/>
          </a:bodyPr>
          <a:lstStyle/>
          <a:p>
            <a:r>
              <a:rPr lang="en-PH" sz="9600" dirty="0"/>
              <a:t>Everyone Has a Story</a:t>
            </a:r>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lnSpcReduction="10000"/>
          </a:bodyPr>
          <a:lstStyle/>
          <a:p>
            <a:pPr marL="0" indent="0" algn="just">
              <a:buNone/>
            </a:pPr>
            <a:r>
              <a:rPr lang="en-US" sz="3200" dirty="0"/>
              <a:t>	When volunteering for a community in need, you come to realize that every person has a story - a story of who they are and how they came to be where they are. While it’s important to remember that each person has their own unique narrative, it’s just as important to respect, appreciate, and take the time to understand this narrative.</a:t>
            </a:r>
          </a:p>
          <a:p>
            <a:pPr marL="0" indent="0" algn="just">
              <a:buNone/>
            </a:pPr>
            <a:r>
              <a:rPr lang="en-US" sz="3200" dirty="0"/>
              <a:t>	Whether volunteering at a nursing home, soup kitchen, or homeless shelter, acknowledging everyone’s individual circumstances and stories makes for a more complete and fulfilling volunteer experience.</a:t>
            </a:r>
            <a:endParaRPr lang="en-PH" sz="3200" dirty="0"/>
          </a:p>
        </p:txBody>
      </p:sp>
    </p:spTree>
    <p:extLst>
      <p:ext uri="{BB962C8B-B14F-4D97-AF65-F5344CB8AC3E}">
        <p14:creationId xmlns:p14="http://schemas.microsoft.com/office/powerpoint/2010/main" val="778957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Autofit/>
          </a:bodyPr>
          <a:lstStyle/>
          <a:p>
            <a:r>
              <a:rPr lang="en-US" sz="5400" dirty="0"/>
              <a:t>Small Changes Can Have a Big Impact</a:t>
            </a:r>
            <a:endParaRPr lang="en-PH" sz="5400" dirty="0"/>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a:bodyPr>
          <a:lstStyle/>
          <a:p>
            <a:pPr marL="0" indent="0" algn="just">
              <a:buNone/>
            </a:pPr>
            <a:r>
              <a:rPr lang="en-US" sz="3200" dirty="0"/>
              <a:t>	Okay, so painting a mural, pulling weeds, or donating clothes may not seem like much, but with the right mindset, these small actions can be seen to have far-reaching implications.</a:t>
            </a:r>
          </a:p>
          <a:p>
            <a:pPr marL="0" indent="0" algn="just">
              <a:buNone/>
            </a:pPr>
            <a:r>
              <a:rPr lang="en-US" sz="3200" dirty="0"/>
              <a:t>	Think of it like this: painting a mural and pulling weeds contributes to the overall beautification of a community, while donating clothes might mean keeping someone warm for the winter. As a volunteer, you understand that simple actions can have a big impact.</a:t>
            </a:r>
            <a:endParaRPr lang="en-PH" sz="3200" dirty="0"/>
          </a:p>
        </p:txBody>
      </p:sp>
    </p:spTree>
    <p:extLst>
      <p:ext uri="{BB962C8B-B14F-4D97-AF65-F5344CB8AC3E}">
        <p14:creationId xmlns:p14="http://schemas.microsoft.com/office/powerpoint/2010/main" val="553345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Isosceles Triangle 3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2CD849FD-FD6A-43A0-8FED-46BE912EDDB6}"/>
              </a:ext>
            </a:extLst>
          </p:cNvPr>
          <p:cNvPicPr>
            <a:picLocks noChangeAspect="1"/>
          </p:cNvPicPr>
          <p:nvPr/>
        </p:nvPicPr>
        <p:blipFill rotWithShape="1">
          <a:blip r:embed="rId2">
            <a:extLst>
              <a:ext uri="{28A0092B-C50C-407E-A947-70E740481C1C}">
                <a14:useLocalDpi xmlns:a14="http://schemas.microsoft.com/office/drawing/2010/main" val="0"/>
              </a:ext>
            </a:extLst>
          </a:blip>
          <a:srcRect t="47151" b="5250"/>
          <a:stretch/>
        </p:blipFill>
        <p:spPr>
          <a:xfrm>
            <a:off x="2344782" y="254706"/>
            <a:ext cx="7502436" cy="6348588"/>
          </a:xfrm>
          <a:prstGeom prst="rect">
            <a:avLst/>
          </a:prstGeom>
          <a:ln>
            <a:noFill/>
          </a:ln>
        </p:spPr>
      </p:pic>
    </p:spTree>
    <p:extLst>
      <p:ext uri="{BB962C8B-B14F-4D97-AF65-F5344CB8AC3E}">
        <p14:creationId xmlns:p14="http://schemas.microsoft.com/office/powerpoint/2010/main" val="1397754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Autofit/>
          </a:bodyPr>
          <a:lstStyle/>
          <a:p>
            <a:r>
              <a:rPr lang="en-PH" sz="9600" dirty="0"/>
              <a:t>Smiles Are Universal</a:t>
            </a:r>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a:bodyPr>
          <a:lstStyle/>
          <a:p>
            <a:pPr marL="0" indent="0" algn="just">
              <a:buNone/>
            </a:pPr>
            <a:r>
              <a:rPr lang="en-US" sz="4000" dirty="0"/>
              <a:t>	If you’ve volunteered abroad or within a community unlike your own, you’ve probably figured out that smiling is part of a universal language. A simple smile can permeate language, cultural, economic, or other barriers and can relay the message that you care. When in doubt, flash those pearly whites.</a:t>
            </a:r>
            <a:endParaRPr lang="en-PH" sz="4000" dirty="0"/>
          </a:p>
        </p:txBody>
      </p:sp>
    </p:spTree>
    <p:extLst>
      <p:ext uri="{BB962C8B-B14F-4D97-AF65-F5344CB8AC3E}">
        <p14:creationId xmlns:p14="http://schemas.microsoft.com/office/powerpoint/2010/main" val="2152715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Autofit/>
          </a:bodyPr>
          <a:lstStyle/>
          <a:p>
            <a:r>
              <a:rPr lang="en-PH" sz="11500" dirty="0"/>
              <a:t>Gratitude</a:t>
            </a:r>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a:bodyPr>
          <a:lstStyle/>
          <a:p>
            <a:pPr marL="0" indent="0" algn="just">
              <a:buNone/>
            </a:pPr>
            <a:r>
              <a:rPr lang="en-US" sz="4000" dirty="0"/>
              <a:t>	Volunteering brings with it a deep appreciation of all that you have in life and helping those in need is a firm reminder of what really matters - like family, friends, and health. It’s not uncommon for volunteers to see their own lives in a different light, perhaps taking notice of the small things or moments that bring them joy.</a:t>
            </a:r>
            <a:endParaRPr lang="en-PH" sz="4000" dirty="0"/>
          </a:p>
        </p:txBody>
      </p:sp>
    </p:spTree>
    <p:extLst>
      <p:ext uri="{BB962C8B-B14F-4D97-AF65-F5344CB8AC3E}">
        <p14:creationId xmlns:p14="http://schemas.microsoft.com/office/powerpoint/2010/main" val="918483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10;&#10;Description automatically generated">
            <a:extLst>
              <a:ext uri="{FF2B5EF4-FFF2-40B4-BE49-F238E27FC236}">
                <a16:creationId xmlns:a16="http://schemas.microsoft.com/office/drawing/2014/main" id="{1F95D59E-CC7F-4240-96AA-A1D271D5FC1A}"/>
              </a:ext>
            </a:extLst>
          </p:cNvPr>
          <p:cNvPicPr>
            <a:picLocks noChangeAspect="1"/>
          </p:cNvPicPr>
          <p:nvPr/>
        </p:nvPicPr>
        <p:blipFill rotWithShape="1">
          <a:blip r:embed="rId2">
            <a:extLst>
              <a:ext uri="{28A0092B-C50C-407E-A947-70E740481C1C}">
                <a14:useLocalDpi xmlns:a14="http://schemas.microsoft.com/office/drawing/2010/main" val="0"/>
              </a:ext>
            </a:extLst>
          </a:blip>
          <a:srcRect l="-217" r="217" b="56965"/>
          <a:stretch/>
        </p:blipFill>
        <p:spPr>
          <a:xfrm>
            <a:off x="2145551" y="288485"/>
            <a:ext cx="7900898" cy="6164658"/>
          </a:xfrm>
          <a:prstGeom prst="rect">
            <a:avLst/>
          </a:prstGeom>
          <a:ln>
            <a:noFill/>
          </a:ln>
        </p:spPr>
      </p:pic>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62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calendar&#10;&#10;Description automatically generated">
            <a:extLst>
              <a:ext uri="{FF2B5EF4-FFF2-40B4-BE49-F238E27FC236}">
                <a16:creationId xmlns:a16="http://schemas.microsoft.com/office/drawing/2014/main" id="{B2BA34CD-B4AA-4028-B28F-F9BB3705941D}"/>
              </a:ext>
            </a:extLst>
          </p:cNvPr>
          <p:cNvPicPr>
            <a:picLocks noChangeAspect="1"/>
          </p:cNvPicPr>
          <p:nvPr/>
        </p:nvPicPr>
        <p:blipFill rotWithShape="1">
          <a:blip r:embed="rId2">
            <a:extLst>
              <a:ext uri="{28A0092B-C50C-407E-A947-70E740481C1C}">
                <a14:useLocalDpi xmlns:a14="http://schemas.microsoft.com/office/drawing/2010/main" val="0"/>
              </a:ext>
            </a:extLst>
          </a:blip>
          <a:srcRect b="74180"/>
          <a:stretch/>
        </p:blipFill>
        <p:spPr>
          <a:xfrm>
            <a:off x="643467" y="926170"/>
            <a:ext cx="10905066" cy="5005659"/>
          </a:xfrm>
          <a:prstGeom prst="rect">
            <a:avLst/>
          </a:prstGeom>
          <a:ln>
            <a:noFill/>
          </a:ln>
        </p:spPr>
      </p:pic>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655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Isosceles Triangle 5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a:extLst>
              <a:ext uri="{FF2B5EF4-FFF2-40B4-BE49-F238E27FC236}">
                <a16:creationId xmlns:a16="http://schemas.microsoft.com/office/drawing/2014/main" id="{1F95D59E-CC7F-4240-96AA-A1D271D5FC1A}"/>
              </a:ext>
            </a:extLst>
          </p:cNvPr>
          <p:cNvPicPr>
            <a:picLocks noChangeAspect="1"/>
          </p:cNvPicPr>
          <p:nvPr/>
        </p:nvPicPr>
        <p:blipFill rotWithShape="1">
          <a:blip r:embed="rId2">
            <a:extLst>
              <a:ext uri="{28A0092B-C50C-407E-A947-70E740481C1C}">
                <a14:useLocalDpi xmlns:a14="http://schemas.microsoft.com/office/drawing/2010/main" val="0"/>
              </a:ext>
            </a:extLst>
          </a:blip>
          <a:srcRect l="4974" t="46846" r="4671" b="30632"/>
          <a:stretch/>
        </p:blipFill>
        <p:spPr>
          <a:xfrm>
            <a:off x="643467" y="1012818"/>
            <a:ext cx="10905066" cy="4832362"/>
          </a:xfrm>
          <a:prstGeom prst="rect">
            <a:avLst/>
          </a:prstGeom>
          <a:ln>
            <a:noFill/>
          </a:ln>
        </p:spPr>
      </p:pic>
    </p:spTree>
    <p:extLst>
      <p:ext uri="{BB962C8B-B14F-4D97-AF65-F5344CB8AC3E}">
        <p14:creationId xmlns:p14="http://schemas.microsoft.com/office/powerpoint/2010/main" val="3034145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10;&#10;Description automatically generated">
            <a:extLst>
              <a:ext uri="{FF2B5EF4-FFF2-40B4-BE49-F238E27FC236}">
                <a16:creationId xmlns:a16="http://schemas.microsoft.com/office/drawing/2014/main" id="{1F95D59E-CC7F-4240-96AA-A1D271D5FC1A}"/>
              </a:ext>
            </a:extLst>
          </p:cNvPr>
          <p:cNvPicPr>
            <a:picLocks noChangeAspect="1"/>
          </p:cNvPicPr>
          <p:nvPr/>
        </p:nvPicPr>
        <p:blipFill rotWithShape="1">
          <a:blip r:embed="rId2">
            <a:extLst>
              <a:ext uri="{28A0092B-C50C-407E-A947-70E740481C1C}">
                <a14:useLocalDpi xmlns:a14="http://schemas.microsoft.com/office/drawing/2010/main" val="0"/>
              </a:ext>
            </a:extLst>
          </a:blip>
          <a:srcRect t="70922" b="-21"/>
          <a:stretch/>
        </p:blipFill>
        <p:spPr>
          <a:xfrm>
            <a:off x="991669" y="1201175"/>
            <a:ext cx="10208662" cy="5368340"/>
          </a:xfrm>
          <a:prstGeom prst="rect">
            <a:avLst/>
          </a:prstGeom>
          <a:ln>
            <a:noFill/>
          </a:ln>
        </p:spPr>
      </p:pic>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Isosceles Triangle 3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5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Autofit/>
          </a:bodyPr>
          <a:lstStyle/>
          <a:p>
            <a:r>
              <a:rPr lang="en-US" sz="5400" dirty="0"/>
              <a:t>Volunteering Is a Learning Experience</a:t>
            </a:r>
            <a:endParaRPr lang="en-PH" sz="5400" dirty="0"/>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a:bodyPr>
          <a:lstStyle/>
          <a:p>
            <a:pPr marL="0" indent="0" algn="just">
              <a:buNone/>
            </a:pPr>
            <a:r>
              <a:rPr lang="en-US" sz="4000" dirty="0"/>
              <a:t>	As a volunteer, you never stop learning. Developing new skills, discovering new passions, gaining new insights about yourself and the world around you - volunteering covers it all. Volunteering can mean learning about different communities, organizations, and fields, as well as learning more about yourself.</a:t>
            </a:r>
            <a:endParaRPr lang="en-PH" sz="4000" dirty="0"/>
          </a:p>
        </p:txBody>
      </p:sp>
    </p:spTree>
    <p:extLst>
      <p:ext uri="{BB962C8B-B14F-4D97-AF65-F5344CB8AC3E}">
        <p14:creationId xmlns:p14="http://schemas.microsoft.com/office/powerpoint/2010/main" val="483920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3C108943-3210-448C-9FCD-263BBB1C9661}"/>
              </a:ext>
            </a:extLst>
          </p:cNvPr>
          <p:cNvPicPr>
            <a:picLocks noChangeAspect="1"/>
          </p:cNvPicPr>
          <p:nvPr/>
        </p:nvPicPr>
        <p:blipFill rotWithShape="1">
          <a:blip r:embed="rId2">
            <a:extLst>
              <a:ext uri="{28A0092B-C50C-407E-A947-70E740481C1C}">
                <a14:useLocalDpi xmlns:a14="http://schemas.microsoft.com/office/drawing/2010/main" val="0"/>
              </a:ext>
            </a:extLst>
          </a:blip>
          <a:srcRect t="26543" b="34079"/>
          <a:stretch/>
        </p:blipFill>
        <p:spPr>
          <a:xfrm>
            <a:off x="2116971" y="643467"/>
            <a:ext cx="7958057"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104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Isosceles Triangle 3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3C108943-3210-448C-9FCD-263BBB1C9661}"/>
              </a:ext>
            </a:extLst>
          </p:cNvPr>
          <p:cNvPicPr>
            <a:picLocks noChangeAspect="1"/>
          </p:cNvPicPr>
          <p:nvPr/>
        </p:nvPicPr>
        <p:blipFill rotWithShape="1">
          <a:blip r:embed="rId2">
            <a:extLst>
              <a:ext uri="{28A0092B-C50C-407E-A947-70E740481C1C}">
                <a14:useLocalDpi xmlns:a14="http://schemas.microsoft.com/office/drawing/2010/main" val="0"/>
              </a:ext>
            </a:extLst>
          </a:blip>
          <a:srcRect l="77" t="67945" r="-1" b="-122"/>
          <a:stretch/>
        </p:blipFill>
        <p:spPr>
          <a:xfrm>
            <a:off x="1230195" y="643467"/>
            <a:ext cx="9731610" cy="5571065"/>
          </a:xfrm>
          <a:prstGeom prst="rect">
            <a:avLst/>
          </a:prstGeom>
          <a:ln>
            <a:noFill/>
          </a:ln>
        </p:spPr>
      </p:pic>
      <p:sp>
        <p:nvSpPr>
          <p:cNvPr id="37" name="Isosceles Triangle 3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706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10;&#10;Description automatically generated">
            <a:extLst>
              <a:ext uri="{FF2B5EF4-FFF2-40B4-BE49-F238E27FC236}">
                <a16:creationId xmlns:a16="http://schemas.microsoft.com/office/drawing/2014/main" id="{C9CA8F49-C5F6-4F9D-B3D0-817417A02F20}"/>
              </a:ext>
            </a:extLst>
          </p:cNvPr>
          <p:cNvPicPr>
            <a:picLocks noChangeAspect="1"/>
          </p:cNvPicPr>
          <p:nvPr/>
        </p:nvPicPr>
        <p:blipFill rotWithShape="1">
          <a:blip r:embed="rId2">
            <a:extLst>
              <a:ext uri="{28A0092B-C50C-407E-A947-70E740481C1C}">
                <a14:useLocalDpi xmlns:a14="http://schemas.microsoft.com/office/drawing/2010/main" val="0"/>
              </a:ext>
            </a:extLst>
          </a:blip>
          <a:srcRect t="2497" b="59443"/>
          <a:stretch/>
        </p:blipFill>
        <p:spPr>
          <a:xfrm>
            <a:off x="1728409" y="512759"/>
            <a:ext cx="8233652" cy="5571065"/>
          </a:xfrm>
          <a:prstGeom prst="rect">
            <a:avLst/>
          </a:prstGeom>
          <a:ln>
            <a:noFill/>
          </a:ln>
        </p:spPr>
      </p:pic>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314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10;&#10;Description automatically generated">
            <a:extLst>
              <a:ext uri="{FF2B5EF4-FFF2-40B4-BE49-F238E27FC236}">
                <a16:creationId xmlns:a16="http://schemas.microsoft.com/office/drawing/2014/main" id="{C9CA8F49-C5F6-4F9D-B3D0-817417A02F20}"/>
              </a:ext>
            </a:extLst>
          </p:cNvPr>
          <p:cNvPicPr>
            <a:picLocks noChangeAspect="1"/>
          </p:cNvPicPr>
          <p:nvPr/>
        </p:nvPicPr>
        <p:blipFill rotWithShape="1">
          <a:blip r:embed="rId2">
            <a:extLst>
              <a:ext uri="{28A0092B-C50C-407E-A947-70E740481C1C}">
                <a14:useLocalDpi xmlns:a14="http://schemas.microsoft.com/office/drawing/2010/main" val="0"/>
              </a:ext>
            </a:extLst>
          </a:blip>
          <a:srcRect t="40765" b="21175"/>
          <a:stretch/>
        </p:blipFill>
        <p:spPr>
          <a:xfrm>
            <a:off x="1979174" y="643467"/>
            <a:ext cx="8233652" cy="5571065"/>
          </a:xfrm>
          <a:prstGeom prst="rect">
            <a:avLst/>
          </a:prstGeom>
          <a:ln>
            <a:noFill/>
          </a:ln>
        </p:spPr>
      </p:pic>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Isosceles Triangle 3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054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 website&#10;&#10;Description automatically generated">
            <a:extLst>
              <a:ext uri="{FF2B5EF4-FFF2-40B4-BE49-F238E27FC236}">
                <a16:creationId xmlns:a16="http://schemas.microsoft.com/office/drawing/2014/main" id="{8302373F-34F0-4483-89C2-F1217E791110}"/>
              </a:ext>
            </a:extLst>
          </p:cNvPr>
          <p:cNvPicPr>
            <a:picLocks noChangeAspect="1"/>
          </p:cNvPicPr>
          <p:nvPr/>
        </p:nvPicPr>
        <p:blipFill rotWithShape="1">
          <a:blip r:embed="rId2">
            <a:extLst>
              <a:ext uri="{28A0092B-C50C-407E-A947-70E740481C1C}">
                <a14:useLocalDpi xmlns:a14="http://schemas.microsoft.com/office/drawing/2010/main" val="0"/>
              </a:ext>
            </a:extLst>
          </a:blip>
          <a:srcRect t="5315" b="54912"/>
          <a:stretch/>
        </p:blipFill>
        <p:spPr>
          <a:xfrm>
            <a:off x="2156479" y="434824"/>
            <a:ext cx="7879042" cy="5571065"/>
          </a:xfrm>
          <a:prstGeom prst="rect">
            <a:avLst/>
          </a:prstGeom>
          <a:ln>
            <a:noFill/>
          </a:ln>
        </p:spPr>
      </p:pic>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123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Autofit/>
          </a:bodyPr>
          <a:lstStyle/>
          <a:p>
            <a:r>
              <a:rPr lang="en-US" sz="5400" dirty="0"/>
              <a:t>Once a Volunteer, Always a Volunteer</a:t>
            </a:r>
            <a:endParaRPr lang="en-PH" sz="5400" dirty="0"/>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a:bodyPr>
          <a:lstStyle/>
          <a:p>
            <a:pPr marL="0" indent="0" algn="just">
              <a:buNone/>
            </a:pPr>
            <a:r>
              <a:rPr lang="en-US" sz="3600" dirty="0"/>
              <a:t>	Putting aside the fact that doing good is scientifically proven to lead to more good deeds, volunteering is an experience that stays with you forever.</a:t>
            </a:r>
          </a:p>
          <a:p>
            <a:pPr marL="0" indent="0" algn="just">
              <a:buNone/>
            </a:pPr>
            <a:r>
              <a:rPr lang="en-US" sz="3600" dirty="0"/>
              <a:t>	The fulfillment that comes with helping another human being, the satisfaction from knowing you’ve made a difference, and the good old fun factor, are just a few reasons once is never enough.</a:t>
            </a:r>
            <a:endParaRPr lang="en-PH" sz="3600" dirty="0"/>
          </a:p>
        </p:txBody>
      </p:sp>
    </p:spTree>
    <p:extLst>
      <p:ext uri="{BB962C8B-B14F-4D97-AF65-F5344CB8AC3E}">
        <p14:creationId xmlns:p14="http://schemas.microsoft.com/office/powerpoint/2010/main" val="2988108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8302373F-34F0-4483-89C2-F1217E791110}"/>
              </a:ext>
            </a:extLst>
          </p:cNvPr>
          <p:cNvPicPr>
            <a:picLocks noChangeAspect="1"/>
          </p:cNvPicPr>
          <p:nvPr/>
        </p:nvPicPr>
        <p:blipFill rotWithShape="1">
          <a:blip r:embed="rId2">
            <a:extLst>
              <a:ext uri="{28A0092B-C50C-407E-A947-70E740481C1C}">
                <a14:useLocalDpi xmlns:a14="http://schemas.microsoft.com/office/drawing/2010/main" val="0"/>
              </a:ext>
            </a:extLst>
          </a:blip>
          <a:srcRect t="48212" b="35555"/>
          <a:stretch/>
        </p:blipFill>
        <p:spPr>
          <a:xfrm>
            <a:off x="643467" y="1855476"/>
            <a:ext cx="10905066" cy="3147047"/>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768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rmAutofit/>
          </a:bodyPr>
          <a:lstStyle/>
          <a:p>
            <a:r>
              <a:rPr lang="en-US" sz="8000" dirty="0"/>
              <a:t>You Can Start Any Time</a:t>
            </a:r>
            <a:endParaRPr lang="en-PH" sz="8000" dirty="0"/>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lnSpcReduction="10000"/>
          </a:bodyPr>
          <a:lstStyle/>
          <a:p>
            <a:pPr marL="0" indent="0" algn="just">
              <a:buNone/>
            </a:pPr>
            <a:r>
              <a:rPr lang="en-US" sz="3200" dirty="0"/>
              <a:t>	Being involved in philanthropic activities at a young age can pay dividends in personal growth, social responsibility and well‑being throughout life, points out Tara Jones, chief revenue officer for Girl Scouts of Western Washington. “Former Girl Scouts are more active in community service and volunteer work than non-Girl Scouts,” she notes.</a:t>
            </a:r>
          </a:p>
          <a:p>
            <a:pPr marL="0" indent="0" algn="just">
              <a:buNone/>
            </a:pPr>
            <a:r>
              <a:rPr lang="en-US" sz="3200" dirty="0"/>
              <a:t>	But don’t worry if you missed out on the merit badges. Studies show volunteering at an older age has a significant positive effect on self-worth and purpose, which can help prolong a happier, healthier life.</a:t>
            </a:r>
            <a:endParaRPr lang="en-PH" sz="3200" dirty="0"/>
          </a:p>
        </p:txBody>
      </p:sp>
    </p:spTree>
    <p:extLst>
      <p:ext uri="{BB962C8B-B14F-4D97-AF65-F5344CB8AC3E}">
        <p14:creationId xmlns:p14="http://schemas.microsoft.com/office/powerpoint/2010/main" val="602352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8302373F-34F0-4483-89C2-F1217E791110}"/>
              </a:ext>
            </a:extLst>
          </p:cNvPr>
          <p:cNvPicPr>
            <a:picLocks noChangeAspect="1"/>
          </p:cNvPicPr>
          <p:nvPr/>
        </p:nvPicPr>
        <p:blipFill rotWithShape="1">
          <a:blip r:embed="rId2">
            <a:extLst>
              <a:ext uri="{28A0092B-C50C-407E-A947-70E740481C1C}">
                <a14:useLocalDpi xmlns:a14="http://schemas.microsoft.com/office/drawing/2010/main" val="0"/>
              </a:ext>
            </a:extLst>
          </a:blip>
          <a:srcRect t="76273" b="1896"/>
          <a:stretch/>
        </p:blipFill>
        <p:spPr>
          <a:xfrm>
            <a:off x="643467" y="1312838"/>
            <a:ext cx="10905066" cy="4232322"/>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87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rmAutofit/>
          </a:bodyPr>
          <a:lstStyle/>
          <a:p>
            <a:r>
              <a:rPr lang="en-US" sz="7200" dirty="0"/>
              <a:t>Money </a:t>
            </a:r>
            <a:r>
              <a:rPr lang="en-US" sz="7200" i="1" dirty="0"/>
              <a:t>Can</a:t>
            </a:r>
            <a:r>
              <a:rPr lang="en-US" sz="7200" dirty="0"/>
              <a:t> Buy Happiness</a:t>
            </a:r>
            <a:endParaRPr lang="en-PH" sz="7200" dirty="0"/>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lnSpcReduction="10000"/>
          </a:bodyPr>
          <a:lstStyle/>
          <a:p>
            <a:pPr marL="0" indent="0" algn="just">
              <a:buNone/>
            </a:pPr>
            <a:r>
              <a:rPr lang="en-US" sz="3200" dirty="0"/>
              <a:t>	It may seem as if the only way to feel fulfilled while volunteering is by being on the ground: planting trees, working phone banks. But giving cash—in the right way—can also boost your spirits. One 2013 study found that intentionally spending as little as $5 to help others, called prosocial spending, led to a measurable increase in happiness.</a:t>
            </a:r>
          </a:p>
          <a:p>
            <a:pPr marL="0" indent="0" algn="just">
              <a:buNone/>
            </a:pPr>
            <a:r>
              <a:rPr lang="en-US" sz="3200" dirty="0"/>
              <a:t>	Turns out, it’s the act of giving and not the amount that’s key. Another study found that people with disposable income are happier when that extra money is put toward doing good for others rather than spending it on personal indulgences.</a:t>
            </a:r>
            <a:endParaRPr lang="en-PH" sz="3200" dirty="0"/>
          </a:p>
        </p:txBody>
      </p:sp>
    </p:spTree>
    <p:extLst>
      <p:ext uri="{BB962C8B-B14F-4D97-AF65-F5344CB8AC3E}">
        <p14:creationId xmlns:p14="http://schemas.microsoft.com/office/powerpoint/2010/main" val="4083445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alendar&#10;&#10;Description automatically generated">
            <a:extLst>
              <a:ext uri="{FF2B5EF4-FFF2-40B4-BE49-F238E27FC236}">
                <a16:creationId xmlns:a16="http://schemas.microsoft.com/office/drawing/2014/main" id="{B2BA34CD-B4AA-4028-B28F-F9BB3705941D}"/>
              </a:ext>
            </a:extLst>
          </p:cNvPr>
          <p:cNvPicPr>
            <a:picLocks noChangeAspect="1"/>
          </p:cNvPicPr>
          <p:nvPr/>
        </p:nvPicPr>
        <p:blipFill rotWithShape="1">
          <a:blip r:embed="rId2">
            <a:extLst>
              <a:ext uri="{28A0092B-C50C-407E-A947-70E740481C1C}">
                <a14:useLocalDpi xmlns:a14="http://schemas.microsoft.com/office/drawing/2010/main" val="0"/>
              </a:ext>
            </a:extLst>
          </a:blip>
          <a:srcRect t="34709" b="47937"/>
          <a:stretch/>
        </p:blipFill>
        <p:spPr>
          <a:xfrm>
            <a:off x="643467" y="1746812"/>
            <a:ext cx="10905066" cy="336437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81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rmAutofit/>
          </a:bodyPr>
          <a:lstStyle/>
          <a:p>
            <a:r>
              <a:rPr lang="en-US" sz="7200" dirty="0"/>
              <a:t>Giving Reduces Loneliness</a:t>
            </a:r>
            <a:endParaRPr lang="en-PH" sz="7200" dirty="0"/>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lnSpcReduction="10000"/>
          </a:bodyPr>
          <a:lstStyle/>
          <a:p>
            <a:pPr marL="0" indent="0" algn="just">
              <a:buNone/>
            </a:pPr>
            <a:r>
              <a:rPr lang="en-US" dirty="0"/>
              <a:t>	When Maryellen Gordon, a longtime New York City resident, moved to St. Petersburg, Florida, she found herself facing several life changes. Her journalistic skills were less in demand than she had expected they’d be in the smaller community, and her friend base shrank dramatically with the move. “I faced a real struggle getting used to a whole new life,” she recalls. “I’m someone who needs structure and organization.”</a:t>
            </a:r>
          </a:p>
          <a:p>
            <a:pPr marL="0" indent="0" algn="just">
              <a:buNone/>
            </a:pPr>
            <a:r>
              <a:rPr lang="en-US" dirty="0"/>
              <a:t>	After searching for a way to keep herself occupied and to get more involved in her new community, Gordon volunteered with the League of Women Voters, a nonpartisan organization that focuses on voter registration, particularly in underserved communities.</a:t>
            </a:r>
            <a:endParaRPr lang="en-PH" dirty="0"/>
          </a:p>
        </p:txBody>
      </p:sp>
    </p:spTree>
    <p:extLst>
      <p:ext uri="{BB962C8B-B14F-4D97-AF65-F5344CB8AC3E}">
        <p14:creationId xmlns:p14="http://schemas.microsoft.com/office/powerpoint/2010/main" val="332118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rmAutofit/>
          </a:bodyPr>
          <a:lstStyle/>
          <a:p>
            <a:r>
              <a:rPr lang="en-US" sz="7200" dirty="0"/>
              <a:t>Giving Reduces Loneliness</a:t>
            </a:r>
            <a:endParaRPr lang="en-PH" sz="7200" dirty="0"/>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a:bodyPr>
          <a:lstStyle/>
          <a:p>
            <a:pPr marL="0" indent="0" algn="just">
              <a:buNone/>
            </a:pPr>
            <a:r>
              <a:rPr lang="en-US" sz="3200" dirty="0"/>
              <a:t>	“I love that it allows me to do a lot of what I did as a journalist,” she says. “I get out in the community, I talk to people, I learn.” And because the organization partners with a variety of groups across the city, Gordon found that she was also rebuilding the ethnically and economically diverse social base she was missing since leaving New York City.</a:t>
            </a:r>
          </a:p>
          <a:p>
            <a:pPr marL="0" indent="0" algn="just">
              <a:buNone/>
            </a:pPr>
            <a:r>
              <a:rPr lang="en-US" sz="3200" dirty="0"/>
              <a:t>	“I’ve formed friendships with all sorts of people around the city, and it’s provided insights I wouldn’t have had otherwise,” she says.</a:t>
            </a:r>
            <a:endParaRPr lang="en-PH" sz="3200" dirty="0"/>
          </a:p>
        </p:txBody>
      </p:sp>
    </p:spTree>
    <p:extLst>
      <p:ext uri="{BB962C8B-B14F-4D97-AF65-F5344CB8AC3E}">
        <p14:creationId xmlns:p14="http://schemas.microsoft.com/office/powerpoint/2010/main" val="130495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FE2A-A7AD-4B4F-B6AB-34A43B9A8B10}"/>
              </a:ext>
            </a:extLst>
          </p:cNvPr>
          <p:cNvSpPr>
            <a:spLocks noGrp="1"/>
          </p:cNvSpPr>
          <p:nvPr>
            <p:ph type="title"/>
          </p:nvPr>
        </p:nvSpPr>
        <p:spPr/>
        <p:txBody>
          <a:bodyPr>
            <a:noAutofit/>
          </a:bodyPr>
          <a:lstStyle/>
          <a:p>
            <a:r>
              <a:rPr lang="en-US" sz="5400" dirty="0"/>
              <a:t>Sometimes, It’s Good to Be Selfish</a:t>
            </a:r>
            <a:endParaRPr lang="en-PH" sz="5400" dirty="0"/>
          </a:p>
        </p:txBody>
      </p:sp>
      <p:sp>
        <p:nvSpPr>
          <p:cNvPr id="3" name="Content Placeholder 2">
            <a:extLst>
              <a:ext uri="{FF2B5EF4-FFF2-40B4-BE49-F238E27FC236}">
                <a16:creationId xmlns:a16="http://schemas.microsoft.com/office/drawing/2014/main" id="{D4D7E506-0C2C-4689-B5FA-5544C2815973}"/>
              </a:ext>
            </a:extLst>
          </p:cNvPr>
          <p:cNvSpPr>
            <a:spLocks noGrp="1"/>
          </p:cNvSpPr>
          <p:nvPr>
            <p:ph idx="1"/>
          </p:nvPr>
        </p:nvSpPr>
        <p:spPr/>
        <p:txBody>
          <a:bodyPr>
            <a:normAutofit lnSpcReduction="10000"/>
          </a:bodyPr>
          <a:lstStyle/>
          <a:p>
            <a:pPr marL="0" indent="0" algn="just">
              <a:buNone/>
            </a:pPr>
            <a:r>
              <a:rPr lang="en-US" sz="3200" dirty="0"/>
              <a:t>	We’re not all Mother Teresa’s. Sometimes, the motivation behind doing for others has selfish elements—the opportunity to network, score auctioned items at a gala, or meet personal-fitness goals.</a:t>
            </a:r>
          </a:p>
          <a:p>
            <a:pPr marL="0" indent="0" algn="just">
              <a:buNone/>
            </a:pPr>
            <a:r>
              <a:rPr lang="en-US" sz="3200" dirty="0"/>
              <a:t>	The Texas study found that while volunteering that focused on others, like reading to kids at the local library or putting together food kits at a shelter, resulted in greater health benefits, the health benefits to volunteers who were self-focused (on gaining resumé experience or supporting a political position) were almost as significant.</a:t>
            </a:r>
            <a:endParaRPr lang="en-PH" sz="3200" dirty="0"/>
          </a:p>
        </p:txBody>
      </p:sp>
    </p:spTree>
    <p:extLst>
      <p:ext uri="{BB962C8B-B14F-4D97-AF65-F5344CB8AC3E}">
        <p14:creationId xmlns:p14="http://schemas.microsoft.com/office/powerpoint/2010/main" val="313648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alendar&#10;&#10;Description automatically generated">
            <a:extLst>
              <a:ext uri="{FF2B5EF4-FFF2-40B4-BE49-F238E27FC236}">
                <a16:creationId xmlns:a16="http://schemas.microsoft.com/office/drawing/2014/main" id="{B2BA34CD-B4AA-4028-B28F-F9BB3705941D}"/>
              </a:ext>
            </a:extLst>
          </p:cNvPr>
          <p:cNvPicPr>
            <a:picLocks noChangeAspect="1"/>
          </p:cNvPicPr>
          <p:nvPr/>
        </p:nvPicPr>
        <p:blipFill rotWithShape="1">
          <a:blip r:embed="rId2">
            <a:extLst>
              <a:ext uri="{28A0092B-C50C-407E-A947-70E740481C1C}">
                <a14:useLocalDpi xmlns:a14="http://schemas.microsoft.com/office/drawing/2010/main" val="0"/>
              </a:ext>
            </a:extLst>
          </a:blip>
          <a:srcRect t="52560" b="22713"/>
          <a:stretch/>
        </p:blipFill>
        <p:spPr>
          <a:xfrm>
            <a:off x="643467" y="1032114"/>
            <a:ext cx="10905066" cy="4793771"/>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304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130</TotalTime>
  <Words>1277</Words>
  <Application>Microsoft Office PowerPoint</Application>
  <PresentationFormat>Widescreen</PresentationFormat>
  <Paragraphs>37</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Voluntourism: The Beginner’s Guide to International Volunteering</vt:lpstr>
      <vt:lpstr>PowerPoint Presentation</vt:lpstr>
      <vt:lpstr>You Can Start Any Time</vt:lpstr>
      <vt:lpstr>Money Can Buy Happiness</vt:lpstr>
      <vt:lpstr>PowerPoint Presentation</vt:lpstr>
      <vt:lpstr>Giving Reduces Loneliness</vt:lpstr>
      <vt:lpstr>Giving Reduces Loneliness</vt:lpstr>
      <vt:lpstr>Sometimes, It’s Good to Be Selfish</vt:lpstr>
      <vt:lpstr>PowerPoint Presentation</vt:lpstr>
      <vt:lpstr>Leaning into Your Passions Can Give You Purpose</vt:lpstr>
      <vt:lpstr>Leaning into Your Passions Can Give You Purpose</vt:lpstr>
      <vt:lpstr>PowerPoint Presentation</vt:lpstr>
      <vt:lpstr>PowerPoint Presentation</vt:lpstr>
      <vt:lpstr>Everyone Has a Story</vt:lpstr>
      <vt:lpstr>Small Changes Can Have a Big Impact</vt:lpstr>
      <vt:lpstr>PowerPoint Presentation</vt:lpstr>
      <vt:lpstr>Smiles Are Universal</vt:lpstr>
      <vt:lpstr>Gratitude</vt:lpstr>
      <vt:lpstr>PowerPoint Presentation</vt:lpstr>
      <vt:lpstr>PowerPoint Presentation</vt:lpstr>
      <vt:lpstr>PowerPoint Presentation</vt:lpstr>
      <vt:lpstr>Volunteering Is a Learning Experience</vt:lpstr>
      <vt:lpstr>PowerPoint Presentation</vt:lpstr>
      <vt:lpstr>PowerPoint Presentation</vt:lpstr>
      <vt:lpstr>PowerPoint Presentation</vt:lpstr>
      <vt:lpstr>PowerPoint Presentation</vt:lpstr>
      <vt:lpstr>PowerPoint Presentation</vt:lpstr>
      <vt:lpstr>Once a Volunteer, Always a Volunteer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Renzo</dc:creator>
  <cp:lastModifiedBy>John Renzo</cp:lastModifiedBy>
  <cp:revision>15</cp:revision>
  <dcterms:created xsi:type="dcterms:W3CDTF">2021-04-19T12:23:42Z</dcterms:created>
  <dcterms:modified xsi:type="dcterms:W3CDTF">2021-04-20T12:14:17Z</dcterms:modified>
</cp:coreProperties>
</file>