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68" r:id="rId5"/>
    <p:sldId id="328" r:id="rId6"/>
    <p:sldId id="343" r:id="rId7"/>
    <p:sldId id="333" r:id="rId8"/>
    <p:sldId id="334" r:id="rId9"/>
    <p:sldId id="344" r:id="rId10"/>
    <p:sldId id="335" r:id="rId11"/>
    <p:sldId id="338" r:id="rId12"/>
    <p:sldId id="345" r:id="rId13"/>
    <p:sldId id="346" r:id="rId14"/>
    <p:sldId id="339" r:id="rId15"/>
    <p:sldId id="349" r:id="rId16"/>
    <p:sldId id="347" r:id="rId17"/>
    <p:sldId id="348" r:id="rId18"/>
    <p:sldId id="337" r:id="rId19"/>
    <p:sldId id="336" r:id="rId20"/>
    <p:sldId id="341" r:id="rId21"/>
    <p:sldId id="3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77DFA-4BCE-4122-8FC1-5F67FA811CF2}"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F1F3E-724C-42F4-A425-19CD924F2E0D}" type="slidenum">
              <a:rPr lang="en-US" smtClean="0"/>
              <a:t>‹#›</a:t>
            </a:fld>
            <a:endParaRPr lang="en-US"/>
          </a:p>
        </p:txBody>
      </p:sp>
    </p:spTree>
    <p:extLst>
      <p:ext uri="{BB962C8B-B14F-4D97-AF65-F5344CB8AC3E}">
        <p14:creationId xmlns:p14="http://schemas.microsoft.com/office/powerpoint/2010/main" val="249568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3219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6069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9800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2085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9555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9126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570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6835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623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963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7105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5309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86460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7373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85CA9-2A63-4FE6-984D-5067AE708E0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6383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6/16/2021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6/16/2021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6/16/2021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6/16/2021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6/16/2021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6/16/2021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6/16/2021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6/16/2021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6/16/2021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6/16/2021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AiuOXfQP5-I"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dn.ymaws.com/npiap.com/resource/resmgr/terms_and_defs_nov_21_2019_u.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a:bodyPr>
          <a:lstStyle/>
          <a:p>
            <a:r>
              <a:rPr lang="en-US" dirty="0"/>
              <a:t>Specialty Support Surfaces</a:t>
            </a:r>
            <a:endParaRPr lang="en-US" sz="8000"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sz="2000" dirty="0">
                <a:solidFill>
                  <a:schemeClr val="tx1">
                    <a:lumMod val="85000"/>
                    <a:lumOff val="15000"/>
                  </a:schemeClr>
                </a:solidFill>
              </a:rPr>
              <a:t>Catherine Koutroumpis, MSN, RN, CWOCN</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38784"/>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Powered Non-Reactive Air</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5962071" y="2155096"/>
            <a:ext cx="5102583" cy="3785652"/>
          </a:xfrm>
          <a:prstGeom prst="rect">
            <a:avLst/>
          </a:prstGeom>
          <a:noFill/>
          <a:ln>
            <a:solidFill>
              <a:schemeClr val="accent4"/>
            </a:solidFill>
          </a:ln>
        </p:spPr>
        <p:txBody>
          <a:bodyPr wrap="square" rtlCol="0">
            <a:spAutoFit/>
          </a:bodyPr>
          <a:lstStyle/>
          <a:p>
            <a:pPr marL="112713"/>
            <a:r>
              <a:rPr lang="en-US" sz="2400" dirty="0">
                <a:latin typeface="Gabriola" panose="04040605051002020D02" pitchFamily="82" charset="0"/>
              </a:rPr>
              <a:t>This powered surface has air cells that inflate and deflate on a timed sequence.  The cells are alternated into two groups.  Group “A” cells inflate, while group “B” cells deflate, then they hold positions for a certain time before switching roles (i.e. Alternating air surface).</a:t>
            </a:r>
          </a:p>
          <a:p>
            <a:pPr marL="112713"/>
            <a:endParaRPr lang="en-US" sz="2400" dirty="0">
              <a:latin typeface="Gabriola" panose="04040605051002020D02" pitchFamily="82" charset="0"/>
            </a:endParaRPr>
          </a:p>
          <a:p>
            <a:pPr marL="112713"/>
            <a:r>
              <a:rPr lang="en-US" sz="2400" dirty="0">
                <a:latin typeface="Gabriola" panose="04040605051002020D02" pitchFamily="82" charset="0"/>
              </a:rPr>
              <a:t>This surface is on a timed sequence. It does not change based on where the patient sits on the surface.</a:t>
            </a:r>
          </a:p>
        </p:txBody>
      </p:sp>
      <p:pic>
        <p:nvPicPr>
          <p:cNvPr id="4098" name="Picture 2" descr="237 Air Cushion Illustrations &amp;amp; Clip Art - iStock">
            <a:extLst>
              <a:ext uri="{FF2B5EF4-FFF2-40B4-BE49-F238E27FC236}">
                <a16:creationId xmlns:a16="http://schemas.microsoft.com/office/drawing/2014/main" id="{DD731E9A-3D1C-4C4E-8AFA-6533C4DF68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51" t="30630" r="15934" b="31502"/>
          <a:stretch/>
        </p:blipFill>
        <p:spPr bwMode="auto">
          <a:xfrm>
            <a:off x="1477818" y="1906359"/>
            <a:ext cx="3953163" cy="22074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52A303C-0227-486D-BDDE-911C222CD8D5}"/>
              </a:ext>
            </a:extLst>
          </p:cNvPr>
          <p:cNvSpPr/>
          <p:nvPr/>
        </p:nvSpPr>
        <p:spPr>
          <a:xfrm rot="5400000">
            <a:off x="2105890" y="2718709"/>
            <a:ext cx="415636"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6C76C-F845-4822-96C2-2CCE41B26726}"/>
              </a:ext>
            </a:extLst>
          </p:cNvPr>
          <p:cNvSpPr/>
          <p:nvPr/>
        </p:nvSpPr>
        <p:spPr>
          <a:xfrm rot="5400000">
            <a:off x="3906982" y="2695617"/>
            <a:ext cx="415636" cy="35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2FE14F-6915-4113-A2B2-83ACDD322F8A}"/>
              </a:ext>
            </a:extLst>
          </p:cNvPr>
          <p:cNvSpPr/>
          <p:nvPr/>
        </p:nvSpPr>
        <p:spPr>
          <a:xfrm rot="5400000">
            <a:off x="2994890" y="2665599"/>
            <a:ext cx="415636" cy="411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7F715D-CAD3-4B6F-8E5C-27CBC2831CBC}"/>
              </a:ext>
            </a:extLst>
          </p:cNvPr>
          <p:cNvSpPr/>
          <p:nvPr/>
        </p:nvSpPr>
        <p:spPr>
          <a:xfrm rot="5400000">
            <a:off x="4830621" y="2695617"/>
            <a:ext cx="415636" cy="35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1C4126-1939-4EE3-8390-24093F83DD39}"/>
              </a:ext>
            </a:extLst>
          </p:cNvPr>
          <p:cNvSpPr txBox="1"/>
          <p:nvPr/>
        </p:nvSpPr>
        <p:spPr>
          <a:xfrm>
            <a:off x="1700887" y="3010104"/>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10" name="TextBox 9">
            <a:extLst>
              <a:ext uri="{FF2B5EF4-FFF2-40B4-BE49-F238E27FC236}">
                <a16:creationId xmlns:a16="http://schemas.microsoft.com/office/drawing/2014/main" id="{EFD779B0-96B0-4ECA-89C7-CB0518E91E7C}"/>
              </a:ext>
            </a:extLst>
          </p:cNvPr>
          <p:cNvSpPr txBox="1"/>
          <p:nvPr/>
        </p:nvSpPr>
        <p:spPr>
          <a:xfrm>
            <a:off x="2637264" y="3010104"/>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11" name="TextBox 10">
            <a:extLst>
              <a:ext uri="{FF2B5EF4-FFF2-40B4-BE49-F238E27FC236}">
                <a16:creationId xmlns:a16="http://schemas.microsoft.com/office/drawing/2014/main" id="{44DB0528-D6DD-42D2-96AE-2A528FE496EF}"/>
              </a:ext>
            </a:extLst>
          </p:cNvPr>
          <p:cNvSpPr txBox="1"/>
          <p:nvPr/>
        </p:nvSpPr>
        <p:spPr>
          <a:xfrm>
            <a:off x="3547601" y="3007632"/>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12" name="TextBox 11">
            <a:extLst>
              <a:ext uri="{FF2B5EF4-FFF2-40B4-BE49-F238E27FC236}">
                <a16:creationId xmlns:a16="http://schemas.microsoft.com/office/drawing/2014/main" id="{38A2E59D-E91D-4BEB-ABCA-40D03F5C3F75}"/>
              </a:ext>
            </a:extLst>
          </p:cNvPr>
          <p:cNvSpPr txBox="1"/>
          <p:nvPr/>
        </p:nvSpPr>
        <p:spPr>
          <a:xfrm>
            <a:off x="4439464" y="3005609"/>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13" name="TextBox 12">
            <a:extLst>
              <a:ext uri="{FF2B5EF4-FFF2-40B4-BE49-F238E27FC236}">
                <a16:creationId xmlns:a16="http://schemas.microsoft.com/office/drawing/2014/main" id="{09DEB0D8-225D-4EBB-A868-6CFBC9E1A1C8}"/>
              </a:ext>
            </a:extLst>
          </p:cNvPr>
          <p:cNvSpPr txBox="1"/>
          <p:nvPr/>
        </p:nvSpPr>
        <p:spPr>
          <a:xfrm>
            <a:off x="2157532" y="3005609"/>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14" name="TextBox 13">
            <a:extLst>
              <a:ext uri="{FF2B5EF4-FFF2-40B4-BE49-F238E27FC236}">
                <a16:creationId xmlns:a16="http://schemas.microsoft.com/office/drawing/2014/main" id="{665A0572-B8A6-4B39-9E95-651D096A5D44}"/>
              </a:ext>
            </a:extLst>
          </p:cNvPr>
          <p:cNvSpPr txBox="1"/>
          <p:nvPr/>
        </p:nvSpPr>
        <p:spPr>
          <a:xfrm>
            <a:off x="3046944" y="3005609"/>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15" name="TextBox 14">
            <a:extLst>
              <a:ext uri="{FF2B5EF4-FFF2-40B4-BE49-F238E27FC236}">
                <a16:creationId xmlns:a16="http://schemas.microsoft.com/office/drawing/2014/main" id="{0505E9A3-1474-4A97-8547-E0F7E1802716}"/>
              </a:ext>
            </a:extLst>
          </p:cNvPr>
          <p:cNvSpPr txBox="1"/>
          <p:nvPr/>
        </p:nvSpPr>
        <p:spPr>
          <a:xfrm>
            <a:off x="4898055" y="3044126"/>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16" name="TextBox 15">
            <a:extLst>
              <a:ext uri="{FF2B5EF4-FFF2-40B4-BE49-F238E27FC236}">
                <a16:creationId xmlns:a16="http://schemas.microsoft.com/office/drawing/2014/main" id="{E128284F-DCB4-4E9D-B385-BF3325D9B9CC}"/>
              </a:ext>
            </a:extLst>
          </p:cNvPr>
          <p:cNvSpPr txBox="1"/>
          <p:nvPr/>
        </p:nvSpPr>
        <p:spPr>
          <a:xfrm>
            <a:off x="3980873" y="3042390"/>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pic>
        <p:nvPicPr>
          <p:cNvPr id="17" name="Picture 2" descr="237 Air Cushion Illustrations &amp;amp; Clip Art - iStock">
            <a:extLst>
              <a:ext uri="{FF2B5EF4-FFF2-40B4-BE49-F238E27FC236}">
                <a16:creationId xmlns:a16="http://schemas.microsoft.com/office/drawing/2014/main" id="{84A8C53A-8252-4C47-907C-ED447681D2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51" t="30630" r="15934" b="31502"/>
          <a:stretch/>
        </p:blipFill>
        <p:spPr bwMode="auto">
          <a:xfrm>
            <a:off x="1477818" y="3978563"/>
            <a:ext cx="3953163" cy="220749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F086536-7DDF-42A0-95BF-7D1E4D59C53F}"/>
              </a:ext>
            </a:extLst>
          </p:cNvPr>
          <p:cNvSpPr/>
          <p:nvPr/>
        </p:nvSpPr>
        <p:spPr>
          <a:xfrm rot="5400000">
            <a:off x="1671790" y="4790913"/>
            <a:ext cx="415636"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CC46089-8B6C-4FDC-A65B-AA1FCC623313}"/>
              </a:ext>
            </a:extLst>
          </p:cNvPr>
          <p:cNvSpPr/>
          <p:nvPr/>
        </p:nvSpPr>
        <p:spPr>
          <a:xfrm rot="5400000">
            <a:off x="3472882" y="4767821"/>
            <a:ext cx="415636" cy="35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821646-2D38-4053-8F6A-551D25890CD5}"/>
              </a:ext>
            </a:extLst>
          </p:cNvPr>
          <p:cNvSpPr/>
          <p:nvPr/>
        </p:nvSpPr>
        <p:spPr>
          <a:xfrm rot="5400000">
            <a:off x="2560790" y="4737803"/>
            <a:ext cx="415636" cy="411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646440-D3CA-4F29-A792-24B34AEA8AD7}"/>
              </a:ext>
            </a:extLst>
          </p:cNvPr>
          <p:cNvSpPr/>
          <p:nvPr/>
        </p:nvSpPr>
        <p:spPr>
          <a:xfrm rot="5400000">
            <a:off x="4396521" y="4767821"/>
            <a:ext cx="415636" cy="35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E1E10D1-FC53-4E36-AF95-EBF6438196D5}"/>
              </a:ext>
            </a:extLst>
          </p:cNvPr>
          <p:cNvSpPr txBox="1"/>
          <p:nvPr/>
        </p:nvSpPr>
        <p:spPr>
          <a:xfrm>
            <a:off x="1700887" y="5082308"/>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4" name="TextBox 23">
            <a:extLst>
              <a:ext uri="{FF2B5EF4-FFF2-40B4-BE49-F238E27FC236}">
                <a16:creationId xmlns:a16="http://schemas.microsoft.com/office/drawing/2014/main" id="{59A5AD0D-8743-4BC2-A390-766168ABE4F4}"/>
              </a:ext>
            </a:extLst>
          </p:cNvPr>
          <p:cNvSpPr txBox="1"/>
          <p:nvPr/>
        </p:nvSpPr>
        <p:spPr>
          <a:xfrm>
            <a:off x="2637264" y="5082308"/>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5" name="TextBox 24">
            <a:extLst>
              <a:ext uri="{FF2B5EF4-FFF2-40B4-BE49-F238E27FC236}">
                <a16:creationId xmlns:a16="http://schemas.microsoft.com/office/drawing/2014/main" id="{F00484A8-9594-47BC-9351-450E16827368}"/>
              </a:ext>
            </a:extLst>
          </p:cNvPr>
          <p:cNvSpPr txBox="1"/>
          <p:nvPr/>
        </p:nvSpPr>
        <p:spPr>
          <a:xfrm>
            <a:off x="3547601" y="5079836"/>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6" name="TextBox 25">
            <a:extLst>
              <a:ext uri="{FF2B5EF4-FFF2-40B4-BE49-F238E27FC236}">
                <a16:creationId xmlns:a16="http://schemas.microsoft.com/office/drawing/2014/main" id="{4F8609AD-8076-436C-BA3A-B0B2C74C7637}"/>
              </a:ext>
            </a:extLst>
          </p:cNvPr>
          <p:cNvSpPr txBox="1"/>
          <p:nvPr/>
        </p:nvSpPr>
        <p:spPr>
          <a:xfrm>
            <a:off x="4439464" y="5077813"/>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7" name="TextBox 26">
            <a:extLst>
              <a:ext uri="{FF2B5EF4-FFF2-40B4-BE49-F238E27FC236}">
                <a16:creationId xmlns:a16="http://schemas.microsoft.com/office/drawing/2014/main" id="{852CCCDF-0ACC-4FDF-9197-42463D4F5003}"/>
              </a:ext>
            </a:extLst>
          </p:cNvPr>
          <p:cNvSpPr txBox="1"/>
          <p:nvPr/>
        </p:nvSpPr>
        <p:spPr>
          <a:xfrm>
            <a:off x="2157532" y="5077813"/>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28" name="TextBox 27">
            <a:extLst>
              <a:ext uri="{FF2B5EF4-FFF2-40B4-BE49-F238E27FC236}">
                <a16:creationId xmlns:a16="http://schemas.microsoft.com/office/drawing/2014/main" id="{0C399D00-DD7E-4739-A2AD-253DE905C992}"/>
              </a:ext>
            </a:extLst>
          </p:cNvPr>
          <p:cNvSpPr txBox="1"/>
          <p:nvPr/>
        </p:nvSpPr>
        <p:spPr>
          <a:xfrm>
            <a:off x="3046944" y="5077813"/>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29" name="TextBox 28">
            <a:extLst>
              <a:ext uri="{FF2B5EF4-FFF2-40B4-BE49-F238E27FC236}">
                <a16:creationId xmlns:a16="http://schemas.microsoft.com/office/drawing/2014/main" id="{F7672B4E-0E58-422B-8381-411620FCE64E}"/>
              </a:ext>
            </a:extLst>
          </p:cNvPr>
          <p:cNvSpPr txBox="1"/>
          <p:nvPr/>
        </p:nvSpPr>
        <p:spPr>
          <a:xfrm>
            <a:off x="4898055" y="5116330"/>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30" name="TextBox 29">
            <a:extLst>
              <a:ext uri="{FF2B5EF4-FFF2-40B4-BE49-F238E27FC236}">
                <a16:creationId xmlns:a16="http://schemas.microsoft.com/office/drawing/2014/main" id="{3F296C6C-EC82-4463-87F9-1F85172C03DD}"/>
              </a:ext>
            </a:extLst>
          </p:cNvPr>
          <p:cNvSpPr txBox="1"/>
          <p:nvPr/>
        </p:nvSpPr>
        <p:spPr>
          <a:xfrm>
            <a:off x="3980873" y="5114594"/>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Tree>
    <p:extLst>
      <p:ext uri="{BB962C8B-B14F-4D97-AF65-F5344CB8AC3E}">
        <p14:creationId xmlns:p14="http://schemas.microsoft.com/office/powerpoint/2010/main" val="419645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58678" y="625747"/>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Powered Non-Reactive Air Mechanism</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1754654" y="2123635"/>
            <a:ext cx="8682691" cy="3108543"/>
          </a:xfrm>
          <a:prstGeom prst="rect">
            <a:avLst/>
          </a:prstGeom>
          <a:noFill/>
        </p:spPr>
        <p:txBody>
          <a:bodyPr wrap="square" rtlCol="0">
            <a:spAutoFit/>
          </a:bodyPr>
          <a:lstStyle/>
          <a:p>
            <a:pPr marL="461963" indent="-349250"/>
            <a:r>
              <a:rPr lang="en-US" sz="2800" b="1" u="sng" dirty="0">
                <a:latin typeface="Gabriola" panose="04040605051002020D02" pitchFamily="82" charset="0"/>
              </a:rPr>
              <a:t>Non-Reactive Air</a:t>
            </a:r>
            <a:r>
              <a:rPr lang="en-US" sz="2800" dirty="0">
                <a:latin typeface="Gabriola" panose="04040605051002020D02" pitchFamily="82" charset="0"/>
              </a:rPr>
              <a:t> (Continued…)</a:t>
            </a:r>
          </a:p>
          <a:p>
            <a:pPr marL="460375"/>
            <a:br>
              <a:rPr lang="en-US" sz="2800" dirty="0">
                <a:latin typeface="Gabriola" panose="04040605051002020D02" pitchFamily="82" charset="0"/>
              </a:rPr>
            </a:br>
            <a:r>
              <a:rPr lang="en-US" sz="2800" dirty="0">
                <a:latin typeface="Gabriola" panose="04040605051002020D02" pitchFamily="82" charset="0"/>
              </a:rPr>
              <a:t>This surface with the alternating “A” and “B” cells is called “non-reactive” because the surface does not respond to the patient’s weight sinking into the surface, or the patient moving and changing levels of pressure in different areas. It simply changes the amount of pressure in each group on a timed schedule.</a:t>
            </a:r>
          </a:p>
        </p:txBody>
      </p:sp>
    </p:spTree>
    <p:extLst>
      <p:ext uri="{BB962C8B-B14F-4D97-AF65-F5344CB8AC3E}">
        <p14:creationId xmlns:p14="http://schemas.microsoft.com/office/powerpoint/2010/main" val="269036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58678" y="625747"/>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Powered Non-Reactive Air Mechanism</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960073" y="2058981"/>
            <a:ext cx="10438130" cy="4401205"/>
          </a:xfrm>
          <a:prstGeom prst="rect">
            <a:avLst/>
          </a:prstGeom>
          <a:noFill/>
        </p:spPr>
        <p:txBody>
          <a:bodyPr wrap="square" rtlCol="0">
            <a:spAutoFit/>
          </a:bodyPr>
          <a:lstStyle/>
          <a:p>
            <a:pPr marL="461963"/>
            <a:endParaRPr lang="en-US" sz="2800" dirty="0">
              <a:latin typeface="Gabriola" panose="04040605051002020D02" pitchFamily="82" charset="0"/>
            </a:endParaRPr>
          </a:p>
          <a:p>
            <a:pPr marL="1027113" indent="-287338">
              <a:buFont typeface="Wingdings" panose="05000000000000000000" pitchFamily="2" charset="2"/>
              <a:buChar char="Ø"/>
            </a:pPr>
            <a:r>
              <a:rPr lang="en-US" sz="2800" b="1" i="1" u="sng" dirty="0">
                <a:latin typeface="Gabriola" panose="04040605051002020D02" pitchFamily="82" charset="0"/>
              </a:rPr>
              <a:t>SINGLE-STEP</a:t>
            </a:r>
            <a:r>
              <a:rPr lang="en-US" sz="2800" dirty="0">
                <a:latin typeface="Gabriola" panose="04040605051002020D02" pitchFamily="82" charset="0"/>
              </a:rPr>
              <a:t> </a:t>
            </a:r>
            <a:r>
              <a:rPr lang="en-US" sz="2800" dirty="0">
                <a:latin typeface="Gabriola" panose="04040605051002020D02" pitchFamily="82" charset="0"/>
                <a:sym typeface="Wingdings" panose="05000000000000000000" pitchFamily="2" charset="2"/>
              </a:rPr>
              <a:t> “</a:t>
            </a:r>
            <a:r>
              <a:rPr lang="en-US" sz="2800" dirty="0">
                <a:latin typeface="Gabriola" panose="04040605051002020D02" pitchFamily="82" charset="0"/>
              </a:rPr>
              <a:t>A” cells goes up while “B” cells go down over a short timeframe.</a:t>
            </a:r>
            <a:br>
              <a:rPr lang="en-US" sz="2800" dirty="0">
                <a:latin typeface="Gabriola" panose="04040605051002020D02" pitchFamily="82" charset="0"/>
              </a:rPr>
            </a:br>
            <a:endParaRPr lang="en-US" sz="2800" dirty="0">
              <a:latin typeface="Gabriola" panose="04040605051002020D02" pitchFamily="82" charset="0"/>
            </a:endParaRPr>
          </a:p>
          <a:p>
            <a:pPr marL="1027113" indent="-287338">
              <a:buFont typeface="Wingdings" panose="05000000000000000000" pitchFamily="2" charset="2"/>
              <a:buChar char="Ø"/>
            </a:pPr>
            <a:r>
              <a:rPr lang="en-US" sz="2800" b="1" i="1" u="sng" dirty="0">
                <a:latin typeface="Gabriola" panose="04040605051002020D02" pitchFamily="82" charset="0"/>
              </a:rPr>
              <a:t>MULTI-STEP</a:t>
            </a:r>
            <a:r>
              <a:rPr lang="en-US" sz="2800" dirty="0">
                <a:latin typeface="Gabriola" panose="04040605051002020D02" pitchFamily="82" charset="0"/>
              </a:rPr>
              <a:t> </a:t>
            </a:r>
            <a:r>
              <a:rPr lang="en-US" sz="2800" dirty="0">
                <a:latin typeface="Gabriola" panose="04040605051002020D02" pitchFamily="82" charset="0"/>
                <a:sym typeface="Wingdings" panose="05000000000000000000" pitchFamily="2" charset="2"/>
              </a:rPr>
              <a:t> “</a:t>
            </a:r>
            <a:r>
              <a:rPr lang="en-US" sz="2800" dirty="0">
                <a:latin typeface="Gabriola" panose="04040605051002020D02" pitchFamily="82" charset="0"/>
              </a:rPr>
              <a:t>A” cells go up some, “B” cells go down some, and hold.  “A” cells go up more, “B” cells go down more, and hold.  This continues until each cell reaches the lowest or highest threshold and then switch roles. </a:t>
            </a:r>
          </a:p>
          <a:p>
            <a:pPr marL="461963"/>
            <a:endParaRPr lang="en-US" sz="2800" dirty="0">
              <a:latin typeface="Gabriola" panose="04040605051002020D02" pitchFamily="82" charset="0"/>
            </a:endParaRPr>
          </a:p>
          <a:p>
            <a:pPr marL="461963"/>
            <a:r>
              <a:rPr lang="en-US" sz="2800" dirty="0">
                <a:latin typeface="Gabriola" panose="04040605051002020D02" pitchFamily="82" charset="0"/>
              </a:rPr>
              <a:t>Between single and multi step alternating air, multi step has evidence based support as the better of the two options.</a:t>
            </a:r>
          </a:p>
          <a:p>
            <a:pPr marL="461962"/>
            <a:endParaRPr lang="en-US" sz="2800" dirty="0">
              <a:latin typeface="Gabriola" panose="04040605051002020D02" pitchFamily="82" charset="0"/>
            </a:endParaRPr>
          </a:p>
        </p:txBody>
      </p:sp>
    </p:spTree>
    <p:extLst>
      <p:ext uri="{BB962C8B-B14F-4D97-AF65-F5344CB8AC3E}">
        <p14:creationId xmlns:p14="http://schemas.microsoft.com/office/powerpoint/2010/main" val="102295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38784"/>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FYI</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2350605" y="2305615"/>
            <a:ext cx="7679527" cy="2677656"/>
          </a:xfrm>
          <a:prstGeom prst="rect">
            <a:avLst/>
          </a:prstGeom>
          <a:noFill/>
          <a:ln>
            <a:solidFill>
              <a:schemeClr val="accent4"/>
            </a:solidFill>
          </a:ln>
        </p:spPr>
        <p:txBody>
          <a:bodyPr wrap="square" rtlCol="0">
            <a:spAutoFit/>
          </a:bodyPr>
          <a:lstStyle/>
          <a:p>
            <a:pPr marL="112713" algn="ctr"/>
            <a:r>
              <a:rPr lang="en-US" sz="2800" b="1" dirty="0">
                <a:latin typeface="Gabriola" panose="04040605051002020D02" pitchFamily="82" charset="0"/>
              </a:rPr>
              <a:t>Non-powered Reactive Air and Alternating Pressure</a:t>
            </a:r>
          </a:p>
          <a:p>
            <a:pPr marL="112713" algn="ctr"/>
            <a:r>
              <a:rPr lang="en-US" sz="2800" dirty="0">
                <a:latin typeface="Gabriola" panose="04040605051002020D02" pitchFamily="82" charset="0"/>
              </a:rPr>
              <a:t>are in the same level of therapy because based on a large literature review, there was not evidence enough to say the “Non-Reactive Air” is comparable to the “Alternating Air” surface in the next therapy level.  Individual expert opinions will fall on either side of that argument though.</a:t>
            </a:r>
          </a:p>
        </p:txBody>
      </p:sp>
    </p:spTree>
    <p:extLst>
      <p:ext uri="{BB962C8B-B14F-4D97-AF65-F5344CB8AC3E}">
        <p14:creationId xmlns:p14="http://schemas.microsoft.com/office/powerpoint/2010/main" val="27985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38784"/>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Powered Reactive Air</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6149269" y="2455289"/>
            <a:ext cx="4575598" cy="2677656"/>
          </a:xfrm>
          <a:prstGeom prst="rect">
            <a:avLst/>
          </a:prstGeom>
          <a:noFill/>
          <a:ln>
            <a:solidFill>
              <a:schemeClr val="accent4"/>
            </a:solidFill>
          </a:ln>
        </p:spPr>
        <p:txBody>
          <a:bodyPr wrap="square" rtlCol="0">
            <a:spAutoFit/>
          </a:bodyPr>
          <a:lstStyle/>
          <a:p>
            <a:pPr marL="112713"/>
            <a:r>
              <a:rPr lang="en-US" sz="2400" dirty="0">
                <a:latin typeface="Gabriola" panose="04040605051002020D02" pitchFamily="82" charset="0"/>
              </a:rPr>
              <a:t>Air moves out from under or near the patient’s boney prominences because the advanced technology of the mattress can detect the increased pressure from the patient’s body weight. In response, the mattress pump moves air away from that area to another in order to alleviate pressure.</a:t>
            </a:r>
          </a:p>
        </p:txBody>
      </p:sp>
      <p:pic>
        <p:nvPicPr>
          <p:cNvPr id="17" name="Picture 2" descr="237 Air Cushion Illustrations &amp;amp; Clip Art - iStock">
            <a:extLst>
              <a:ext uri="{FF2B5EF4-FFF2-40B4-BE49-F238E27FC236}">
                <a16:creationId xmlns:a16="http://schemas.microsoft.com/office/drawing/2014/main" id="{84A8C53A-8252-4C47-907C-ED447681D2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51" t="30630" r="15934" b="31502"/>
          <a:stretch/>
        </p:blipFill>
        <p:spPr bwMode="auto">
          <a:xfrm>
            <a:off x="1467133" y="3656866"/>
            <a:ext cx="3953163" cy="220749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F086536-7DDF-42A0-95BF-7D1E4D59C53F}"/>
              </a:ext>
            </a:extLst>
          </p:cNvPr>
          <p:cNvSpPr/>
          <p:nvPr/>
        </p:nvSpPr>
        <p:spPr>
          <a:xfrm rot="5400000">
            <a:off x="3000378" y="4469216"/>
            <a:ext cx="415636"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CC46089-8B6C-4FDC-A65B-AA1FCC623313}"/>
              </a:ext>
            </a:extLst>
          </p:cNvPr>
          <p:cNvSpPr/>
          <p:nvPr/>
        </p:nvSpPr>
        <p:spPr>
          <a:xfrm rot="5400000">
            <a:off x="3462197" y="4446124"/>
            <a:ext cx="415636" cy="35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821646-2D38-4053-8F6A-551D25890CD5}"/>
              </a:ext>
            </a:extLst>
          </p:cNvPr>
          <p:cNvSpPr/>
          <p:nvPr/>
        </p:nvSpPr>
        <p:spPr>
          <a:xfrm rot="5400000">
            <a:off x="2631852" y="4334359"/>
            <a:ext cx="252141" cy="411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646440-D3CA-4F29-A792-24B34AEA8AD7}"/>
              </a:ext>
            </a:extLst>
          </p:cNvPr>
          <p:cNvSpPr/>
          <p:nvPr/>
        </p:nvSpPr>
        <p:spPr>
          <a:xfrm rot="5400000">
            <a:off x="4017126" y="4364377"/>
            <a:ext cx="252142" cy="35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E1E10D1-FC53-4E36-AF95-EBF6438196D5}"/>
              </a:ext>
            </a:extLst>
          </p:cNvPr>
          <p:cNvSpPr txBox="1"/>
          <p:nvPr/>
        </p:nvSpPr>
        <p:spPr>
          <a:xfrm>
            <a:off x="1690202" y="4760611"/>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4" name="TextBox 23">
            <a:extLst>
              <a:ext uri="{FF2B5EF4-FFF2-40B4-BE49-F238E27FC236}">
                <a16:creationId xmlns:a16="http://schemas.microsoft.com/office/drawing/2014/main" id="{59A5AD0D-8743-4BC2-A390-766168ABE4F4}"/>
              </a:ext>
            </a:extLst>
          </p:cNvPr>
          <p:cNvSpPr txBox="1"/>
          <p:nvPr/>
        </p:nvSpPr>
        <p:spPr>
          <a:xfrm>
            <a:off x="2626579" y="4760611"/>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5" name="TextBox 24">
            <a:extLst>
              <a:ext uri="{FF2B5EF4-FFF2-40B4-BE49-F238E27FC236}">
                <a16:creationId xmlns:a16="http://schemas.microsoft.com/office/drawing/2014/main" id="{F00484A8-9594-47BC-9351-450E16827368}"/>
              </a:ext>
            </a:extLst>
          </p:cNvPr>
          <p:cNvSpPr txBox="1"/>
          <p:nvPr/>
        </p:nvSpPr>
        <p:spPr>
          <a:xfrm>
            <a:off x="3536916" y="4758139"/>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6" name="TextBox 25">
            <a:extLst>
              <a:ext uri="{FF2B5EF4-FFF2-40B4-BE49-F238E27FC236}">
                <a16:creationId xmlns:a16="http://schemas.microsoft.com/office/drawing/2014/main" id="{4F8609AD-8076-436C-BA3A-B0B2C74C7637}"/>
              </a:ext>
            </a:extLst>
          </p:cNvPr>
          <p:cNvSpPr txBox="1"/>
          <p:nvPr/>
        </p:nvSpPr>
        <p:spPr>
          <a:xfrm>
            <a:off x="4428779" y="4756116"/>
            <a:ext cx="285768" cy="369332"/>
          </a:xfrm>
          <a:prstGeom prst="rect">
            <a:avLst/>
          </a:prstGeom>
          <a:noFill/>
        </p:spPr>
        <p:txBody>
          <a:bodyPr wrap="square" rtlCol="0">
            <a:spAutoFit/>
          </a:bodyPr>
          <a:lstStyle/>
          <a:p>
            <a:r>
              <a:rPr lang="en-US" dirty="0">
                <a:solidFill>
                  <a:srgbClr val="FF0000"/>
                </a:solidFill>
                <a:latin typeface="Gabriola" panose="04040605051002020D02" pitchFamily="82" charset="0"/>
              </a:rPr>
              <a:t>A</a:t>
            </a:r>
          </a:p>
        </p:txBody>
      </p:sp>
      <p:sp>
        <p:nvSpPr>
          <p:cNvPr id="27" name="TextBox 26">
            <a:extLst>
              <a:ext uri="{FF2B5EF4-FFF2-40B4-BE49-F238E27FC236}">
                <a16:creationId xmlns:a16="http://schemas.microsoft.com/office/drawing/2014/main" id="{852CCCDF-0ACC-4FDF-9197-42463D4F5003}"/>
              </a:ext>
            </a:extLst>
          </p:cNvPr>
          <p:cNvSpPr txBox="1"/>
          <p:nvPr/>
        </p:nvSpPr>
        <p:spPr>
          <a:xfrm>
            <a:off x="2146847" y="4756116"/>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28" name="TextBox 27">
            <a:extLst>
              <a:ext uri="{FF2B5EF4-FFF2-40B4-BE49-F238E27FC236}">
                <a16:creationId xmlns:a16="http://schemas.microsoft.com/office/drawing/2014/main" id="{0C399D00-DD7E-4739-A2AD-253DE905C992}"/>
              </a:ext>
            </a:extLst>
          </p:cNvPr>
          <p:cNvSpPr txBox="1"/>
          <p:nvPr/>
        </p:nvSpPr>
        <p:spPr>
          <a:xfrm>
            <a:off x="3036259" y="4756116"/>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29" name="TextBox 28">
            <a:extLst>
              <a:ext uri="{FF2B5EF4-FFF2-40B4-BE49-F238E27FC236}">
                <a16:creationId xmlns:a16="http://schemas.microsoft.com/office/drawing/2014/main" id="{F7672B4E-0E58-422B-8381-411620FCE64E}"/>
              </a:ext>
            </a:extLst>
          </p:cNvPr>
          <p:cNvSpPr txBox="1"/>
          <p:nvPr/>
        </p:nvSpPr>
        <p:spPr>
          <a:xfrm>
            <a:off x="4887370" y="4794633"/>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30" name="TextBox 29">
            <a:extLst>
              <a:ext uri="{FF2B5EF4-FFF2-40B4-BE49-F238E27FC236}">
                <a16:creationId xmlns:a16="http://schemas.microsoft.com/office/drawing/2014/main" id="{3F296C6C-EC82-4463-87F9-1F85172C03DD}"/>
              </a:ext>
            </a:extLst>
          </p:cNvPr>
          <p:cNvSpPr txBox="1"/>
          <p:nvPr/>
        </p:nvSpPr>
        <p:spPr>
          <a:xfrm>
            <a:off x="3970188" y="4792897"/>
            <a:ext cx="285768" cy="369332"/>
          </a:xfrm>
          <a:prstGeom prst="rect">
            <a:avLst/>
          </a:prstGeom>
          <a:noFill/>
        </p:spPr>
        <p:txBody>
          <a:bodyPr wrap="square" rtlCol="0">
            <a:spAutoFit/>
          </a:bodyPr>
          <a:lstStyle/>
          <a:p>
            <a:r>
              <a:rPr lang="en-US" dirty="0">
                <a:solidFill>
                  <a:srgbClr val="0070C0"/>
                </a:solidFill>
                <a:latin typeface="Gabriola" panose="04040605051002020D02" pitchFamily="82" charset="0"/>
              </a:rPr>
              <a:t>B</a:t>
            </a:r>
          </a:p>
        </p:txBody>
      </p:sp>
      <p:sp>
        <p:nvSpPr>
          <p:cNvPr id="31" name="Rectangle 30">
            <a:extLst>
              <a:ext uri="{FF2B5EF4-FFF2-40B4-BE49-F238E27FC236}">
                <a16:creationId xmlns:a16="http://schemas.microsoft.com/office/drawing/2014/main" id="{0CE2680A-C0C2-4CF1-86BB-60F543CD9071}"/>
              </a:ext>
            </a:extLst>
          </p:cNvPr>
          <p:cNvSpPr/>
          <p:nvPr/>
        </p:nvSpPr>
        <p:spPr>
          <a:xfrm>
            <a:off x="1125386" y="4951968"/>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A4207409-EAF3-4084-BFA1-0DC3BEE5A733}"/>
              </a:ext>
            </a:extLst>
          </p:cNvPr>
          <p:cNvCxnSpPr>
            <a:cxnSpLocks/>
          </p:cNvCxnSpPr>
          <p:nvPr/>
        </p:nvCxnSpPr>
        <p:spPr>
          <a:xfrm>
            <a:off x="3582258" y="2922870"/>
            <a:ext cx="0" cy="8232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9AA2147-375C-4C26-ADD7-B0D3A3240CFB}"/>
              </a:ext>
            </a:extLst>
          </p:cNvPr>
          <p:cNvSpPr txBox="1"/>
          <p:nvPr/>
        </p:nvSpPr>
        <p:spPr>
          <a:xfrm>
            <a:off x="2418480" y="2455289"/>
            <a:ext cx="2295238" cy="461665"/>
          </a:xfrm>
          <a:prstGeom prst="rect">
            <a:avLst/>
          </a:prstGeom>
          <a:noFill/>
          <a:ln>
            <a:solidFill>
              <a:schemeClr val="accent1"/>
            </a:solidFill>
          </a:ln>
        </p:spPr>
        <p:txBody>
          <a:bodyPr wrap="square" rtlCol="0">
            <a:spAutoFit/>
          </a:bodyPr>
          <a:lstStyle/>
          <a:p>
            <a:r>
              <a:rPr lang="en-US" sz="2400" dirty="0">
                <a:latin typeface="Gabriola" panose="04040605051002020D02" pitchFamily="82" charset="0"/>
              </a:rPr>
              <a:t>1. Patient sits down…</a:t>
            </a:r>
          </a:p>
        </p:txBody>
      </p:sp>
      <p:sp>
        <p:nvSpPr>
          <p:cNvPr id="40" name="TextBox 39">
            <a:extLst>
              <a:ext uri="{FF2B5EF4-FFF2-40B4-BE49-F238E27FC236}">
                <a16:creationId xmlns:a16="http://schemas.microsoft.com/office/drawing/2014/main" id="{E41F121A-1637-4B3B-95EE-41F518B297F6}"/>
              </a:ext>
            </a:extLst>
          </p:cNvPr>
          <p:cNvSpPr txBox="1"/>
          <p:nvPr/>
        </p:nvSpPr>
        <p:spPr>
          <a:xfrm>
            <a:off x="1900094" y="3934803"/>
            <a:ext cx="3198086" cy="369332"/>
          </a:xfrm>
          <a:prstGeom prst="rect">
            <a:avLst/>
          </a:prstGeom>
          <a:noFill/>
          <a:ln>
            <a:solidFill>
              <a:schemeClr val="accent1"/>
            </a:solidFill>
          </a:ln>
        </p:spPr>
        <p:txBody>
          <a:bodyPr wrap="square" rtlCol="0">
            <a:spAutoFit/>
          </a:bodyPr>
          <a:lstStyle/>
          <a:p>
            <a:r>
              <a:rPr lang="en-US" dirty="0">
                <a:latin typeface="Gabriola" panose="04040605051002020D02" pitchFamily="82" charset="0"/>
              </a:rPr>
              <a:t>2. Bladders deflate some to lessen pressure</a:t>
            </a:r>
          </a:p>
        </p:txBody>
      </p:sp>
      <p:cxnSp>
        <p:nvCxnSpPr>
          <p:cNvPr id="41" name="Straight Arrow Connector 40">
            <a:extLst>
              <a:ext uri="{FF2B5EF4-FFF2-40B4-BE49-F238E27FC236}">
                <a16:creationId xmlns:a16="http://schemas.microsoft.com/office/drawing/2014/main" id="{CB7DF225-DEE1-4149-991B-58DF1F65AF8F}"/>
              </a:ext>
            </a:extLst>
          </p:cNvPr>
          <p:cNvCxnSpPr>
            <a:cxnSpLocks/>
          </p:cNvCxnSpPr>
          <p:nvPr/>
        </p:nvCxnSpPr>
        <p:spPr>
          <a:xfrm>
            <a:off x="3208196" y="4307205"/>
            <a:ext cx="0" cy="7207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52DF452-C1B6-4DBB-8A86-B5D43BB648EC}"/>
              </a:ext>
            </a:extLst>
          </p:cNvPr>
          <p:cNvCxnSpPr>
            <a:cxnSpLocks/>
          </p:cNvCxnSpPr>
          <p:nvPr/>
        </p:nvCxnSpPr>
        <p:spPr>
          <a:xfrm flipH="1">
            <a:off x="2768129" y="4317669"/>
            <a:ext cx="1" cy="7294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8CFCC1E-37CA-4DF3-9FE0-D9D20C66E631}"/>
              </a:ext>
            </a:extLst>
          </p:cNvPr>
          <p:cNvCxnSpPr>
            <a:cxnSpLocks/>
          </p:cNvCxnSpPr>
          <p:nvPr/>
        </p:nvCxnSpPr>
        <p:spPr>
          <a:xfrm>
            <a:off x="4106663" y="4276006"/>
            <a:ext cx="0" cy="7207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B474BB-8ABF-4348-97EF-6F5BD2BEDD05}"/>
              </a:ext>
            </a:extLst>
          </p:cNvPr>
          <p:cNvCxnSpPr>
            <a:cxnSpLocks/>
          </p:cNvCxnSpPr>
          <p:nvPr/>
        </p:nvCxnSpPr>
        <p:spPr>
          <a:xfrm flipH="1">
            <a:off x="3666596" y="4286470"/>
            <a:ext cx="1" cy="7294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66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39" y="714236"/>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Air Fluidized</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1330708" y="2049622"/>
            <a:ext cx="9530579" cy="3785652"/>
          </a:xfrm>
          <a:prstGeom prst="rect">
            <a:avLst/>
          </a:prstGeom>
          <a:noFill/>
        </p:spPr>
        <p:txBody>
          <a:bodyPr wrap="square" rtlCol="0">
            <a:spAutoFit/>
          </a:bodyPr>
          <a:lstStyle/>
          <a:p>
            <a:pPr marL="461962"/>
            <a:r>
              <a:rPr lang="en-US" sz="2400" dirty="0">
                <a:latin typeface="Gabriola" panose="04040605051002020D02" pitchFamily="82" charset="0"/>
              </a:rPr>
              <a:t>Millions of tiny microbeads circulate inside the surface at such a high rate that no one area of pressure is much higher than another. This therapy allows for the greatest immersion of the patient into the surface, and is the highest level of pressure redistribution available. i.e. Incorrectly, but commonly called the “sand” bed.</a:t>
            </a:r>
          </a:p>
          <a:p>
            <a:pPr marL="461962"/>
            <a:endParaRPr lang="en-US" sz="2400" dirty="0">
              <a:latin typeface="Gabriola" panose="04040605051002020D02" pitchFamily="82" charset="0"/>
            </a:endParaRPr>
          </a:p>
          <a:p>
            <a:pPr marL="461962" algn="ctr"/>
            <a:r>
              <a:rPr lang="en-US" sz="2400" dirty="0">
                <a:latin typeface="Gabriola" panose="04040605051002020D02" pitchFamily="82" charset="0"/>
                <a:hlinkClick r:id="rId3"/>
              </a:rPr>
              <a:t>https://youtu.be/AiuOXfQP5-I</a:t>
            </a:r>
            <a:endParaRPr lang="en-US" sz="2400" dirty="0">
              <a:latin typeface="Gabriola" panose="04040605051002020D02" pitchFamily="82" charset="0"/>
            </a:endParaRPr>
          </a:p>
          <a:p>
            <a:pPr marL="461962" algn="ctr"/>
            <a:r>
              <a:rPr lang="en-US" sz="2400" dirty="0">
                <a:latin typeface="Gabriola" panose="04040605051002020D02" pitchFamily="82" charset="0"/>
              </a:rPr>
              <a:t>View what an air fluidized surface looks like with the surface cover pulled back.</a:t>
            </a:r>
          </a:p>
          <a:p>
            <a:pPr marL="461962" algn="ctr"/>
            <a:r>
              <a:rPr lang="en-US" sz="2400" dirty="0">
                <a:latin typeface="Gabriola" panose="04040605051002020D02" pitchFamily="82" charset="0"/>
              </a:rPr>
              <a:t>Very cool!</a:t>
            </a:r>
          </a:p>
          <a:p>
            <a:pPr marL="804862" indent="-342900">
              <a:buAutoNum type="arabicParenR" startAt="3"/>
            </a:pPr>
            <a:endParaRPr lang="en-US" sz="2400" dirty="0">
              <a:latin typeface="Gabriola" panose="04040605051002020D02" pitchFamily="82" charset="0"/>
            </a:endParaRPr>
          </a:p>
          <a:p>
            <a:pPr marL="914400" lvl="1" indent="-452438">
              <a:buFont typeface="+mj-lt"/>
              <a:buAutoNum type="alphaLcParenR"/>
            </a:pPr>
            <a:endParaRPr lang="en-US" sz="2400" dirty="0">
              <a:latin typeface="Gabriola" panose="04040605051002020D02" pitchFamily="82" charset="0"/>
            </a:endParaRPr>
          </a:p>
        </p:txBody>
      </p:sp>
    </p:spTree>
    <p:extLst>
      <p:ext uri="{BB962C8B-B14F-4D97-AF65-F5344CB8AC3E}">
        <p14:creationId xmlns:p14="http://schemas.microsoft.com/office/powerpoint/2010/main" val="242584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889911"/>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Microclimate Management</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302689" y="2052285"/>
            <a:ext cx="11397615" cy="3785652"/>
          </a:xfrm>
          <a:prstGeom prst="rect">
            <a:avLst/>
          </a:prstGeom>
          <a:noFill/>
        </p:spPr>
        <p:txBody>
          <a:bodyPr wrap="square" rtlCol="0">
            <a:spAutoFit/>
          </a:bodyPr>
          <a:lstStyle/>
          <a:p>
            <a:pPr algn="ctr"/>
            <a:r>
              <a:rPr lang="en-US" sz="2000" dirty="0">
                <a:latin typeface="Gabriola" panose="04040605051002020D02" pitchFamily="82" charset="0"/>
              </a:rPr>
              <a:t>What is “Skin Microclimate”?</a:t>
            </a:r>
          </a:p>
          <a:p>
            <a:pPr algn="ctr"/>
            <a:endParaRPr lang="en-US" sz="2000" dirty="0">
              <a:latin typeface="Gabriola" panose="04040605051002020D02" pitchFamily="82" charset="0"/>
            </a:endParaRPr>
          </a:p>
          <a:p>
            <a:pPr algn="ctr"/>
            <a:endParaRPr lang="en-US" sz="2000" dirty="0">
              <a:latin typeface="Gabriola" panose="04040605051002020D02" pitchFamily="82" charset="0"/>
            </a:endParaRPr>
          </a:p>
          <a:p>
            <a:pPr algn="ctr"/>
            <a:endParaRPr lang="en-US" sz="2000" dirty="0">
              <a:latin typeface="Gabriola" panose="04040605051002020D02" pitchFamily="82" charset="0"/>
            </a:endParaRPr>
          </a:p>
          <a:p>
            <a:pPr algn="ctr"/>
            <a:r>
              <a:rPr lang="en-US" sz="2000" dirty="0">
                <a:latin typeface="Gabriola" panose="04040605051002020D02" pitchFamily="82" charset="0"/>
              </a:rPr>
              <a:t>It is the temperature and moisture levels at the skin’s surface.  </a:t>
            </a:r>
            <a:br>
              <a:rPr lang="en-US" sz="2000" dirty="0">
                <a:latin typeface="Gabriola" panose="04040605051002020D02" pitchFamily="82" charset="0"/>
              </a:rPr>
            </a:br>
            <a:r>
              <a:rPr lang="en-US" sz="2000" dirty="0">
                <a:latin typeface="Gabriola" panose="04040605051002020D02" pitchFamily="82" charset="0"/>
              </a:rPr>
              <a:t>Our body naturally controls our skin microclimate by heat and moisture leaving through our skin into the environment around us.</a:t>
            </a:r>
          </a:p>
          <a:p>
            <a:pPr algn="ctr"/>
            <a:endParaRPr lang="en-US" sz="2000" dirty="0">
              <a:latin typeface="Gabriola" panose="04040605051002020D02" pitchFamily="82" charset="0"/>
            </a:endParaRPr>
          </a:p>
          <a:p>
            <a:pPr algn="ctr"/>
            <a:r>
              <a:rPr lang="en-US" sz="2000" dirty="0">
                <a:latin typeface="Gabriola" panose="04040605051002020D02" pitchFamily="82" charset="0"/>
              </a:rPr>
              <a:t>When we lay on a bed, the areas that are blocked from this free flow of heat and moisture into the air become warmer (requiring more </a:t>
            </a:r>
            <a:r>
              <a:rPr lang="en-US" sz="2000" dirty="0" err="1">
                <a:latin typeface="Gabriola" panose="04040605051002020D02" pitchFamily="82" charset="0"/>
              </a:rPr>
              <a:t>bloodflow</a:t>
            </a:r>
            <a:r>
              <a:rPr lang="en-US" sz="2000" dirty="0">
                <a:latin typeface="Gabriola" panose="04040605051002020D02" pitchFamily="82" charset="0"/>
              </a:rPr>
              <a:t> and nutrients to stay healthy) and wetter (risking maceration injury).</a:t>
            </a:r>
          </a:p>
          <a:p>
            <a:pPr algn="ctr"/>
            <a:endParaRPr lang="en-US" sz="2000" dirty="0">
              <a:latin typeface="Gabriola" panose="04040605051002020D02" pitchFamily="82" charset="0"/>
            </a:endParaRPr>
          </a:p>
          <a:p>
            <a:pPr algn="ctr"/>
            <a:r>
              <a:rPr lang="en-US" sz="2000" dirty="0">
                <a:latin typeface="Gabriola" panose="04040605051002020D02" pitchFamily="82" charset="0"/>
              </a:rPr>
              <a:t>Surfaces that have a microclimate management (i.e. Low Air Loss, Air Fluidized) feature a flow a steady stream of air over these body parts, protecting the patient from skin breakdown when compared with a surface without microclimate control</a:t>
            </a:r>
          </a:p>
        </p:txBody>
      </p:sp>
      <p:sp>
        <p:nvSpPr>
          <p:cNvPr id="3" name="Down Arrow 2"/>
          <p:cNvSpPr/>
          <p:nvPr/>
        </p:nvSpPr>
        <p:spPr>
          <a:xfrm>
            <a:off x="5765494" y="2622708"/>
            <a:ext cx="572877" cy="561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66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54C82D40-8C79-4B89-B4B3-A5F7A6307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938" y="2071631"/>
            <a:ext cx="1848122" cy="15907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70348" y="111112"/>
            <a:ext cx="5451302" cy="1450757"/>
          </a:xfrm>
        </p:spPr>
        <p:txBody>
          <a:bodyPr/>
          <a:lstStyle/>
          <a:p>
            <a:r>
              <a:rPr lang="en-US" dirty="0"/>
              <a:t>Specialty Surfaces</a:t>
            </a:r>
          </a:p>
        </p:txBody>
      </p:sp>
      <p:sp>
        <p:nvSpPr>
          <p:cNvPr id="3" name="Content Placeholder 2"/>
          <p:cNvSpPr>
            <a:spLocks noGrp="1"/>
          </p:cNvSpPr>
          <p:nvPr>
            <p:ph idx="1"/>
          </p:nvPr>
        </p:nvSpPr>
        <p:spPr>
          <a:xfrm>
            <a:off x="2957440" y="3899884"/>
            <a:ext cx="6277119" cy="1285893"/>
          </a:xfrm>
        </p:spPr>
        <p:txBody>
          <a:bodyPr>
            <a:noAutofit/>
          </a:bodyPr>
          <a:lstStyle/>
          <a:p>
            <a:pPr marL="0" indent="0" algn="ctr">
              <a:lnSpc>
                <a:spcPct val="120000"/>
              </a:lnSpc>
              <a:spcBef>
                <a:spcPts val="200"/>
              </a:spcBef>
              <a:buNone/>
            </a:pPr>
            <a:r>
              <a:rPr lang="en-US" b="1" dirty="0"/>
              <a:t>WARNING!  </a:t>
            </a:r>
          </a:p>
          <a:p>
            <a:pPr marL="0" indent="0" algn="ctr">
              <a:lnSpc>
                <a:spcPct val="120000"/>
              </a:lnSpc>
              <a:spcBef>
                <a:spcPts val="200"/>
              </a:spcBef>
              <a:buNone/>
            </a:pPr>
            <a:r>
              <a:rPr lang="en-US" sz="1800" dirty="0"/>
              <a:t>Too often caregivers will not offload heels or reposition patients </a:t>
            </a:r>
            <a:r>
              <a:rPr lang="en-US" sz="1800" i="1" dirty="0"/>
              <a:t>because they </a:t>
            </a:r>
            <a:r>
              <a:rPr lang="en-US" sz="1800" dirty="0"/>
              <a:t>are on a specialty surface.  </a:t>
            </a:r>
            <a:br>
              <a:rPr lang="en-US" sz="1800" dirty="0"/>
            </a:br>
            <a:br>
              <a:rPr lang="en-US" sz="1800" dirty="0"/>
            </a:br>
            <a:r>
              <a:rPr lang="en-US" sz="1800" i="1" u="sng" dirty="0"/>
              <a:t>NO SURFACE EXISTS </a:t>
            </a:r>
            <a:r>
              <a:rPr lang="en-US" sz="1800" dirty="0"/>
              <a:t>that can take the place of floating heels and repositioning.  Continue these interventions for everyone at risk for skin breakdown.</a:t>
            </a:r>
          </a:p>
        </p:txBody>
      </p:sp>
      <p:sp>
        <p:nvSpPr>
          <p:cNvPr id="4" name="Slide Number Placeholder 3"/>
          <p:cNvSpPr>
            <a:spLocks noGrp="1"/>
          </p:cNvSpPr>
          <p:nvPr>
            <p:ph type="sldNum" sz="quarter" idx="12"/>
          </p:nvPr>
        </p:nvSpPr>
        <p:spPr/>
        <p:txBody>
          <a:bodyPr/>
          <a:lstStyle/>
          <a:p>
            <a:fld id="{261FB9F5-4D27-4C55-A630-44E208EFAA53}" type="slidenum">
              <a:rPr lang="en-US" smtClean="0"/>
              <a:pPr/>
              <a:t>17</a:t>
            </a:fld>
            <a:endParaRPr lang="en-US"/>
          </a:p>
        </p:txBody>
      </p:sp>
    </p:spTree>
    <p:extLst>
      <p:ext uri="{BB962C8B-B14F-4D97-AF65-F5344CB8AC3E}">
        <p14:creationId xmlns:p14="http://schemas.microsoft.com/office/powerpoint/2010/main" val="291167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348" y="221466"/>
            <a:ext cx="5451302" cy="1450757"/>
          </a:xfrm>
        </p:spPr>
        <p:txBody>
          <a:bodyPr/>
          <a:lstStyle/>
          <a:p>
            <a:pPr algn="ctr"/>
            <a:r>
              <a:rPr lang="en-US" dirty="0"/>
              <a:t>References</a:t>
            </a:r>
          </a:p>
        </p:txBody>
      </p:sp>
      <p:sp>
        <p:nvSpPr>
          <p:cNvPr id="3" name="Content Placeholder 2"/>
          <p:cNvSpPr>
            <a:spLocks noGrp="1"/>
          </p:cNvSpPr>
          <p:nvPr>
            <p:ph idx="1"/>
          </p:nvPr>
        </p:nvSpPr>
        <p:spPr>
          <a:xfrm>
            <a:off x="1163783" y="1923302"/>
            <a:ext cx="10086108" cy="3830953"/>
          </a:xfrm>
        </p:spPr>
        <p:txBody>
          <a:bodyPr>
            <a:noAutofit/>
          </a:bodyPr>
          <a:lstStyle/>
          <a:p>
            <a:pPr marL="0" indent="0">
              <a:lnSpc>
                <a:spcPct val="120000"/>
              </a:lnSpc>
              <a:spcBef>
                <a:spcPts val="200"/>
              </a:spcBef>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McNichol, L., Watts, C., Mackey, 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Beitz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 &amp; Gray, M. (2015).  Identifying the right surface for the right 	patient at the right time.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Journal of Wound, Ostomy and Continence Nursing, 42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pages 19-37. 	Doi: 10.1097/WON.0000000000000103</a:t>
            </a:r>
          </a:p>
          <a:p>
            <a:pPr marL="0" indent="0">
              <a:lnSpc>
                <a:spcPct val="120000"/>
              </a:lnSpc>
              <a:spcBef>
                <a:spcPts val="20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spcBef>
                <a:spcPts val="200"/>
              </a:spcBef>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National PI Advisory Panel (2019)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Support surface standards initiative.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https://cdn.ymaws.com/npiap.com/resource/resmgr/terms_and_defs_nov_21_2019_u.pdf</a:t>
            </a:r>
            <a:endPar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spcBef>
                <a:spcPts val="200"/>
              </a:spcBef>
              <a:buNone/>
            </a:pPr>
            <a:endPar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spcBef>
                <a:spcPts val="200"/>
              </a:spcBef>
              <a:buNone/>
            </a:pPr>
            <a:r>
              <a:rPr lang="en-US" sz="1800" dirty="0">
                <a:solidFill>
                  <a:srgbClr val="000000"/>
                </a:solidFill>
                <a:effectLst/>
                <a:latin typeface="Times New Roman" panose="02020603050405020304" pitchFamily="18" charset="0"/>
                <a:ea typeface="Calibri" panose="020F0502020204030204" pitchFamily="34" charset="0"/>
              </a:rPr>
              <a:t>Wound Ostomy Continence Nurse Society (2016) </a:t>
            </a:r>
            <a:r>
              <a:rPr lang="en-US" sz="1800" i="1" dirty="0">
                <a:solidFill>
                  <a:srgbClr val="000000"/>
                </a:solidFill>
                <a:effectLst/>
                <a:latin typeface="Times New Roman" panose="02020603050405020304" pitchFamily="18" charset="0"/>
                <a:ea typeface="Calibri" panose="020F0502020204030204" pitchFamily="34" charset="0"/>
              </a:rPr>
              <a:t>Wound treatment associate participant workbook.</a:t>
            </a:r>
            <a:r>
              <a:rPr lang="en-US" sz="1800" dirty="0">
                <a:solidFill>
                  <a:srgbClr val="000000"/>
                </a:solidFill>
                <a:effectLst/>
                <a:latin typeface="Times New Roman" panose="02020603050405020304" pitchFamily="18" charset="0"/>
                <a:ea typeface="Calibri" panose="020F0502020204030204" pitchFamily="34" charset="0"/>
              </a:rPr>
              <a:t> Wound 	Ostomy Continence Nurse Society Publishing.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20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200"/>
              </a:spcBef>
              <a:buNone/>
            </a:pPr>
            <a:endParaRPr lang="en-US" sz="1800" dirty="0"/>
          </a:p>
        </p:txBody>
      </p:sp>
      <p:sp>
        <p:nvSpPr>
          <p:cNvPr id="4" name="Slide Number Placeholder 3"/>
          <p:cNvSpPr>
            <a:spLocks noGrp="1"/>
          </p:cNvSpPr>
          <p:nvPr>
            <p:ph type="sldNum" sz="quarter" idx="12"/>
          </p:nvPr>
        </p:nvSpPr>
        <p:spPr/>
        <p:txBody>
          <a:bodyPr/>
          <a:lstStyle/>
          <a:p>
            <a:fld id="{261FB9F5-4D27-4C55-A630-44E208EFAA53}" type="slidenum">
              <a:rPr lang="en-US" smtClean="0"/>
              <a:pPr/>
              <a:t>18</a:t>
            </a:fld>
            <a:endParaRPr lang="en-US"/>
          </a:p>
        </p:txBody>
      </p:sp>
    </p:spTree>
    <p:extLst>
      <p:ext uri="{BB962C8B-B14F-4D97-AF65-F5344CB8AC3E}">
        <p14:creationId xmlns:p14="http://schemas.microsoft.com/office/powerpoint/2010/main" val="10972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38" y="603960"/>
            <a:ext cx="8440919" cy="646331"/>
          </a:xfrm>
          <a:prstGeom prst="rect">
            <a:avLst/>
          </a:prstGeom>
          <a:noFill/>
          <a:ln>
            <a:solidFill>
              <a:srgbClr val="C00000"/>
            </a:solidFill>
          </a:ln>
        </p:spPr>
        <p:txBody>
          <a:bodyPr wrap="square" rtlCol="0">
            <a:spAutoFit/>
          </a:bodyPr>
          <a:lstStyle/>
          <a:p>
            <a:pPr algn="ctr"/>
            <a:r>
              <a:rPr lang="en-US" sz="3600" dirty="0">
                <a:solidFill>
                  <a:schemeClr val="tx1">
                    <a:lumMod val="95000"/>
                  </a:schemeClr>
                </a:solidFill>
                <a:latin typeface="Gabriola" panose="04040605051002020D02" pitchFamily="82" charset="0"/>
                <a:sym typeface="Wingdings" panose="05000000000000000000" pitchFamily="2" charset="2"/>
              </a:rPr>
              <a:t>Support Surfaces</a:t>
            </a:r>
            <a:endParaRPr lang="en-US" sz="36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2185353" y="2053617"/>
            <a:ext cx="8297920" cy="523220"/>
          </a:xfrm>
          <a:prstGeom prst="rect">
            <a:avLst/>
          </a:prstGeom>
          <a:noFill/>
        </p:spPr>
        <p:txBody>
          <a:bodyPr wrap="square" rtlCol="0">
            <a:spAutoFit/>
          </a:bodyPr>
          <a:lstStyle/>
          <a:p>
            <a:r>
              <a:rPr lang="en-US" sz="2800" dirty="0">
                <a:latin typeface="Gabriola" panose="04040605051002020D02" pitchFamily="82" charset="0"/>
              </a:rPr>
              <a:t>Support Surface = Mattresses, Chair cushions, Wheelchair cushions, etc.</a:t>
            </a:r>
          </a:p>
        </p:txBody>
      </p:sp>
      <p:pic>
        <p:nvPicPr>
          <p:cNvPr id="1026" name="Picture 2" descr="Clipart Bed">
            <a:extLst>
              <a:ext uri="{FF2B5EF4-FFF2-40B4-BE49-F238E27FC236}">
                <a16:creationId xmlns:a16="http://schemas.microsoft.com/office/drawing/2014/main" id="{924189C4-4272-49FC-8C7B-BE17C1F8B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687" y="2835461"/>
            <a:ext cx="4623035" cy="2612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mchair Clipart">
            <a:extLst>
              <a:ext uri="{FF2B5EF4-FFF2-40B4-BE49-F238E27FC236}">
                <a16:creationId xmlns:a16="http://schemas.microsoft.com/office/drawing/2014/main" id="{996DB0FB-03B7-44E2-AA69-DAE2AB427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08" y="3375277"/>
            <a:ext cx="3099043" cy="2825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Wheelchair Clipart Pictures - Clipartix">
            <a:extLst>
              <a:ext uri="{FF2B5EF4-FFF2-40B4-BE49-F238E27FC236}">
                <a16:creationId xmlns:a16="http://schemas.microsoft.com/office/drawing/2014/main" id="{53223ADF-331D-4AD8-8E8C-0B345671D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4689" y="3186175"/>
            <a:ext cx="3099043" cy="314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3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38" y="603960"/>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Support Surfaces</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1768758" y="2305615"/>
            <a:ext cx="8654477" cy="2246769"/>
          </a:xfrm>
          <a:prstGeom prst="rect">
            <a:avLst/>
          </a:prstGeom>
          <a:noFill/>
        </p:spPr>
        <p:txBody>
          <a:bodyPr wrap="square" rtlCol="0">
            <a:spAutoFit/>
          </a:bodyPr>
          <a:lstStyle/>
          <a:p>
            <a:r>
              <a:rPr lang="en-US" sz="2800" dirty="0">
                <a:latin typeface="Gabriola" panose="04040605051002020D02" pitchFamily="82" charset="0"/>
              </a:rPr>
              <a:t>Types of bed surfaces can be a confusing topic to learn.  It is actually an area many wound specialists find difficult to teach in a clear manner.  Some even struggle to understand themselves!  So the focus here is to describe the features to look for in a bed or chair surface so you can ensure your patient is on a specialty surface if appropriate (and document this intervention as well).</a:t>
            </a:r>
          </a:p>
        </p:txBody>
      </p:sp>
    </p:spTree>
    <p:extLst>
      <p:ext uri="{BB962C8B-B14F-4D97-AF65-F5344CB8AC3E}">
        <p14:creationId xmlns:p14="http://schemas.microsoft.com/office/powerpoint/2010/main" val="82776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49431" y="789231"/>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What to Look For in a Support Surface</a:t>
            </a:r>
            <a:endParaRPr lang="en-US" sz="3200" dirty="0">
              <a:solidFill>
                <a:prstClr val="black"/>
              </a:solidFill>
              <a:latin typeface="Gabriola" panose="04040605051002020D02" pitchFamily="82" charset="0"/>
            </a:endParaRPr>
          </a:p>
        </p:txBody>
      </p:sp>
      <p:sp>
        <p:nvSpPr>
          <p:cNvPr id="7" name="Rectangle 6">
            <a:extLst>
              <a:ext uri="{FF2B5EF4-FFF2-40B4-BE49-F238E27FC236}">
                <a16:creationId xmlns:a16="http://schemas.microsoft.com/office/drawing/2014/main" id="{7C3DF8C3-5D7D-49DA-9350-F8BFD8B39FAD}"/>
              </a:ext>
            </a:extLst>
          </p:cNvPr>
          <p:cNvSpPr/>
          <p:nvPr/>
        </p:nvSpPr>
        <p:spPr>
          <a:xfrm>
            <a:off x="1437347" y="2202795"/>
            <a:ext cx="9317305" cy="3170099"/>
          </a:xfrm>
          <a:prstGeom prst="rect">
            <a:avLst/>
          </a:prstGeom>
        </p:spPr>
        <p:txBody>
          <a:bodyPr wrap="square">
            <a:spAutoFit/>
          </a:bodyPr>
          <a:lstStyle/>
          <a:p>
            <a:r>
              <a:rPr lang="en-US" sz="2000" dirty="0">
                <a:latin typeface="Gabriola" panose="04040605051002020D02" pitchFamily="82" charset="0"/>
              </a:rPr>
              <a:t>The three characteristics to a support surface that land them in a higher category of protection over another are:</a:t>
            </a:r>
          </a:p>
          <a:p>
            <a:endParaRPr lang="en-US" sz="2000" dirty="0">
              <a:latin typeface="Gabriola" panose="04040605051002020D02" pitchFamily="82" charset="0"/>
            </a:endParaRPr>
          </a:p>
          <a:p>
            <a:pPr marL="1376363" indent="-461963">
              <a:buFont typeface="+mj-lt"/>
              <a:buAutoNum type="arabicParenR"/>
            </a:pPr>
            <a:r>
              <a:rPr lang="en-US" sz="2000" dirty="0">
                <a:latin typeface="Gabriola" panose="04040605051002020D02" pitchFamily="82" charset="0"/>
              </a:rPr>
              <a:t>Surface cover material</a:t>
            </a:r>
          </a:p>
          <a:p>
            <a:pPr marL="1376363" indent="-461963">
              <a:buFont typeface="+mj-lt"/>
              <a:buAutoNum type="arabicParenR"/>
            </a:pPr>
            <a:r>
              <a:rPr lang="en-US" sz="2000" dirty="0">
                <a:latin typeface="Gabriola" panose="04040605051002020D02" pitchFamily="82" charset="0"/>
              </a:rPr>
              <a:t>How is pressure redistributed?</a:t>
            </a:r>
          </a:p>
          <a:p>
            <a:pPr marL="1376363" indent="-461963">
              <a:buFont typeface="+mj-lt"/>
              <a:buAutoNum type="arabicParenR"/>
            </a:pPr>
            <a:r>
              <a:rPr lang="en-US" sz="2000" dirty="0">
                <a:latin typeface="Gabriola" panose="04040605051002020D02" pitchFamily="82" charset="0"/>
              </a:rPr>
              <a:t>Microclimate Management</a:t>
            </a:r>
          </a:p>
          <a:p>
            <a:pPr marL="1376363" indent="-461963">
              <a:buFont typeface="+mj-lt"/>
              <a:buAutoNum type="arabicParenR"/>
            </a:pPr>
            <a:endParaRPr lang="en-US" sz="2000" dirty="0">
              <a:latin typeface="Gabriola" panose="04040605051002020D02" pitchFamily="82" charset="0"/>
            </a:endParaRPr>
          </a:p>
          <a:p>
            <a:r>
              <a:rPr lang="en-US" sz="2000" dirty="0">
                <a:latin typeface="Gabriola" panose="04040605051002020D02" pitchFamily="82" charset="0"/>
              </a:rPr>
              <a:t>Surfaces may have the best of all three features or maybe only one.</a:t>
            </a:r>
          </a:p>
          <a:p>
            <a:r>
              <a:rPr lang="en-US" sz="2000" dirty="0">
                <a:latin typeface="Gabriola" panose="04040605051002020D02" pitchFamily="82" charset="0"/>
              </a:rPr>
              <a:t>  </a:t>
            </a:r>
          </a:p>
          <a:p>
            <a:r>
              <a:rPr lang="en-US" sz="2000" dirty="0">
                <a:latin typeface="Gabriola" panose="04040605051002020D02" pitchFamily="82" charset="0"/>
              </a:rPr>
              <a:t>Frequently total cost can influence decisions. Most specialists will agree, the future savings from improved outcomes far outweighs the initial investment. However, one cannot invest with money that may not exist. </a:t>
            </a:r>
          </a:p>
        </p:txBody>
      </p:sp>
    </p:spTree>
    <p:extLst>
      <p:ext uri="{BB962C8B-B14F-4D97-AF65-F5344CB8AC3E}">
        <p14:creationId xmlns:p14="http://schemas.microsoft.com/office/powerpoint/2010/main" val="114516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24038"/>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Surface Cover Material</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1300428" y="1788798"/>
            <a:ext cx="9591142" cy="4154984"/>
          </a:xfrm>
          <a:prstGeom prst="rect">
            <a:avLst/>
          </a:prstGeom>
          <a:noFill/>
        </p:spPr>
        <p:txBody>
          <a:bodyPr wrap="square" rtlCol="0">
            <a:spAutoFit/>
          </a:bodyPr>
          <a:lstStyle/>
          <a:p>
            <a:pPr algn="ctr"/>
            <a:endParaRPr lang="en-US" sz="2400" b="1" dirty="0">
              <a:latin typeface="Gabriola" panose="04040605051002020D02" pitchFamily="82" charset="0"/>
            </a:endParaRPr>
          </a:p>
          <a:p>
            <a:pPr algn="ctr"/>
            <a:r>
              <a:rPr lang="en-US" sz="2400" dirty="0">
                <a:latin typeface="Gabriola" panose="04040605051002020D02" pitchFamily="82" charset="0"/>
              </a:rPr>
              <a:t>The material should be “Low-friction, Low-shear”.  </a:t>
            </a:r>
          </a:p>
          <a:p>
            <a:endParaRPr lang="en-US" sz="2400" dirty="0">
              <a:latin typeface="Gabriola" panose="04040605051002020D02" pitchFamily="82" charset="0"/>
            </a:endParaRPr>
          </a:p>
          <a:p>
            <a:pPr algn="ctr"/>
            <a:r>
              <a:rPr lang="en-US" sz="2400" b="1" dirty="0">
                <a:latin typeface="Gabriola" panose="04040605051002020D02" pitchFamily="82" charset="0"/>
              </a:rPr>
              <a:t>Definitions</a:t>
            </a:r>
          </a:p>
          <a:p>
            <a:pPr algn="ctr"/>
            <a:endParaRPr lang="en-US" sz="2400" b="1" dirty="0">
              <a:latin typeface="Gabriola" panose="04040605051002020D02" pitchFamily="82" charset="0"/>
            </a:endParaRPr>
          </a:p>
          <a:p>
            <a:pPr algn="ctr"/>
            <a:r>
              <a:rPr lang="en-US" sz="2400" i="1" u="sng" dirty="0">
                <a:latin typeface="Gabriola" panose="04040605051002020D02" pitchFamily="82" charset="0"/>
              </a:rPr>
              <a:t>Friction</a:t>
            </a:r>
            <a:r>
              <a:rPr lang="en-US" sz="2400" dirty="0">
                <a:latin typeface="Gabriola" panose="04040605051002020D02" pitchFamily="82" charset="0"/>
              </a:rPr>
              <a:t>:  The physical rubbing on the outer side of the skin. </a:t>
            </a:r>
          </a:p>
          <a:p>
            <a:pPr algn="ctr"/>
            <a:r>
              <a:rPr lang="en-US" sz="2400" dirty="0">
                <a:latin typeface="Gabriola" panose="04040605051002020D02" pitchFamily="82" charset="0"/>
              </a:rPr>
              <a:t>Leads to breakdown of skin from outside in.</a:t>
            </a:r>
          </a:p>
          <a:p>
            <a:pPr algn="ctr"/>
            <a:endParaRPr lang="en-US" sz="2400" dirty="0">
              <a:latin typeface="Gabriola" panose="04040605051002020D02" pitchFamily="82" charset="0"/>
            </a:endParaRPr>
          </a:p>
          <a:p>
            <a:pPr algn="ctr"/>
            <a:r>
              <a:rPr lang="en-US" sz="2400" i="1" u="sng" dirty="0">
                <a:latin typeface="Gabriola" panose="04040605051002020D02" pitchFamily="82" charset="0"/>
              </a:rPr>
              <a:t>Shear</a:t>
            </a:r>
            <a:r>
              <a:rPr lang="en-US" sz="2400" dirty="0">
                <a:latin typeface="Gabriola" panose="04040605051002020D02" pitchFamily="82" charset="0"/>
              </a:rPr>
              <a:t>: The negative affect of moving the patient in a way that the skin lags behind when the body is pulled in a direction (i.e. boosting in bed, transferring from stretcher to bed). </a:t>
            </a:r>
          </a:p>
          <a:p>
            <a:pPr algn="ctr"/>
            <a:r>
              <a:rPr lang="en-US" sz="2400" dirty="0">
                <a:latin typeface="Gabriola" panose="04040605051002020D02" pitchFamily="82" charset="0"/>
              </a:rPr>
              <a:t>Leads to undermining of wounds.</a:t>
            </a:r>
          </a:p>
        </p:txBody>
      </p:sp>
    </p:spTree>
    <p:extLst>
      <p:ext uri="{BB962C8B-B14F-4D97-AF65-F5344CB8AC3E}">
        <p14:creationId xmlns:p14="http://schemas.microsoft.com/office/powerpoint/2010/main" val="383427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24038"/>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Surface Cover Material</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1467709" y="2112070"/>
            <a:ext cx="9591142" cy="3416320"/>
          </a:xfrm>
          <a:prstGeom prst="rect">
            <a:avLst/>
          </a:prstGeom>
          <a:noFill/>
        </p:spPr>
        <p:txBody>
          <a:bodyPr wrap="square" rtlCol="0">
            <a:spAutoFit/>
          </a:bodyPr>
          <a:lstStyle/>
          <a:p>
            <a:r>
              <a:rPr lang="en-US" sz="2400" dirty="0">
                <a:latin typeface="Gabriola" panose="04040605051002020D02" pitchFamily="82" charset="0"/>
              </a:rPr>
              <a:t>Many hospital beds are equipped standard with this feature as are many of the overlays you can place on top a standard bed to make it a better surface.  Some chair cushions are now covered in this material as well.  </a:t>
            </a:r>
          </a:p>
          <a:p>
            <a:endParaRPr lang="en-US" sz="2400" dirty="0">
              <a:latin typeface="Gabriola" panose="04040605051002020D02" pitchFamily="82" charset="0"/>
            </a:endParaRPr>
          </a:p>
          <a:p>
            <a:r>
              <a:rPr lang="en-US" sz="2400" dirty="0">
                <a:latin typeface="Gabriola" panose="04040605051002020D02" pitchFamily="82" charset="0"/>
              </a:rPr>
              <a:t>Without this feature, significant friction and shear injury will occur for patients that require assistance with boosting, transfers, and turning. </a:t>
            </a:r>
          </a:p>
          <a:p>
            <a:endParaRPr lang="en-US" sz="2400" dirty="0">
              <a:latin typeface="Gabriola" panose="04040605051002020D02" pitchFamily="82" charset="0"/>
            </a:endParaRPr>
          </a:p>
          <a:p>
            <a:r>
              <a:rPr lang="en-US" sz="2400" dirty="0">
                <a:latin typeface="Gabriola" panose="04040605051002020D02" pitchFamily="82" charset="0"/>
              </a:rPr>
              <a:t>If you have ever tried to boost a patient over an “egg crate” looking material, you are aware of the resistance that occurs, pulling the body  in one direction while leaving the epidermis to lag behind. </a:t>
            </a:r>
          </a:p>
        </p:txBody>
      </p:sp>
    </p:spTree>
    <p:extLst>
      <p:ext uri="{BB962C8B-B14F-4D97-AF65-F5344CB8AC3E}">
        <p14:creationId xmlns:p14="http://schemas.microsoft.com/office/powerpoint/2010/main" val="43629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08145"/>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Pressure Redistribution</a:t>
            </a:r>
          </a:p>
        </p:txBody>
      </p:sp>
      <p:sp>
        <p:nvSpPr>
          <p:cNvPr id="2" name="TextBox 1">
            <a:extLst>
              <a:ext uri="{FF2B5EF4-FFF2-40B4-BE49-F238E27FC236}">
                <a16:creationId xmlns:a16="http://schemas.microsoft.com/office/drawing/2014/main" id="{B8CDB20D-6173-40DD-8663-7868D8878005}"/>
              </a:ext>
            </a:extLst>
          </p:cNvPr>
          <p:cNvSpPr txBox="1"/>
          <p:nvPr/>
        </p:nvSpPr>
        <p:spPr>
          <a:xfrm>
            <a:off x="1554549" y="2118150"/>
            <a:ext cx="9082899" cy="3477875"/>
          </a:xfrm>
          <a:prstGeom prst="rect">
            <a:avLst/>
          </a:prstGeom>
          <a:noFill/>
        </p:spPr>
        <p:txBody>
          <a:bodyPr wrap="square" rtlCol="0">
            <a:spAutoFit/>
          </a:bodyPr>
          <a:lstStyle/>
          <a:p>
            <a:r>
              <a:rPr lang="en-US" sz="2000" dirty="0">
                <a:latin typeface="Gabriola" panose="04040605051002020D02" pitchFamily="82" charset="0"/>
              </a:rPr>
              <a:t>When a person sits on a support surface, the pressure from their weight pressing down on and around boney prominences needs to be off set so that part of the body is not experiencing intense prolonged pressure.  </a:t>
            </a:r>
          </a:p>
          <a:p>
            <a:endParaRPr lang="en-US" sz="2000" dirty="0">
              <a:latin typeface="Gabriola" panose="04040605051002020D02" pitchFamily="82" charset="0"/>
            </a:endParaRPr>
          </a:p>
          <a:p>
            <a:r>
              <a:rPr lang="en-US" sz="2000" dirty="0">
                <a:latin typeface="Gabriola" panose="04040605051002020D02" pitchFamily="82" charset="0"/>
              </a:rPr>
              <a:t>The four main ways this can occur via a specialty support surface are covered next. They are listed in order of lowest to highest therapeutic effect with regards to pressure redistribution:</a:t>
            </a:r>
          </a:p>
          <a:p>
            <a:endParaRPr lang="en-US" sz="2000" dirty="0">
              <a:latin typeface="Gabriola" panose="04040605051002020D02" pitchFamily="82" charset="0"/>
            </a:endParaRPr>
          </a:p>
          <a:p>
            <a:pPr marL="1376363" indent="-461963">
              <a:buAutoNum type="arabicParenR"/>
            </a:pPr>
            <a:r>
              <a:rPr lang="en-US" sz="2000" u="sng" dirty="0">
                <a:latin typeface="Gabriola" panose="04040605051002020D02" pitchFamily="82" charset="0"/>
              </a:rPr>
              <a:t>Static (non-powered) Reactive </a:t>
            </a:r>
            <a:r>
              <a:rPr lang="en-US" sz="2000" dirty="0">
                <a:latin typeface="Gabriola" panose="04040605051002020D02" pitchFamily="82" charset="0"/>
              </a:rPr>
              <a:t>(i.e. Gel, Foam)</a:t>
            </a:r>
          </a:p>
          <a:p>
            <a:pPr marL="1376363" indent="-461963">
              <a:buFontTx/>
              <a:buAutoNum type="arabicParenR"/>
            </a:pPr>
            <a:r>
              <a:rPr lang="en-US" sz="2000" u="sng" dirty="0">
                <a:latin typeface="Gabriola" panose="04040605051002020D02" pitchFamily="82" charset="0"/>
              </a:rPr>
              <a:t>Static (non-powered) Reactive Air</a:t>
            </a:r>
            <a:r>
              <a:rPr lang="en-US" sz="2000" dirty="0">
                <a:latin typeface="Gabriola" panose="04040605051002020D02" pitchFamily="82" charset="0"/>
              </a:rPr>
              <a:t> (i.e. Communicating air bladders)</a:t>
            </a:r>
          </a:p>
          <a:p>
            <a:pPr marL="1376363" indent="-461963">
              <a:buFontTx/>
              <a:buAutoNum type="arabicParenR"/>
            </a:pPr>
            <a:r>
              <a:rPr lang="en-US" sz="2000" u="sng" dirty="0">
                <a:latin typeface="Gabriola" panose="04040605051002020D02" pitchFamily="82" charset="0"/>
              </a:rPr>
              <a:t>Non-Reactive Powered Air</a:t>
            </a:r>
            <a:r>
              <a:rPr lang="en-US" sz="2000" dirty="0">
                <a:latin typeface="Gabriola" panose="04040605051002020D02" pitchFamily="82" charset="0"/>
              </a:rPr>
              <a:t> (i.e. “Alternating Air” pump)</a:t>
            </a:r>
          </a:p>
          <a:p>
            <a:pPr marL="1376363"/>
            <a:r>
              <a:rPr lang="en-US" sz="2000" u="sng" dirty="0">
                <a:latin typeface="Gabriola" panose="04040605051002020D02" pitchFamily="82" charset="0"/>
              </a:rPr>
              <a:t>Powered Reactive Air</a:t>
            </a:r>
            <a:endParaRPr lang="en-US" sz="2000" dirty="0">
              <a:latin typeface="Gabriola" panose="04040605051002020D02" pitchFamily="82" charset="0"/>
            </a:endParaRPr>
          </a:p>
          <a:p>
            <a:pPr marL="1376363" indent="-461963">
              <a:buAutoNum type="arabicParenR"/>
            </a:pPr>
            <a:r>
              <a:rPr lang="en-US" sz="2000" u="sng" dirty="0">
                <a:latin typeface="Gabriola" panose="04040605051002020D02" pitchFamily="82" charset="0"/>
              </a:rPr>
              <a:t>Air Fluidized</a:t>
            </a:r>
            <a:r>
              <a:rPr lang="en-US" sz="2000" dirty="0">
                <a:latin typeface="Gabriola" panose="04040605051002020D02" pitchFamily="82" charset="0"/>
              </a:rPr>
              <a:t> (i.e. “Sand bed” – common but inaccurate nickname)</a:t>
            </a:r>
          </a:p>
        </p:txBody>
      </p:sp>
    </p:spTree>
    <p:extLst>
      <p:ext uri="{BB962C8B-B14F-4D97-AF65-F5344CB8AC3E}">
        <p14:creationId xmlns:p14="http://schemas.microsoft.com/office/powerpoint/2010/main" val="199869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38784"/>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Static (Non-Powered) Reactive</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3103417" y="2330557"/>
            <a:ext cx="5985164" cy="3631763"/>
          </a:xfrm>
          <a:prstGeom prst="rect">
            <a:avLst/>
          </a:prstGeom>
          <a:noFill/>
        </p:spPr>
        <p:txBody>
          <a:bodyPr wrap="square" rtlCol="0">
            <a:spAutoFit/>
          </a:bodyPr>
          <a:lstStyle/>
          <a:p>
            <a:pPr marL="569913" indent="-457200">
              <a:buAutoNum type="alphaLcPeriod"/>
            </a:pPr>
            <a:r>
              <a:rPr lang="en-US" sz="2400" dirty="0">
                <a:latin typeface="Gabriola" panose="04040605051002020D02" pitchFamily="82" charset="0"/>
              </a:rPr>
              <a:t>Non-powered surface</a:t>
            </a:r>
          </a:p>
          <a:p>
            <a:pPr marL="569913" indent="-457200">
              <a:buAutoNum type="alphaLcPeriod"/>
            </a:pPr>
            <a:r>
              <a:rPr lang="en-US" sz="2400" dirty="0">
                <a:latin typeface="Gabriola" panose="04040605051002020D02" pitchFamily="82" charset="0"/>
              </a:rPr>
              <a:t>The material absorbs and spreads out the impact of pressure to ease the stress on the boney prominences (i.e. Gel, Foam material). </a:t>
            </a:r>
          </a:p>
          <a:p>
            <a:pPr marL="569913" indent="-457200">
              <a:buAutoNum type="alphaLcPeriod"/>
            </a:pPr>
            <a:r>
              <a:rPr lang="en-US" sz="2400" dirty="0">
                <a:latin typeface="Gabriola" panose="04040605051002020D02" pitchFamily="82" charset="0"/>
              </a:rPr>
              <a:t>Foam versions resists deformation and gel versions can range from soft to hard.  </a:t>
            </a:r>
          </a:p>
          <a:p>
            <a:pPr marL="569913" indent="-457200">
              <a:buAutoNum type="alphaLcPeriod"/>
            </a:pPr>
            <a:r>
              <a:rPr lang="en-US" sz="2400" dirty="0">
                <a:latin typeface="Gabriola" panose="04040605051002020D02" pitchFamily="82" charset="0"/>
              </a:rPr>
              <a:t>Both foam and gel does not allow air to pass through the layer.  </a:t>
            </a:r>
          </a:p>
          <a:p>
            <a:pPr marL="455613" indent="-342900">
              <a:buFont typeface="+mj-lt"/>
              <a:buAutoNum type="arabicParenR"/>
            </a:pPr>
            <a:endParaRPr lang="en-US" sz="2400" dirty="0">
              <a:latin typeface="Gabriola" panose="04040605051002020D02" pitchFamily="82" charset="0"/>
            </a:endParaRPr>
          </a:p>
          <a:p>
            <a:pPr marL="112713" algn="r"/>
            <a:r>
              <a:rPr lang="en-US" sz="1400" dirty="0">
                <a:effectLst/>
                <a:latin typeface="Gabriola" panose="04040605051002020D02" pitchFamily="82" charset="0"/>
                <a:ea typeface="Calibri" panose="020F0502020204030204" pitchFamily="34" charset="0"/>
                <a:cs typeface="Times New Roman" panose="02020603050405020304" pitchFamily="18" charset="0"/>
              </a:rPr>
              <a:t>National Pressure Injury Advisory Panel </a:t>
            </a:r>
            <a:r>
              <a:rPr lang="en-US" sz="1400" dirty="0">
                <a:latin typeface="Gabriola" panose="04040605051002020D02" pitchFamily="82" charset="0"/>
                <a:ea typeface="Calibri" panose="020F0502020204030204" pitchFamily="34" charset="0"/>
                <a:cs typeface="Times New Roman" panose="02020603050405020304" pitchFamily="18" charset="0"/>
              </a:rPr>
              <a:t>(2019)</a:t>
            </a:r>
            <a:endParaRPr lang="en-US" sz="1400" dirty="0">
              <a:latin typeface="Gabriola" panose="04040605051002020D02" pitchFamily="82" charset="0"/>
            </a:endParaRPr>
          </a:p>
        </p:txBody>
      </p:sp>
      <p:pic>
        <p:nvPicPr>
          <p:cNvPr id="2050" name="Picture 2" descr="Mattress Clip Art, Vector Image  Illustrations ">
            <a:extLst>
              <a:ext uri="{FF2B5EF4-FFF2-40B4-BE49-F238E27FC236}">
                <a16:creationId xmlns:a16="http://schemas.microsoft.com/office/drawing/2014/main" id="{90E501AC-6F58-46F4-8A24-39CBB573E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25" y="2541214"/>
            <a:ext cx="2419494" cy="24253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Gel Seat Cushion, Double Thick Big Gel Seat Cushion, Honeycomb  Design Gel Seat Cushion for Pressure Relief Back Pain, Gel Cushion for Home  Office Chair Cars Wheelchair(with Non-Slip Seat Cover): Kitchen">
            <a:extLst>
              <a:ext uri="{FF2B5EF4-FFF2-40B4-BE49-F238E27FC236}">
                <a16:creationId xmlns:a16="http://schemas.microsoft.com/office/drawing/2014/main" id="{FF83509A-4DCE-4027-9FDB-D7E104C50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179" y="2926599"/>
            <a:ext cx="2773507" cy="165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1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75540" y="738784"/>
            <a:ext cx="8440919" cy="584775"/>
          </a:xfrm>
          <a:prstGeom prst="rect">
            <a:avLst/>
          </a:prstGeom>
          <a:noFill/>
          <a:ln>
            <a:solidFill>
              <a:srgbClr val="C00000"/>
            </a:solidFill>
          </a:ln>
        </p:spPr>
        <p:txBody>
          <a:bodyPr wrap="square" rtlCol="0">
            <a:spAutoFit/>
          </a:bodyPr>
          <a:lstStyle/>
          <a:p>
            <a:pPr algn="ctr"/>
            <a:r>
              <a:rPr lang="en-US" sz="3200" dirty="0">
                <a:solidFill>
                  <a:schemeClr val="tx1">
                    <a:lumMod val="95000"/>
                  </a:schemeClr>
                </a:solidFill>
                <a:latin typeface="Gabriola" panose="04040605051002020D02" pitchFamily="82" charset="0"/>
                <a:sym typeface="Wingdings" panose="05000000000000000000" pitchFamily="2" charset="2"/>
              </a:rPr>
              <a:t>Static (Non-Powered) Reactive Air</a:t>
            </a:r>
            <a:endParaRPr lang="en-US" sz="3200" dirty="0">
              <a:solidFill>
                <a:prstClr val="black"/>
              </a:solidFill>
              <a:latin typeface="Gabriola" panose="04040605051002020D02" pitchFamily="82" charset="0"/>
            </a:endParaRPr>
          </a:p>
        </p:txBody>
      </p:sp>
      <p:sp>
        <p:nvSpPr>
          <p:cNvPr id="2" name="TextBox 1">
            <a:extLst>
              <a:ext uri="{FF2B5EF4-FFF2-40B4-BE49-F238E27FC236}">
                <a16:creationId xmlns:a16="http://schemas.microsoft.com/office/drawing/2014/main" id="{B8CDB20D-6173-40DD-8663-7868D8878005}"/>
              </a:ext>
            </a:extLst>
          </p:cNvPr>
          <p:cNvSpPr txBox="1"/>
          <p:nvPr/>
        </p:nvSpPr>
        <p:spPr>
          <a:xfrm>
            <a:off x="1232678" y="2599822"/>
            <a:ext cx="4026282" cy="1938992"/>
          </a:xfrm>
          <a:prstGeom prst="rect">
            <a:avLst/>
          </a:prstGeom>
          <a:noFill/>
          <a:ln>
            <a:solidFill>
              <a:schemeClr val="accent4"/>
            </a:solidFill>
          </a:ln>
        </p:spPr>
        <p:txBody>
          <a:bodyPr wrap="square" rtlCol="0">
            <a:spAutoFit/>
          </a:bodyPr>
          <a:lstStyle/>
          <a:p>
            <a:pPr marL="112713"/>
            <a:r>
              <a:rPr lang="en-US" sz="2400" dirty="0">
                <a:latin typeface="Gabriola" panose="04040605051002020D02" pitchFamily="82" charset="0"/>
              </a:rPr>
              <a:t>Air moves via resistance from a bladder or cell under or near the patient’s boney prominences to another in order to off set those higher pressures. (i.e. communicating air bladders).</a:t>
            </a:r>
          </a:p>
        </p:txBody>
      </p:sp>
      <p:pic>
        <p:nvPicPr>
          <p:cNvPr id="3074" name="Picture 2" descr="237 Air Cushion Illustrations &amp;amp; Clip Art - iStock">
            <a:extLst>
              <a:ext uri="{FF2B5EF4-FFF2-40B4-BE49-F238E27FC236}">
                <a16:creationId xmlns:a16="http://schemas.microsoft.com/office/drawing/2014/main" id="{0756E4FD-A982-4843-B6F9-C384E7646D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26" t="33006" r="15459" b="33562"/>
          <a:stretch/>
        </p:blipFill>
        <p:spPr bwMode="auto">
          <a:xfrm>
            <a:off x="5661891" y="3332510"/>
            <a:ext cx="5652654" cy="2786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8CED628-FAEB-4A2C-9F70-4A24048880C1}"/>
              </a:ext>
            </a:extLst>
          </p:cNvPr>
          <p:cNvSpPr/>
          <p:nvPr/>
        </p:nvSpPr>
        <p:spPr>
          <a:xfrm>
            <a:off x="6317673" y="4634836"/>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CE7E11-C4FF-4CD8-9363-E9027FC65D01}"/>
              </a:ext>
            </a:extLst>
          </p:cNvPr>
          <p:cNvSpPr/>
          <p:nvPr/>
        </p:nvSpPr>
        <p:spPr>
          <a:xfrm>
            <a:off x="6948055" y="4634836"/>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1E41A67-0A6E-4BFF-AA6F-253214835B59}"/>
              </a:ext>
            </a:extLst>
          </p:cNvPr>
          <p:cNvSpPr/>
          <p:nvPr/>
        </p:nvSpPr>
        <p:spPr>
          <a:xfrm>
            <a:off x="7564581" y="4634836"/>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3DE21F-E53D-45B2-96A9-C95C079989D2}"/>
              </a:ext>
            </a:extLst>
          </p:cNvPr>
          <p:cNvSpPr/>
          <p:nvPr/>
        </p:nvSpPr>
        <p:spPr>
          <a:xfrm>
            <a:off x="8160332" y="4634836"/>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E388BE-1E22-48A5-B17C-0EF860928F42}"/>
              </a:ext>
            </a:extLst>
          </p:cNvPr>
          <p:cNvSpPr/>
          <p:nvPr/>
        </p:nvSpPr>
        <p:spPr>
          <a:xfrm>
            <a:off x="8857676" y="4573463"/>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DE7504-3166-4E42-B3B3-CBB959083FDD}"/>
              </a:ext>
            </a:extLst>
          </p:cNvPr>
          <p:cNvSpPr/>
          <p:nvPr/>
        </p:nvSpPr>
        <p:spPr>
          <a:xfrm>
            <a:off x="9555020" y="4634836"/>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E83C7E-1B05-4020-B2BA-17019E530910}"/>
              </a:ext>
            </a:extLst>
          </p:cNvPr>
          <p:cNvSpPr/>
          <p:nvPr/>
        </p:nvSpPr>
        <p:spPr>
          <a:xfrm>
            <a:off x="10196947" y="4573463"/>
            <a:ext cx="41563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7D7C409-8246-416B-903F-94AD658E9826}"/>
              </a:ext>
            </a:extLst>
          </p:cNvPr>
          <p:cNvCxnSpPr>
            <a:cxnSpLocks/>
          </p:cNvCxnSpPr>
          <p:nvPr/>
        </p:nvCxnSpPr>
        <p:spPr>
          <a:xfrm>
            <a:off x="8774545" y="2605738"/>
            <a:ext cx="0" cy="8232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801CB20-7066-489F-BAF3-48238EEE2C9A}"/>
              </a:ext>
            </a:extLst>
          </p:cNvPr>
          <p:cNvSpPr txBox="1"/>
          <p:nvPr/>
        </p:nvSpPr>
        <p:spPr>
          <a:xfrm>
            <a:off x="7610767" y="2138157"/>
            <a:ext cx="2295238" cy="461665"/>
          </a:xfrm>
          <a:prstGeom prst="rect">
            <a:avLst/>
          </a:prstGeom>
          <a:noFill/>
          <a:ln>
            <a:solidFill>
              <a:schemeClr val="accent1"/>
            </a:solidFill>
          </a:ln>
        </p:spPr>
        <p:txBody>
          <a:bodyPr wrap="square" rtlCol="0">
            <a:spAutoFit/>
          </a:bodyPr>
          <a:lstStyle/>
          <a:p>
            <a:r>
              <a:rPr lang="en-US" sz="2400" dirty="0">
                <a:latin typeface="Gabriola" panose="04040605051002020D02" pitchFamily="82" charset="0"/>
              </a:rPr>
              <a:t>1. Patient sits down…</a:t>
            </a:r>
          </a:p>
        </p:txBody>
      </p:sp>
      <p:sp>
        <p:nvSpPr>
          <p:cNvPr id="13" name="TextBox 12">
            <a:extLst>
              <a:ext uri="{FF2B5EF4-FFF2-40B4-BE49-F238E27FC236}">
                <a16:creationId xmlns:a16="http://schemas.microsoft.com/office/drawing/2014/main" id="{E3569595-4DA6-4893-BA58-308F54A68C13}"/>
              </a:ext>
            </a:extLst>
          </p:cNvPr>
          <p:cNvSpPr txBox="1"/>
          <p:nvPr/>
        </p:nvSpPr>
        <p:spPr>
          <a:xfrm>
            <a:off x="7092381" y="3589963"/>
            <a:ext cx="3198086" cy="400110"/>
          </a:xfrm>
          <a:prstGeom prst="rect">
            <a:avLst/>
          </a:prstGeom>
          <a:noFill/>
          <a:ln>
            <a:solidFill>
              <a:schemeClr val="accent1"/>
            </a:solidFill>
          </a:ln>
        </p:spPr>
        <p:txBody>
          <a:bodyPr wrap="square" rtlCol="0">
            <a:spAutoFit/>
          </a:bodyPr>
          <a:lstStyle/>
          <a:p>
            <a:r>
              <a:rPr lang="en-US" sz="2000" dirty="0">
                <a:latin typeface="Gabriola" panose="04040605051002020D02" pitchFamily="82" charset="0"/>
              </a:rPr>
              <a:t>2. Air moves out to neighboring cells</a:t>
            </a:r>
          </a:p>
        </p:txBody>
      </p:sp>
      <p:sp>
        <p:nvSpPr>
          <p:cNvPr id="21" name="Rectangle 20">
            <a:extLst>
              <a:ext uri="{FF2B5EF4-FFF2-40B4-BE49-F238E27FC236}">
                <a16:creationId xmlns:a16="http://schemas.microsoft.com/office/drawing/2014/main" id="{05F59B17-A5A9-4CD8-B19C-C24C9AF6A801}"/>
              </a:ext>
            </a:extLst>
          </p:cNvPr>
          <p:cNvSpPr/>
          <p:nvPr/>
        </p:nvSpPr>
        <p:spPr>
          <a:xfrm rot="5400000">
            <a:off x="8416773" y="3935024"/>
            <a:ext cx="697081" cy="1330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Franklin Gothic Book" panose="020F0502020204030204"/>
            </a:endParaRPr>
          </a:p>
        </p:txBody>
      </p:sp>
      <p:cxnSp>
        <p:nvCxnSpPr>
          <p:cNvPr id="16" name="Straight Arrow Connector 15">
            <a:extLst>
              <a:ext uri="{FF2B5EF4-FFF2-40B4-BE49-F238E27FC236}">
                <a16:creationId xmlns:a16="http://schemas.microsoft.com/office/drawing/2014/main" id="{514F2C0D-8282-4CDC-A457-93AF1E0C734D}"/>
              </a:ext>
            </a:extLst>
          </p:cNvPr>
          <p:cNvCxnSpPr>
            <a:cxnSpLocks/>
          </p:cNvCxnSpPr>
          <p:nvPr/>
        </p:nvCxnSpPr>
        <p:spPr>
          <a:xfrm>
            <a:off x="9467277" y="4704235"/>
            <a:ext cx="12699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795C38-F4D2-4E5C-A28E-69D15C0F9DD4}"/>
              </a:ext>
            </a:extLst>
          </p:cNvPr>
          <p:cNvCxnSpPr>
            <a:cxnSpLocks/>
          </p:cNvCxnSpPr>
          <p:nvPr/>
        </p:nvCxnSpPr>
        <p:spPr>
          <a:xfrm flipH="1">
            <a:off x="7024252" y="4721245"/>
            <a:ext cx="10806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346319"/>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{0ACF01B9-2F0E-430B-AAB7-5C60EBFC4152}tf33845126_win32</Template>
  <TotalTime>147</TotalTime>
  <Words>1467</Words>
  <Application>Microsoft Office PowerPoint</Application>
  <PresentationFormat>Widescreen</PresentationFormat>
  <Paragraphs>140</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Bookman Old Style</vt:lpstr>
      <vt:lpstr>Calibri</vt:lpstr>
      <vt:lpstr>Franklin Gothic Book</vt:lpstr>
      <vt:lpstr>Gabriola</vt:lpstr>
      <vt:lpstr>Times New Roman</vt:lpstr>
      <vt:lpstr>Wingdings</vt:lpstr>
      <vt:lpstr>1_RetrospectVTI</vt:lpstr>
      <vt:lpstr>Specialty Support Surfaces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Specialty Surfaces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Support Surfaces</dc:title>
  <dc:creator>Catherine Spangler</dc:creator>
  <cp:lastModifiedBy>Catherine Spangler</cp:lastModifiedBy>
  <cp:revision>10</cp:revision>
  <dcterms:created xsi:type="dcterms:W3CDTF">2021-06-16T15:19:16Z</dcterms:created>
  <dcterms:modified xsi:type="dcterms:W3CDTF">2021-06-16T17:46:46Z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