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Nuni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regular.fntdata"/><Relationship Id="rId10" Type="http://schemas.openxmlformats.org/officeDocument/2006/relationships/slide" Target="slides/slide5.xml"/><Relationship Id="rId13" Type="http://schemas.openxmlformats.org/officeDocument/2006/relationships/font" Target="fonts/Nunito-italic.fntdata"/><Relationship Id="rId12" Type="http://schemas.openxmlformats.org/officeDocument/2006/relationships/font" Target="fonts/Nuni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Nuni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3ea1f2eedf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3ea1f2eedf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ea1f2eedf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ea1f2eedf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13ea1f2eedf_0_1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13ea1f2eedf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ea1f2eedf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13ea1f2eedf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6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5058905" y="0"/>
            <a:ext cx="4085100" cy="20526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20327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4" name="Google Shape;14;p2"/>
          <p:cNvGrpSpPr/>
          <p:nvPr/>
        </p:nvGrpSpPr>
        <p:grpSpPr>
          <a:xfrm>
            <a:off x="255200" y="592"/>
            <a:ext cx="2250363" cy="1044300"/>
            <a:chOff x="255200" y="592"/>
            <a:chExt cx="2250363" cy="1044300"/>
          </a:xfrm>
        </p:grpSpPr>
        <p:sp>
          <p:nvSpPr>
            <p:cNvPr id="15" name="Google Shape;15;p2"/>
            <p:cNvSpPr/>
            <p:nvPr/>
          </p:nvSpPr>
          <p:spPr>
            <a:xfrm>
              <a:off x="764063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509632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55200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8" name="Google Shape;18;p2"/>
          <p:cNvGrpSpPr/>
          <p:nvPr/>
        </p:nvGrpSpPr>
        <p:grpSpPr>
          <a:xfrm>
            <a:off x="905395" y="592"/>
            <a:ext cx="2250363" cy="1044300"/>
            <a:chOff x="905395" y="592"/>
            <a:chExt cx="2250363" cy="1044300"/>
          </a:xfrm>
        </p:grpSpPr>
        <p:sp>
          <p:nvSpPr>
            <p:cNvPr id="19" name="Google Shape;19;p2"/>
            <p:cNvSpPr/>
            <p:nvPr/>
          </p:nvSpPr>
          <p:spPr>
            <a:xfrm>
              <a:off x="1414258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159826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05395" y="592"/>
              <a:ext cx="1741500" cy="1044300"/>
            </a:xfrm>
            <a:prstGeom prst="parallelogram">
              <a:avLst>
                <a:gd fmla="val 153193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2" name="Google Shape;22;p2"/>
          <p:cNvGrpSpPr/>
          <p:nvPr/>
        </p:nvGrpSpPr>
        <p:grpSpPr>
          <a:xfrm>
            <a:off x="7057468" y="5088"/>
            <a:ext cx="1851282" cy="752108"/>
            <a:chOff x="6917201" y="0"/>
            <a:chExt cx="2227777" cy="863400"/>
          </a:xfrm>
        </p:grpSpPr>
        <p:sp>
          <p:nvSpPr>
            <p:cNvPr id="23" name="Google Shape;23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26" name="Google Shape;26;p2"/>
          <p:cNvGrpSpPr/>
          <p:nvPr/>
        </p:nvGrpSpPr>
        <p:grpSpPr>
          <a:xfrm>
            <a:off x="6553032" y="4217852"/>
            <a:ext cx="2389068" cy="925737"/>
            <a:chOff x="6917201" y="0"/>
            <a:chExt cx="2227777" cy="863400"/>
          </a:xfrm>
        </p:grpSpPr>
        <p:sp>
          <p:nvSpPr>
            <p:cNvPr id="27" name="Google Shape;27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199149" y="4055652"/>
            <a:ext cx="2795414" cy="1083308"/>
            <a:chOff x="6917201" y="0"/>
            <a:chExt cx="2227777" cy="863400"/>
          </a:xfrm>
        </p:grpSpPr>
        <p:sp>
          <p:nvSpPr>
            <p:cNvPr id="31" name="Google Shape;31;p2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858703" y="1822833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858700" y="3413158"/>
            <a:ext cx="5361300" cy="5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"/>
          <p:cNvSpPr/>
          <p:nvPr/>
        </p:nvSpPr>
        <p:spPr>
          <a:xfrm flipH="1">
            <a:off x="5569200" y="2834075"/>
            <a:ext cx="3574800" cy="23094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1" name="Google Shape;111;p11"/>
          <p:cNvGrpSpPr/>
          <p:nvPr/>
        </p:nvGrpSpPr>
        <p:grpSpPr>
          <a:xfrm>
            <a:off x="5959222" y="4119576"/>
            <a:ext cx="2520952" cy="1024165"/>
            <a:chOff x="6917201" y="0"/>
            <a:chExt cx="2227777" cy="863400"/>
          </a:xfrm>
        </p:grpSpPr>
        <p:sp>
          <p:nvSpPr>
            <p:cNvPr id="112" name="Google Shape;112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15" name="Google Shape;115;p11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116" name="Google Shape;116;p11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9" name="Google Shape;119;p11"/>
          <p:cNvSpPr txBox="1"/>
          <p:nvPr>
            <p:ph hasCustomPrompt="1" type="title"/>
          </p:nvPr>
        </p:nvSpPr>
        <p:spPr>
          <a:xfrm>
            <a:off x="1385850" y="1383850"/>
            <a:ext cx="6372300" cy="13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600"/>
              <a:buNone/>
              <a:defRPr sz="86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0" name="Google Shape;120;p11"/>
          <p:cNvSpPr txBox="1"/>
          <p:nvPr>
            <p:ph idx="1" type="body"/>
          </p:nvPr>
        </p:nvSpPr>
        <p:spPr>
          <a:xfrm>
            <a:off x="1385850" y="2863850"/>
            <a:ext cx="6372300" cy="64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"/>
          <p:cNvSpPr/>
          <p:nvPr/>
        </p:nvSpPr>
        <p:spPr>
          <a:xfrm flipH="1">
            <a:off x="4757100" y="2309400"/>
            <a:ext cx="4386900" cy="2834100"/>
          </a:xfrm>
          <a:prstGeom prst="rtTriangle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9" name="Google Shape;39;p3"/>
          <p:cNvGrpSpPr/>
          <p:nvPr/>
        </p:nvGrpSpPr>
        <p:grpSpPr>
          <a:xfrm>
            <a:off x="5594191" y="3961115"/>
            <a:ext cx="2910145" cy="1182340"/>
            <a:chOff x="6917201" y="0"/>
            <a:chExt cx="2227777" cy="863400"/>
          </a:xfrm>
        </p:grpSpPr>
        <p:sp>
          <p:nvSpPr>
            <p:cNvPr id="40" name="Google Shape;40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" name="Google Shape;43;p3"/>
          <p:cNvGrpSpPr/>
          <p:nvPr/>
        </p:nvGrpSpPr>
        <p:grpSpPr>
          <a:xfrm>
            <a:off x="199149" y="2"/>
            <a:ext cx="2795414" cy="1083308"/>
            <a:chOff x="6917201" y="0"/>
            <a:chExt cx="2227777" cy="863400"/>
          </a:xfrm>
        </p:grpSpPr>
        <p:sp>
          <p:nvSpPr>
            <p:cNvPr id="44" name="Google Shape;44;p3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3"/>
          <p:cNvSpPr txBox="1"/>
          <p:nvPr>
            <p:ph type="title"/>
          </p:nvPr>
        </p:nvSpPr>
        <p:spPr>
          <a:xfrm>
            <a:off x="1888684" y="1746100"/>
            <a:ext cx="53775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None/>
              <a:defRPr sz="3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8" name="Google Shape;48;p3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solidFill>
          <a:schemeClr val="dk2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4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54" name="Google Shape;54;p4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solidFill>
          <a:schemeClr val="dk2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5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5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1" name="Google Shape;61;p5"/>
          <p:cNvSpPr txBox="1"/>
          <p:nvPr>
            <p:ph idx="1" type="body"/>
          </p:nvPr>
        </p:nvSpPr>
        <p:spPr>
          <a:xfrm>
            <a:off x="819150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2" name="Google Shape;62;p5"/>
          <p:cNvSpPr txBox="1"/>
          <p:nvPr>
            <p:ph idx="2" type="body"/>
          </p:nvPr>
        </p:nvSpPr>
        <p:spPr>
          <a:xfrm>
            <a:off x="4638675" y="1990725"/>
            <a:ext cx="36861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3" name="Google Shape;63;p5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solidFill>
          <a:schemeClr val="dk2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6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6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9" name="Google Shape;69;p6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solidFill>
          <a:schemeClr val="accent3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7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7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7"/>
          <p:cNvSpPr txBox="1"/>
          <p:nvPr>
            <p:ph type="title"/>
          </p:nvPr>
        </p:nvSpPr>
        <p:spPr>
          <a:xfrm>
            <a:off x="819150" y="845600"/>
            <a:ext cx="3709200" cy="138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5" name="Google Shape;75;p7"/>
          <p:cNvSpPr txBox="1"/>
          <p:nvPr>
            <p:ph idx="1" type="body"/>
          </p:nvPr>
        </p:nvSpPr>
        <p:spPr>
          <a:xfrm>
            <a:off x="830700" y="2319050"/>
            <a:ext cx="3709200" cy="211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76" name="Google Shape;76;p7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1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/>
          <p:nvPr/>
        </p:nvSpPr>
        <p:spPr>
          <a:xfrm>
            <a:off x="0" y="2823144"/>
            <a:ext cx="7369200" cy="2316900"/>
          </a:xfrm>
          <a:prstGeom prst="rtTriangle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8"/>
          <p:cNvSpPr/>
          <p:nvPr/>
        </p:nvSpPr>
        <p:spPr>
          <a:xfrm flipH="1">
            <a:off x="3583210" y="1554113"/>
            <a:ext cx="5560500" cy="35895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0" name="Google Shape;80;p8"/>
          <p:cNvGrpSpPr/>
          <p:nvPr/>
        </p:nvGrpSpPr>
        <p:grpSpPr>
          <a:xfrm>
            <a:off x="255991" y="-118"/>
            <a:ext cx="2251347" cy="1043408"/>
            <a:chOff x="3961956" y="4383950"/>
            <a:chExt cx="1160548" cy="548700"/>
          </a:xfrm>
        </p:grpSpPr>
        <p:sp>
          <p:nvSpPr>
            <p:cNvPr id="81" name="Google Shape;81;p8"/>
            <p:cNvSpPr/>
            <p:nvPr/>
          </p:nvSpPr>
          <p:spPr>
            <a:xfrm>
              <a:off x="4224904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4093430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3961956" y="4383950"/>
              <a:ext cx="897600" cy="548700"/>
            </a:xfrm>
            <a:prstGeom prst="parallelogram">
              <a:avLst>
                <a:gd fmla="val 153193" name="adj"/>
              </a:avLst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5" name="Google Shape;85;p8"/>
          <p:cNvGrpSpPr/>
          <p:nvPr/>
        </p:nvGrpSpPr>
        <p:grpSpPr>
          <a:xfrm>
            <a:off x="34934" y="4522125"/>
            <a:ext cx="1593306" cy="617072"/>
            <a:chOff x="6917201" y="0"/>
            <a:chExt cx="2227777" cy="863400"/>
          </a:xfrm>
        </p:grpSpPr>
        <p:sp>
          <p:nvSpPr>
            <p:cNvPr id="86" name="Google Shape;86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89" name="Google Shape;89;p8"/>
          <p:cNvGrpSpPr/>
          <p:nvPr/>
        </p:nvGrpSpPr>
        <p:grpSpPr>
          <a:xfrm>
            <a:off x="5886353" y="1243"/>
            <a:ext cx="3257455" cy="1261514"/>
            <a:chOff x="6917201" y="0"/>
            <a:chExt cx="2227777" cy="863400"/>
          </a:xfrm>
        </p:grpSpPr>
        <p:sp>
          <p:nvSpPr>
            <p:cNvPr id="90" name="Google Shape;90;p8"/>
            <p:cNvSpPr/>
            <p:nvPr/>
          </p:nvSpPr>
          <p:spPr>
            <a:xfrm>
              <a:off x="7641677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7279439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6917201" y="0"/>
              <a:ext cx="1503300" cy="863400"/>
            </a:xfrm>
            <a:prstGeom prst="parallelogram">
              <a:avLst>
                <a:gd fmla="val 158024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3" name="Google Shape;93;p8"/>
          <p:cNvSpPr txBox="1"/>
          <p:nvPr>
            <p:ph type="title"/>
          </p:nvPr>
        </p:nvSpPr>
        <p:spPr>
          <a:xfrm>
            <a:off x="1393929" y="1301146"/>
            <a:ext cx="6366900" cy="253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94" name="Google Shape;94;p8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2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9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9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9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9"/>
          <p:cNvSpPr txBox="1"/>
          <p:nvPr>
            <p:ph type="title"/>
          </p:nvPr>
        </p:nvSpPr>
        <p:spPr>
          <a:xfrm>
            <a:off x="819150" y="845600"/>
            <a:ext cx="6424200" cy="70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100" name="Google Shape;100;p9"/>
          <p:cNvSpPr txBox="1"/>
          <p:nvPr>
            <p:ph idx="1" type="subTitle"/>
          </p:nvPr>
        </p:nvSpPr>
        <p:spPr>
          <a:xfrm>
            <a:off x="819150" y="1550700"/>
            <a:ext cx="58599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1" name="Google Shape;101;p9"/>
          <p:cNvSpPr txBox="1"/>
          <p:nvPr>
            <p:ph idx="2" type="body"/>
          </p:nvPr>
        </p:nvSpPr>
        <p:spPr>
          <a:xfrm>
            <a:off x="819150" y="2467050"/>
            <a:ext cx="5859900" cy="209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02" name="Google Shape;102;p9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solidFill>
          <a:schemeClr val="accent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0"/>
          <p:cNvSpPr/>
          <p:nvPr/>
        </p:nvSpPr>
        <p:spPr>
          <a:xfrm>
            <a:off x="31" y="2824500"/>
            <a:ext cx="7370400" cy="2319000"/>
          </a:xfrm>
          <a:prstGeom prst="rtTriangle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0"/>
          <p:cNvSpPr/>
          <p:nvPr/>
        </p:nvSpPr>
        <p:spPr>
          <a:xfrm flipH="1">
            <a:off x="3582600" y="1550700"/>
            <a:ext cx="5561400" cy="3592800"/>
          </a:xfrm>
          <a:prstGeom prst="rtTriangl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0"/>
          <p:cNvSpPr/>
          <p:nvPr/>
        </p:nvSpPr>
        <p:spPr>
          <a:xfrm>
            <a:off x="203225" y="206250"/>
            <a:ext cx="8737500" cy="4731000"/>
          </a:xfrm>
          <a:prstGeom prst="rect">
            <a:avLst/>
          </a:prstGeom>
          <a:solidFill>
            <a:schemeClr val="dk1"/>
          </a:solidFill>
          <a:ln>
            <a:noFill/>
          </a:ln>
          <a:effectLst>
            <a:outerShdw blurRad="228600" sx="101000" rotWithShape="0" algn="ctr" sy="101000">
              <a:srgbClr val="000000">
                <a:alpha val="40000"/>
              </a:srgb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328025" y="4163500"/>
            <a:ext cx="7415100" cy="605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8" name="Google Shape;108;p10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hift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Nunito"/>
              <a:buNone/>
              <a:defRPr sz="28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3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Calibri"/>
              <a:buChar char="●"/>
              <a:defRPr sz="13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●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○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Calibri"/>
              <a:buChar char="■"/>
              <a:defRPr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390734" y="454366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3"/>
          <p:cNvSpPr txBox="1"/>
          <p:nvPr>
            <p:ph type="ctrTitle"/>
          </p:nvPr>
        </p:nvSpPr>
        <p:spPr>
          <a:xfrm>
            <a:off x="1858703" y="1343408"/>
            <a:ext cx="5361300" cy="144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/>
              <a:t>How to be a Wound Treatment Nurse</a:t>
            </a:r>
            <a:endParaRPr sz="4000"/>
          </a:p>
        </p:txBody>
      </p:sp>
      <p:sp>
        <p:nvSpPr>
          <p:cNvPr id="129" name="Google Shape;129;p13"/>
          <p:cNvSpPr txBox="1"/>
          <p:nvPr>
            <p:ph idx="1" type="subTitle"/>
          </p:nvPr>
        </p:nvSpPr>
        <p:spPr>
          <a:xfrm>
            <a:off x="1503150" y="2943895"/>
            <a:ext cx="6137700" cy="85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47" u="sng"/>
              <a:t>Susan Caver</a:t>
            </a:r>
            <a:endParaRPr sz="2247"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LVN Wound Specialist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4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History of Susan’s Career as a Wound Treatment Nurse</a:t>
            </a:r>
            <a:endParaRPr/>
          </a:p>
        </p:txBody>
      </p:sp>
      <p:sp>
        <p:nvSpPr>
          <p:cNvPr id="135" name="Google Shape;135;p14"/>
          <p:cNvSpPr txBox="1"/>
          <p:nvPr>
            <p:ph idx="1" type="body"/>
          </p:nvPr>
        </p:nvSpPr>
        <p:spPr>
          <a:xfrm>
            <a:off x="819150" y="1800200"/>
            <a:ext cx="7505700" cy="26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958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A Wound Treatment Nurse for about 10 years now</a:t>
            </a:r>
            <a:endParaRPr sz="1202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i="1" lang="en" sz="1202"/>
              <a:t>How she became a treatment nurse:</a:t>
            </a:r>
            <a:endParaRPr i="1" sz="1202"/>
          </a:p>
          <a:p>
            <a:pPr indent="-304958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Pushed into being either a medication nurse or treatment nurse at the very basic level for the first 3 years</a:t>
            </a:r>
            <a:endParaRPr sz="1202"/>
          </a:p>
          <a:p>
            <a:pPr indent="-304958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Discovered the love for wound treatment and all skin because she can see things heal than just giving medications</a:t>
            </a:r>
            <a:endParaRPr sz="1202"/>
          </a:p>
          <a:p>
            <a:pPr indent="0" lvl="0" marL="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018"/>
              <a:buNone/>
            </a:pPr>
            <a:r>
              <a:rPr i="1" lang="en" sz="1202"/>
              <a:t>How she applied into being a specialist:</a:t>
            </a:r>
            <a:endParaRPr i="1" sz="1202"/>
          </a:p>
          <a:p>
            <a:pPr indent="-304958" lvl="0" marL="457200" rtl="0" algn="l">
              <a:lnSpc>
                <a:spcPct val="105000"/>
              </a:lnSpc>
              <a:spcBef>
                <a:spcPts val="120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Promoted herself to the next facility she applied to</a:t>
            </a:r>
            <a:endParaRPr sz="1202"/>
          </a:p>
          <a:p>
            <a:pPr indent="-304958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Highlighted her wound treatment experience</a:t>
            </a:r>
            <a:endParaRPr sz="1202"/>
          </a:p>
          <a:p>
            <a:pPr indent="-304958" lvl="0" marL="457200" rtl="0" algn="l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Negotiated her pay upon discovering the demand for treatment nurses</a:t>
            </a:r>
            <a:endParaRPr sz="1202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5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apply as a Wound Treatment Specialist</a:t>
            </a:r>
            <a:endParaRPr/>
          </a:p>
        </p:txBody>
      </p:sp>
      <p:sp>
        <p:nvSpPr>
          <p:cNvPr id="141" name="Google Shape;141;p15"/>
          <p:cNvSpPr txBox="1"/>
          <p:nvPr>
            <p:ph idx="1" type="body"/>
          </p:nvPr>
        </p:nvSpPr>
        <p:spPr>
          <a:xfrm>
            <a:off x="819150" y="1527125"/>
            <a:ext cx="7505700" cy="29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Resume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Highlight the </a:t>
            </a:r>
            <a:r>
              <a:rPr b="1" lang="en"/>
              <a:t>skills and experience</a:t>
            </a:r>
            <a:endParaRPr b="1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Support documents with </a:t>
            </a:r>
            <a:r>
              <a:rPr b="1" lang="en"/>
              <a:t>certifications</a:t>
            </a:r>
            <a:endParaRPr b="1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Posting on Indeed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Optimize your Indeed profile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Include certifications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Interview with Confidence</a:t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Be honest and transparent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Be confident with the rate that is worth your skills and experience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Facilities ask to verify skills and experience? </a:t>
            </a:r>
            <a:r>
              <a:rPr i="1" lang="en" sz="2222"/>
              <a:t>(Susan’s experience)</a:t>
            </a:r>
            <a:endParaRPr i="1" sz="2222"/>
          </a:p>
        </p:txBody>
      </p:sp>
      <p:sp>
        <p:nvSpPr>
          <p:cNvPr id="147" name="Google Shape;147;p16"/>
          <p:cNvSpPr txBox="1"/>
          <p:nvPr>
            <p:ph idx="1" type="body"/>
          </p:nvPr>
        </p:nvSpPr>
        <p:spPr>
          <a:xfrm>
            <a:off x="819150" y="1990725"/>
            <a:ext cx="7505700" cy="244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04800" lvl="0" marL="457200" rtl="0" algn="l"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●"/>
            </a:pPr>
            <a:r>
              <a:rPr lang="en" sz="1200">
                <a:solidFill>
                  <a:srgbClr val="000000"/>
                </a:solidFill>
              </a:rPr>
              <a:t>For the skills part, I just attended a couple of those </a:t>
            </a:r>
            <a:r>
              <a:rPr b="1" lang="en" sz="1200">
                <a:solidFill>
                  <a:srgbClr val="000000"/>
                </a:solidFill>
              </a:rPr>
              <a:t>3-day-seminars</a:t>
            </a:r>
            <a:r>
              <a:rPr lang="en" sz="1200">
                <a:solidFill>
                  <a:srgbClr val="000000"/>
                </a:solidFill>
              </a:rPr>
              <a:t>, one of them at Educate Simplify, and attached it to my resume bundle.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000000"/>
                </a:solidFill>
              </a:rPr>
              <a:t>Surprisingly, facilities did not ask for higher accreditation, so the job I applied for just accepted these CEU certificates. 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000000"/>
                </a:solidFill>
              </a:rPr>
              <a:t>Higher accreditation entails a longer wound care program that includes a board exam, allowing an RN or LVN to sign as a wound specialist after our name.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000000"/>
                </a:solidFill>
              </a:rPr>
              <a:t>I did invest in attending the WOCN’s WTA program-the big nurse wound organization, so now I am a WTA credentialed nurse. Therefore, no, there’s no question I am a wound care specialist.</a:t>
            </a:r>
            <a:endParaRPr sz="1200">
              <a:solidFill>
                <a:srgbClr val="000000"/>
              </a:solidFill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Char char="●"/>
            </a:pPr>
            <a:r>
              <a:rPr lang="en" sz="1200">
                <a:solidFill>
                  <a:srgbClr val="000000"/>
                </a:solidFill>
              </a:rPr>
              <a:t>For the experience part, I listed all my references and, of course, previous job titles that HR or DON could call to verify.</a:t>
            </a:r>
            <a:endParaRPr sz="1200">
              <a:solidFill>
                <a:srgbClr val="181818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7"/>
          <p:cNvSpPr txBox="1"/>
          <p:nvPr>
            <p:ph type="title"/>
          </p:nvPr>
        </p:nvSpPr>
        <p:spPr>
          <a:xfrm>
            <a:off x="819150" y="845600"/>
            <a:ext cx="7505700" cy="95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Skills are Needed?</a:t>
            </a:r>
            <a:endParaRPr/>
          </a:p>
        </p:txBody>
      </p:sp>
      <p:sp>
        <p:nvSpPr>
          <p:cNvPr id="153" name="Google Shape;153;p17"/>
          <p:cNvSpPr txBox="1"/>
          <p:nvPr>
            <p:ph idx="1" type="body"/>
          </p:nvPr>
        </p:nvSpPr>
        <p:spPr>
          <a:xfrm>
            <a:off x="819150" y="1476625"/>
            <a:ext cx="7505700" cy="296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ts val="1203"/>
              <a:buAutoNum type="arabicPeriod"/>
            </a:pPr>
            <a:r>
              <a:rPr b="1" lang="en" sz="1202"/>
              <a:t>Good Communication</a:t>
            </a:r>
            <a:endParaRPr b="1"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Knowing who the patient is and who you are.</a:t>
            </a:r>
            <a:endParaRPr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Skin assessment should be done </a:t>
            </a:r>
            <a:r>
              <a:rPr lang="en" sz="1202" u="sng"/>
              <a:t>within 24hrs</a:t>
            </a:r>
            <a:r>
              <a:rPr lang="en" sz="1202"/>
              <a:t> upon admission for the medicare or insurance to cover the pay for the facility</a:t>
            </a:r>
            <a:endParaRPr sz="1202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ts val="1203"/>
              <a:buAutoNum type="arabicPeriod"/>
            </a:pPr>
            <a:r>
              <a:rPr b="1" lang="en" sz="1202"/>
              <a:t>Time Management</a:t>
            </a:r>
            <a:endParaRPr b="1"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Facilities does not promote over time working too much</a:t>
            </a:r>
            <a:endParaRPr sz="1202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ts val="1203"/>
              <a:buAutoNum type="arabicPeriod"/>
            </a:pPr>
            <a:r>
              <a:rPr b="1" lang="en" sz="1202"/>
              <a:t>Organization</a:t>
            </a:r>
            <a:endParaRPr b="1"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Plan and sort out weekly assessment to ease the paperworks</a:t>
            </a:r>
            <a:endParaRPr sz="1202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ts val="1203"/>
              <a:buAutoNum type="arabicPeriod"/>
            </a:pPr>
            <a:r>
              <a:rPr b="1" lang="en" sz="1202"/>
              <a:t>Detail-Oriented</a:t>
            </a:r>
            <a:endParaRPr b="1"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Meticulously </a:t>
            </a:r>
            <a:r>
              <a:rPr lang="en" sz="1202" u="sng"/>
              <a:t>check and record every detail</a:t>
            </a:r>
            <a:r>
              <a:rPr lang="en" sz="1202"/>
              <a:t> you find in the assessment to avoid liability on negligence</a:t>
            </a:r>
            <a:endParaRPr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Do </a:t>
            </a:r>
            <a:r>
              <a:rPr lang="en" sz="1202" u="sng"/>
              <a:t>clinical notes</a:t>
            </a:r>
            <a:r>
              <a:rPr lang="en" sz="1202"/>
              <a:t> (for Doctor’s references, recommendation on medication, determining the risk level)</a:t>
            </a:r>
            <a:endParaRPr sz="1202"/>
          </a:p>
          <a:p>
            <a:pPr indent="-304958" lvl="0" marL="457200" rtl="0" algn="l">
              <a:spcBef>
                <a:spcPts val="0"/>
              </a:spcBef>
              <a:spcAft>
                <a:spcPts val="0"/>
              </a:spcAft>
              <a:buSzPts val="1203"/>
              <a:buAutoNum type="arabicPeriod"/>
            </a:pPr>
            <a:r>
              <a:rPr b="1" lang="en" sz="1202"/>
              <a:t>Networking</a:t>
            </a:r>
            <a:endParaRPr b="1" sz="1202"/>
          </a:p>
          <a:p>
            <a:pPr indent="-304958" lvl="0" marL="628650" rtl="0" algn="l">
              <a:spcBef>
                <a:spcPts val="0"/>
              </a:spcBef>
              <a:spcAft>
                <a:spcPts val="0"/>
              </a:spcAft>
              <a:buSzPts val="1203"/>
              <a:buChar char="●"/>
            </a:pPr>
            <a:r>
              <a:rPr lang="en" sz="1202"/>
              <a:t>Upskill and learn new things especially about wounds by </a:t>
            </a:r>
            <a:r>
              <a:rPr lang="en" sz="1202" u="sng"/>
              <a:t>attending seminars</a:t>
            </a:r>
            <a:r>
              <a:rPr lang="en" sz="1202"/>
              <a:t> to refresh knowledge</a:t>
            </a:r>
            <a:endParaRPr sz="1202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ift">
  <a:themeElements>
    <a:clrScheme name="Shift">
      <a:dk1>
        <a:srgbClr val="FFFFFF"/>
      </a:dk1>
      <a:lt1>
        <a:srgbClr val="AF7B51"/>
      </a:lt1>
      <a:dk2>
        <a:srgbClr val="233A44"/>
      </a:dk2>
      <a:lt2>
        <a:srgbClr val="D9D9D9"/>
      </a:lt2>
      <a:accent1>
        <a:srgbClr val="00796B"/>
      </a:accent1>
      <a:accent2>
        <a:srgbClr val="D9563F"/>
      </a:accent2>
      <a:accent3>
        <a:srgbClr val="C4A15A"/>
      </a:accent3>
      <a:accent4>
        <a:srgbClr val="14F597"/>
      </a:accent4>
      <a:accent5>
        <a:srgbClr val="3D4594"/>
      </a:accent5>
      <a:accent6>
        <a:srgbClr val="163EF5"/>
      </a:accent6>
      <a:hlink>
        <a:srgbClr val="3D4594"/>
      </a:hlink>
      <a:folHlink>
        <a:srgbClr val="3D45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