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bookmarkIdSeed="2">
  <p:sldMasterIdLst>
    <p:sldMasterId id="2147483648" r:id="rId4"/>
  </p:sldMasterIdLst>
  <p:notesMasterIdLst>
    <p:notesMasterId r:id="rId17"/>
  </p:notesMasterIdLst>
  <p:sldIdLst>
    <p:sldId id="256" r:id="rId5"/>
    <p:sldId id="2134805166" r:id="rId6"/>
    <p:sldId id="2134805136" r:id="rId7"/>
    <p:sldId id="2134805167" r:id="rId8"/>
    <p:sldId id="2134805139" r:id="rId9"/>
    <p:sldId id="2134805192" r:id="rId10"/>
    <p:sldId id="2134805193" r:id="rId11"/>
    <p:sldId id="2134805194" r:id="rId12"/>
    <p:sldId id="2134805195" r:id="rId13"/>
    <p:sldId id="2134805197" r:id="rId14"/>
    <p:sldId id="2134805123" r:id="rId15"/>
    <p:sldId id="284" r:id="rId16"/>
  </p:sldIdLst>
  <p:sldSz cx="12192000" cy="6858000"/>
  <p:notesSz cx="7104063" cy="10234613"/>
  <p:embeddedFontLst>
    <p:embeddedFont>
      <p:font typeface="Calibri" panose="020F0502020204030204" pitchFamily="34" charset="0"/>
      <p:regular r:id="rId18"/>
      <p:bold r:id="rId19"/>
      <p:italic r:id="rId20"/>
      <p:boldItalic r:id="rId21"/>
    </p:embeddedFont>
    <p:embeddedFont>
      <p:font typeface="Montserrat" panose="00000500000000000000" pitchFamily="2" charset="0"/>
      <p:regular r:id="rId22"/>
      <p:bold r:id="rId23"/>
      <p:italic r:id="rId24"/>
      <p:boldItalic r:id="rId25"/>
    </p:embeddedFont>
    <p:embeddedFont>
      <p:font typeface="Montserrat Medium" panose="00000600000000000000" pitchFamily="2"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3840">
          <p15:clr>
            <a:srgbClr val="A4A3A4"/>
          </p15:clr>
        </p15:guide>
        <p15:guide id="2" orient="horz" pos="981">
          <p15:clr>
            <a:srgbClr val="A4A3A4"/>
          </p15:clr>
        </p15:guide>
        <p15:guide id="3" orient="horz" pos="3892">
          <p15:clr>
            <a:srgbClr val="A4A3A4"/>
          </p15:clr>
        </p15:guide>
        <p15:guide id="4" pos="1095">
          <p15:clr>
            <a:srgbClr val="A4A3A4"/>
          </p15:clr>
        </p15:guide>
        <p15:guide id="5" orient="horz" pos="2886">
          <p15:clr>
            <a:srgbClr val="A4A3A4"/>
          </p15:clr>
        </p15:guide>
        <p15:guide id="6" orient="horz" pos="3746">
          <p15:clr>
            <a:srgbClr val="A4A3A4"/>
          </p15:clr>
        </p15:guide>
      </p15:sldGuideLst>
    </p:ext>
    <p: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r:id="rId94" roundtripDataSignature="AMtx7mhif20b5hy2Hy84ul2Hw7qXczvNAQ=="/>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D7456A8-2A23-ACE9-3D89-9BCC0D45A3FB}" name="Quanah McBride" initials="QM" userId="S::quanah@layercake.cloud::2cf32977-8cf5-49a5-821c-e4ecb38898e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Padraig O'Donovan" initials="PO" lastIdx="1" clrIdx="0">
    <p:extLst>
      <p:ext uri="{19B8F6BF-5375-455C-9EA6-DF929625EA0E}">
        <p15:presenceInfo xmlns:p15="http://schemas.microsoft.com/office/powerpoint/2012/main" userId="Padraig O'Donov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3A93"/>
    <a:srgbClr val="E7E8ED"/>
    <a:srgbClr val="E8E9EE"/>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FFDC61-86D0-FBE8-4B29-3F59DAF3E032}" v="982" dt="2023-03-29T02:09:35.463"/>
    <p1510:client id="{D7FE4C19-A9B0-4282-B922-53BC30DCF85E}" v="906" dt="2023-03-29T02:22:15.3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20" autoAdjust="0"/>
    <p:restoredTop sz="84746" autoAdjust="0"/>
  </p:normalViewPr>
  <p:slideViewPr>
    <p:cSldViewPr snapToGrid="0">
      <p:cViewPr varScale="1">
        <p:scale>
          <a:sx n="139" d="100"/>
          <a:sy n="139" d="100"/>
        </p:scale>
        <p:origin x="876" y="120"/>
      </p:cViewPr>
      <p:guideLst>
        <p:guide pos="3840"/>
        <p:guide orient="horz" pos="981"/>
        <p:guide orient="horz" pos="3892"/>
        <p:guide pos="1095"/>
        <p:guide orient="horz" pos="2886"/>
        <p:guide orient="horz" pos="374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font" Target="fonts/font1.fntdata"/><Relationship Id="rId26" Type="http://schemas.openxmlformats.org/officeDocument/2006/relationships/font" Target="fonts/font9.fntdata"/><Relationship Id="rId21" Type="http://schemas.openxmlformats.org/officeDocument/2006/relationships/font" Target="fonts/font4.fntdata"/><Relationship Id="rId97"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3.fntdata"/><Relationship Id="rId29" Type="http://schemas.openxmlformats.org/officeDocument/2006/relationships/font" Target="fonts/font12.fntdata"/><Relationship Id="rId9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7.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6.fntdata"/><Relationship Id="rId28" Type="http://schemas.openxmlformats.org/officeDocument/2006/relationships/font" Target="fonts/font11.fntdata"/><Relationship Id="rId9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font" Target="fonts/font2.fntdata"/><Relationship Id="rId94" Type="http://customschemas.google.com/relationships/presentationmetadata" Target="metadata"/><Relationship Id="rId99" Type="http://schemas.openxmlformats.org/officeDocument/2006/relationships/tableStyles" Target="tableStyles.xml"/><Relationship Id="rId10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5.fntdata"/><Relationship Id="rId27" Type="http://schemas.openxmlformats.org/officeDocument/2006/relationships/font" Target="fonts/font10.fntdata"/><Relationship Id="rId100" Type="http://schemas.microsoft.com/office/2015/10/relationships/revisionInfo" Target="revisionInfo.xml"/><Relationship Id="rId8" Type="http://schemas.openxmlformats.org/officeDocument/2006/relationships/slide" Target="slides/slide4.xml"/><Relationship Id="rId98" Type="http://schemas.openxmlformats.org/officeDocument/2006/relationships/theme" Target="theme/theme1.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78427" cy="513508"/>
          </a:xfrm>
          <a:prstGeom prst="rect">
            <a:avLst/>
          </a:prstGeom>
          <a:noFill/>
          <a:ln>
            <a:noFill/>
          </a:ln>
        </p:spPr>
        <p:txBody>
          <a:bodyPr spcFirstLastPara="1" wrap="square" lIns="99075" tIns="49525" rIns="99075" bIns="49525" anchor="t"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4023992" y="0"/>
            <a:ext cx="3078427" cy="513508"/>
          </a:xfrm>
          <a:prstGeom prst="rect">
            <a:avLst/>
          </a:prstGeom>
          <a:noFill/>
          <a:ln>
            <a:noFill/>
          </a:ln>
        </p:spPr>
        <p:txBody>
          <a:bodyPr spcFirstLastPara="1" wrap="square" lIns="99075" tIns="49525" rIns="99075" bIns="49525" anchor="t" anchorCtr="0">
            <a:noAutofit/>
          </a:bodyPr>
          <a:lstStyle>
            <a:lvl1pPr marR="0" lvl="0" algn="r"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10407" y="4925407"/>
            <a:ext cx="5683250" cy="4029879"/>
          </a:xfrm>
          <a:prstGeom prst="rect">
            <a:avLst/>
          </a:prstGeom>
          <a:noFill/>
          <a:ln>
            <a:noFill/>
          </a:ln>
        </p:spPr>
        <p:txBody>
          <a:bodyPr spcFirstLastPara="1" wrap="square" lIns="99075" tIns="49525" rIns="99075" bIns="4952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721107"/>
            <a:ext cx="3078427" cy="513507"/>
          </a:xfrm>
          <a:prstGeom prst="rect">
            <a:avLst/>
          </a:prstGeom>
          <a:noFill/>
          <a:ln>
            <a:noFill/>
          </a:ln>
        </p:spPr>
        <p:txBody>
          <a:bodyPr spcFirstLastPara="1" wrap="square" lIns="99075" tIns="49525" rIns="99075" bIns="49525" anchor="b"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4023992" y="9721107"/>
            <a:ext cx="3078427" cy="513507"/>
          </a:xfrm>
          <a:prstGeom prst="rect">
            <a:avLst/>
          </a:prstGeom>
          <a:noFill/>
          <a:ln>
            <a:noFill/>
          </a:ln>
        </p:spPr>
        <p:txBody>
          <a:bodyPr spcFirstLastPara="1" wrap="square" lIns="99075" tIns="49525" rIns="99075" bIns="49525" anchor="b" anchorCtr="0">
            <a:noAutofit/>
          </a:bodyPr>
          <a:lstStyle/>
          <a:p>
            <a:pPr marL="0" marR="0" lvl="0" indent="0" algn="r" rtl="0">
              <a:spcBef>
                <a:spcPts val="0"/>
              </a:spcBef>
              <a:spcAft>
                <a:spcPts val="0"/>
              </a:spcAft>
              <a:buNone/>
            </a:pPr>
            <a:fld id="{00000000-1234-1234-1234-123412341234}" type="slidenum">
              <a:rPr lang="en-GB" sz="1300" b="0" i="0" u="none" strike="noStrike" cap="none">
                <a:solidFill>
                  <a:schemeClr val="dk1"/>
                </a:solidFill>
                <a:latin typeface="Calibri"/>
                <a:ea typeface="Calibri"/>
                <a:cs typeface="Calibri"/>
                <a:sym typeface="Calibri"/>
              </a:rPr>
              <a:t>‹#›</a:t>
            </a:fld>
            <a:endParaRPr sz="13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1:notes"/>
          <p:cNvSpPr txBox="1">
            <a:spLocks noGrp="1"/>
          </p:cNvSpPr>
          <p:nvPr>
            <p:ph type="body" idx="1"/>
          </p:nvPr>
        </p:nvSpPr>
        <p:spPr>
          <a:xfrm>
            <a:off x="710407" y="4925407"/>
            <a:ext cx="5683250" cy="4029879"/>
          </a:xfrm>
          <a:prstGeom prst="rect">
            <a:avLst/>
          </a:prstGeom>
        </p:spPr>
        <p:txBody>
          <a:bodyPr spcFirstLastPara="1" wrap="square" lIns="99075" tIns="49525" rIns="99075" bIns="49525" anchor="t" anchorCtr="0">
            <a:noAutofit/>
          </a:bodyPr>
          <a:lstStyle/>
          <a:p>
            <a:pPr marL="0" lvl="0" indent="0" algn="l" rtl="0">
              <a:spcBef>
                <a:spcPts val="0"/>
              </a:spcBef>
              <a:spcAft>
                <a:spcPts val="0"/>
              </a:spcAft>
              <a:buNone/>
            </a:pPr>
            <a:endParaRPr dirty="0"/>
          </a:p>
        </p:txBody>
      </p:sp>
      <p:sp>
        <p:nvSpPr>
          <p:cNvPr id="117" name="Google Shape;117;p1: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300" b="0" i="0" u="none" strike="noStrike" cap="none" smtClean="0">
                <a:solidFill>
                  <a:schemeClr val="dk1"/>
                </a:solidFill>
                <a:latin typeface="Calibri"/>
                <a:ea typeface="Calibri"/>
                <a:cs typeface="Calibri"/>
                <a:sym typeface="Calibri"/>
              </a:rPr>
              <a:t>10</a:t>
            </a:fld>
            <a:endParaRPr lang="en-GB" sz="13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589426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p29:notes"/>
          <p:cNvSpPr txBox="1">
            <a:spLocks noGrp="1"/>
          </p:cNvSpPr>
          <p:nvPr>
            <p:ph type="body" idx="1"/>
          </p:nvPr>
        </p:nvSpPr>
        <p:spPr>
          <a:xfrm>
            <a:off x="710407" y="4925407"/>
            <a:ext cx="5683250" cy="4029879"/>
          </a:xfrm>
          <a:prstGeom prst="rect">
            <a:avLst/>
          </a:prstGeom>
        </p:spPr>
        <p:txBody>
          <a:bodyPr spcFirstLastPara="1" wrap="square" lIns="99075" tIns="49525" rIns="99075" bIns="49525" anchor="t" anchorCtr="0">
            <a:noAutofit/>
          </a:bodyPr>
          <a:lstStyle/>
          <a:p>
            <a:pPr marL="0" lvl="0" indent="0" algn="l" rtl="0">
              <a:spcBef>
                <a:spcPts val="0"/>
              </a:spcBef>
              <a:spcAft>
                <a:spcPts val="0"/>
              </a:spcAft>
              <a:buNone/>
            </a:pPr>
            <a:endParaRPr dirty="0"/>
          </a:p>
        </p:txBody>
      </p:sp>
      <p:sp>
        <p:nvSpPr>
          <p:cNvPr id="466" name="Google Shape;466;p29: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4:notes"/>
          <p:cNvSpPr txBox="1">
            <a:spLocks noGrp="1"/>
          </p:cNvSpPr>
          <p:nvPr>
            <p:ph type="body" idx="1"/>
          </p:nvPr>
        </p:nvSpPr>
        <p:spPr>
          <a:xfrm>
            <a:off x="710407" y="4925407"/>
            <a:ext cx="5683250" cy="4029879"/>
          </a:xfrm>
          <a:prstGeom prst="rect">
            <a:avLst/>
          </a:prstGeom>
        </p:spPr>
        <p:txBody>
          <a:bodyPr spcFirstLastPara="1" wrap="square" lIns="99075" tIns="49525" rIns="99075" bIns="49525" anchor="t" anchorCtr="0">
            <a:noAutofit/>
          </a:bodyPr>
          <a:lstStyle/>
          <a:p>
            <a:pPr marL="0" lvl="0" indent="0" algn="l" rtl="0">
              <a:spcBef>
                <a:spcPts val="0"/>
              </a:spcBef>
              <a:spcAft>
                <a:spcPts val="0"/>
              </a:spcAft>
              <a:buNone/>
            </a:pPr>
            <a:endParaRPr dirty="0"/>
          </a:p>
        </p:txBody>
      </p:sp>
      <p:sp>
        <p:nvSpPr>
          <p:cNvPr id="146" name="Google Shape;146;p4: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77420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300" b="0" i="0" u="none" strike="noStrike" cap="none" smtClean="0">
                <a:solidFill>
                  <a:schemeClr val="dk1"/>
                </a:solidFill>
                <a:latin typeface="Calibri"/>
                <a:ea typeface="Calibri"/>
                <a:cs typeface="Calibri"/>
                <a:sym typeface="Calibri"/>
              </a:rPr>
              <a:t>3</a:t>
            </a:fld>
            <a:endParaRPr lang="en-GB" sz="13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66520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8:notes"/>
          <p:cNvSpPr txBox="1">
            <a:spLocks noGrp="1"/>
          </p:cNvSpPr>
          <p:nvPr>
            <p:ph type="body" idx="1"/>
          </p:nvPr>
        </p:nvSpPr>
        <p:spPr>
          <a:xfrm>
            <a:off x="710407" y="4925407"/>
            <a:ext cx="5683250" cy="4029879"/>
          </a:xfrm>
          <a:prstGeom prst="rect">
            <a:avLst/>
          </a:prstGeom>
        </p:spPr>
        <p:txBody>
          <a:bodyPr spcFirstLastPara="1" wrap="square" lIns="99075" tIns="49525" rIns="99075" bIns="49525" anchor="t" anchorCtr="0">
            <a:noAutofit/>
          </a:bodyPr>
          <a:lstStyle/>
          <a:p>
            <a:pPr marL="0" lvl="0" indent="0" algn="l" rtl="0">
              <a:spcBef>
                <a:spcPts val="0"/>
              </a:spcBef>
              <a:spcAft>
                <a:spcPts val="0"/>
              </a:spcAft>
              <a:buNone/>
            </a:pPr>
            <a:endParaRPr dirty="0"/>
          </a:p>
        </p:txBody>
      </p:sp>
      <p:sp>
        <p:nvSpPr>
          <p:cNvPr id="200" name="Google Shape;200;p8: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622428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300" b="0" i="0" u="none" strike="noStrike" cap="none" smtClean="0">
                <a:solidFill>
                  <a:schemeClr val="dk1"/>
                </a:solidFill>
                <a:latin typeface="Calibri"/>
                <a:ea typeface="Calibri"/>
                <a:cs typeface="Calibri"/>
                <a:sym typeface="Calibri"/>
              </a:rPr>
              <a:t>5</a:t>
            </a:fld>
            <a:endParaRPr lang="en-GB" sz="13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7744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300" b="0" i="0" u="none" strike="noStrike" cap="none" smtClean="0">
                <a:solidFill>
                  <a:schemeClr val="dk1"/>
                </a:solidFill>
                <a:latin typeface="Calibri"/>
                <a:ea typeface="Calibri"/>
                <a:cs typeface="Calibri"/>
                <a:sym typeface="Calibri"/>
              </a:rPr>
              <a:t>6</a:t>
            </a:fld>
            <a:endParaRPr lang="en-GB" sz="13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958519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300" b="0" i="0" u="none" strike="noStrike" cap="none" smtClean="0">
                <a:solidFill>
                  <a:schemeClr val="dk1"/>
                </a:solidFill>
                <a:latin typeface="Calibri"/>
                <a:ea typeface="Calibri"/>
                <a:cs typeface="Calibri"/>
                <a:sym typeface="Calibri"/>
              </a:rPr>
              <a:t>7</a:t>
            </a:fld>
            <a:endParaRPr lang="en-GB" sz="13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431948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300" b="0" i="0" u="none" strike="noStrike" cap="none" smtClean="0">
                <a:solidFill>
                  <a:schemeClr val="dk1"/>
                </a:solidFill>
                <a:latin typeface="Calibri"/>
                <a:ea typeface="Calibri"/>
                <a:cs typeface="Calibri"/>
                <a:sym typeface="Calibri"/>
              </a:rPr>
              <a:t>8</a:t>
            </a:fld>
            <a:endParaRPr lang="en-GB" sz="13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30822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300" b="0" i="0" u="none" strike="noStrike" cap="none" smtClean="0">
                <a:solidFill>
                  <a:schemeClr val="dk1"/>
                </a:solidFill>
                <a:latin typeface="Calibri"/>
                <a:ea typeface="Calibri"/>
                <a:cs typeface="Calibri"/>
                <a:sym typeface="Calibri"/>
              </a:rPr>
              <a:t>9</a:t>
            </a:fld>
            <a:endParaRPr lang="en-GB" sz="13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42876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6"/>
        <p:cNvGrpSpPr/>
        <p:nvPr/>
      </p:nvGrpSpPr>
      <p:grpSpPr>
        <a:xfrm>
          <a:off x="0" y="0"/>
          <a:ext cx="0" cy="0"/>
          <a:chOff x="0" y="0"/>
          <a:chExt cx="0" cy="0"/>
        </a:xfrm>
      </p:grpSpPr>
      <p:sp>
        <p:nvSpPr>
          <p:cNvPr id="17" name="Google Shape;17;p31"/>
          <p:cNvSpPr txBox="1">
            <a:spLocks noGrp="1"/>
          </p:cNvSpPr>
          <p:nvPr>
            <p:ph type="title"/>
          </p:nvPr>
        </p:nvSpPr>
        <p:spPr>
          <a:xfrm>
            <a:off x="838200" y="365125"/>
            <a:ext cx="10515600" cy="1027257"/>
          </a:xfrm>
          <a:prstGeom prst="rect">
            <a:avLst/>
          </a:prstGeom>
          <a:noFill/>
          <a:ln>
            <a:noFill/>
          </a:ln>
        </p:spPr>
        <p:txBody>
          <a:bodyPr spcFirstLastPara="1" wrap="square" lIns="0" tIns="45700" rIns="0"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31"/>
          <p:cNvSpPr txBox="1">
            <a:spLocks noGrp="1"/>
          </p:cNvSpPr>
          <p:nvPr>
            <p:ph type="body" idx="1"/>
          </p:nvPr>
        </p:nvSpPr>
        <p:spPr>
          <a:xfrm>
            <a:off x="838200" y="1565564"/>
            <a:ext cx="10515600" cy="4611399"/>
          </a:xfrm>
          <a:prstGeom prst="rect">
            <a:avLst/>
          </a:prstGeom>
          <a:noFill/>
          <a:ln>
            <a:noFill/>
          </a:ln>
        </p:spPr>
        <p:txBody>
          <a:bodyPr spcFirstLastPara="1" wrap="square" lIns="0" tIns="45700" rIns="0" bIns="45700" anchor="t" anchorCtr="0">
            <a:normAutofit/>
          </a:bodyPr>
          <a:lstStyle>
            <a:lvl1pPr marL="457200" lvl="0" indent="-228600" algn="l">
              <a:lnSpc>
                <a:spcPct val="90000"/>
              </a:lnSpc>
              <a:spcBef>
                <a:spcPts val="1000"/>
              </a:spcBef>
              <a:spcAft>
                <a:spcPts val="0"/>
              </a:spcAft>
              <a:buClr>
                <a:schemeClr val="dk1"/>
              </a:buClr>
              <a:buSzPts val="1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 name="Google Shape;19;p31"/>
          <p:cNvSpPr txBox="1">
            <a:spLocks noGrp="1"/>
          </p:cNvSpPr>
          <p:nvPr>
            <p:ph type="dt" idx="10"/>
          </p:nvPr>
        </p:nvSpPr>
        <p:spPr>
          <a:xfrm>
            <a:off x="8579796" y="6310955"/>
            <a:ext cx="1783404"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0" name="Google Shape;20;p31"/>
          <p:cNvSpPr txBox="1">
            <a:spLocks noGrp="1"/>
          </p:cNvSpPr>
          <p:nvPr>
            <p:ph type="ftr" idx="11"/>
          </p:nvPr>
        </p:nvSpPr>
        <p:spPr>
          <a:xfrm>
            <a:off x="2405974" y="6310955"/>
            <a:ext cx="608303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AU" dirty="0"/>
              <a:t>STRICTLY CONFIDENTIAL</a:t>
            </a:r>
            <a:endParaRPr dirty="0"/>
          </a:p>
        </p:txBody>
      </p:sp>
      <p:sp>
        <p:nvSpPr>
          <p:cNvPr id="21" name="Google Shape;21;p31"/>
          <p:cNvSpPr txBox="1">
            <a:spLocks noGrp="1"/>
          </p:cNvSpPr>
          <p:nvPr>
            <p:ph type="sldNum" idx="12"/>
          </p:nvPr>
        </p:nvSpPr>
        <p:spPr>
          <a:xfrm>
            <a:off x="10453990" y="6310955"/>
            <a:ext cx="899809" cy="365125"/>
          </a:xfrm>
          <a:prstGeom prst="rect">
            <a:avLst/>
          </a:prstGeom>
          <a:noFill/>
          <a:ln>
            <a:noFill/>
          </a:ln>
        </p:spPr>
        <p:txBody>
          <a:bodyPr spcFirstLastPara="1" wrap="square" lIns="91425" tIns="45700" rIns="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86"/>
        <p:cNvGrpSpPr/>
        <p:nvPr/>
      </p:nvGrpSpPr>
      <p:grpSpPr>
        <a:xfrm>
          <a:off x="0" y="0"/>
          <a:ext cx="0" cy="0"/>
          <a:chOff x="0" y="0"/>
          <a:chExt cx="0" cy="0"/>
        </a:xfrm>
      </p:grpSpPr>
      <p:sp>
        <p:nvSpPr>
          <p:cNvPr id="87" name="Google Shape;87;p44"/>
          <p:cNvSpPr txBox="1">
            <a:spLocks noGrp="1"/>
          </p:cNvSpPr>
          <p:nvPr>
            <p:ph type="title"/>
          </p:nvPr>
        </p:nvSpPr>
        <p:spPr>
          <a:xfrm>
            <a:off x="838200" y="365125"/>
            <a:ext cx="10515600" cy="1027257"/>
          </a:xfrm>
          <a:prstGeom prst="rect">
            <a:avLst/>
          </a:prstGeom>
          <a:noFill/>
          <a:ln>
            <a:noFill/>
          </a:ln>
        </p:spPr>
        <p:txBody>
          <a:bodyPr spcFirstLastPara="1" wrap="square" lIns="0" tIns="45700" rIns="0"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44"/>
          <p:cNvSpPr txBox="1">
            <a:spLocks noGrp="1"/>
          </p:cNvSpPr>
          <p:nvPr>
            <p:ph type="body" idx="1"/>
          </p:nvPr>
        </p:nvSpPr>
        <p:spPr>
          <a:xfrm>
            <a:off x="838200" y="1565275"/>
            <a:ext cx="5181600" cy="4611688"/>
          </a:xfrm>
          <a:prstGeom prst="rect">
            <a:avLst/>
          </a:prstGeom>
          <a:noFill/>
          <a:ln>
            <a:noFill/>
          </a:ln>
        </p:spPr>
        <p:txBody>
          <a:bodyPr spcFirstLastPara="1" wrap="square" lIns="0" tIns="45700" rIns="0" bIns="45700" anchor="t" anchorCtr="0">
            <a:normAutofit/>
          </a:bodyPr>
          <a:lstStyle>
            <a:lvl1pPr marL="457200" lvl="0" indent="-228600" algn="l">
              <a:lnSpc>
                <a:spcPct val="90000"/>
              </a:lnSpc>
              <a:spcBef>
                <a:spcPts val="1000"/>
              </a:spcBef>
              <a:spcAft>
                <a:spcPts val="0"/>
              </a:spcAft>
              <a:buClr>
                <a:schemeClr val="dk1"/>
              </a:buClr>
              <a:buSzPts val="1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9" name="Google Shape;89;p44"/>
          <p:cNvSpPr txBox="1">
            <a:spLocks noGrp="1"/>
          </p:cNvSpPr>
          <p:nvPr>
            <p:ph type="body" idx="2"/>
          </p:nvPr>
        </p:nvSpPr>
        <p:spPr>
          <a:xfrm>
            <a:off x="6172200" y="1565275"/>
            <a:ext cx="5181600" cy="4611688"/>
          </a:xfrm>
          <a:prstGeom prst="rect">
            <a:avLst/>
          </a:prstGeom>
          <a:noFill/>
          <a:ln>
            <a:noFill/>
          </a:ln>
        </p:spPr>
        <p:txBody>
          <a:bodyPr spcFirstLastPara="1" wrap="square" lIns="0" tIns="45700" rIns="0" bIns="45700" anchor="t" anchorCtr="0">
            <a:normAutofit/>
          </a:bodyPr>
          <a:lstStyle>
            <a:lvl1pPr marL="457200" lvl="0" indent="-228600" algn="l">
              <a:lnSpc>
                <a:spcPct val="90000"/>
              </a:lnSpc>
              <a:spcBef>
                <a:spcPts val="1000"/>
              </a:spcBef>
              <a:spcAft>
                <a:spcPts val="0"/>
              </a:spcAft>
              <a:buClr>
                <a:schemeClr val="dk1"/>
              </a:buClr>
              <a:buSzPts val="1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0" name="Google Shape;90;p44"/>
          <p:cNvSpPr txBox="1">
            <a:spLocks noGrp="1"/>
          </p:cNvSpPr>
          <p:nvPr>
            <p:ph type="dt" idx="10"/>
          </p:nvPr>
        </p:nvSpPr>
        <p:spPr>
          <a:xfrm>
            <a:off x="8579796" y="6310955"/>
            <a:ext cx="1783404"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91" name="Google Shape;91;p44"/>
          <p:cNvSpPr txBox="1">
            <a:spLocks noGrp="1"/>
          </p:cNvSpPr>
          <p:nvPr>
            <p:ph type="ftr" idx="11"/>
          </p:nvPr>
        </p:nvSpPr>
        <p:spPr>
          <a:xfrm>
            <a:off x="2405974" y="6310955"/>
            <a:ext cx="608303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92" name="Google Shape;92;p44"/>
          <p:cNvSpPr txBox="1">
            <a:spLocks noGrp="1"/>
          </p:cNvSpPr>
          <p:nvPr>
            <p:ph type="sldNum" idx="12"/>
          </p:nvPr>
        </p:nvSpPr>
        <p:spPr>
          <a:xfrm>
            <a:off x="10453990" y="6310955"/>
            <a:ext cx="899809" cy="365125"/>
          </a:xfrm>
          <a:prstGeom prst="rect">
            <a:avLst/>
          </a:prstGeom>
          <a:noFill/>
          <a:ln>
            <a:noFill/>
          </a:ln>
        </p:spPr>
        <p:txBody>
          <a:bodyPr spcFirstLastPara="1" wrap="square" lIns="91425" tIns="45700" rIns="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rofile - Green">
  <p:cSld name="Profile - Green">
    <p:spTree>
      <p:nvGrpSpPr>
        <p:cNvPr id="1" name="Shape 93"/>
        <p:cNvGrpSpPr/>
        <p:nvPr/>
      </p:nvGrpSpPr>
      <p:grpSpPr>
        <a:xfrm>
          <a:off x="0" y="0"/>
          <a:ext cx="0" cy="0"/>
          <a:chOff x="0" y="0"/>
          <a:chExt cx="0" cy="0"/>
        </a:xfrm>
      </p:grpSpPr>
      <p:sp>
        <p:nvSpPr>
          <p:cNvPr id="94" name="Google Shape;94;p45"/>
          <p:cNvSpPr txBox="1">
            <a:spLocks noGrp="1"/>
          </p:cNvSpPr>
          <p:nvPr>
            <p:ph type="title"/>
          </p:nvPr>
        </p:nvSpPr>
        <p:spPr>
          <a:xfrm>
            <a:off x="838200" y="365125"/>
            <a:ext cx="10515600" cy="1027257"/>
          </a:xfrm>
          <a:prstGeom prst="rect">
            <a:avLst/>
          </a:prstGeom>
          <a:noFill/>
          <a:ln>
            <a:noFill/>
          </a:ln>
        </p:spPr>
        <p:txBody>
          <a:bodyPr spcFirstLastPara="1" wrap="square" lIns="0" tIns="45700" rIns="0"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5" name="Google Shape;95;p45"/>
          <p:cNvSpPr txBox="1">
            <a:spLocks noGrp="1"/>
          </p:cNvSpPr>
          <p:nvPr>
            <p:ph type="body" idx="1"/>
          </p:nvPr>
        </p:nvSpPr>
        <p:spPr>
          <a:xfrm>
            <a:off x="839788" y="3699163"/>
            <a:ext cx="2021463" cy="2477799"/>
          </a:xfrm>
          <a:prstGeom prst="rect">
            <a:avLst/>
          </a:prstGeom>
          <a:solidFill>
            <a:schemeClr val="accent3"/>
          </a:solidFill>
          <a:ln>
            <a:noFill/>
          </a:ln>
        </p:spPr>
        <p:txBody>
          <a:bodyPr spcFirstLastPara="1" wrap="square" lIns="72000" tIns="72000" rIns="72000" bIns="72000" anchor="t" anchorCtr="0">
            <a:normAutofit/>
          </a:bodyPr>
          <a:lstStyle>
            <a:lvl1pPr marL="457200" lvl="0" indent="-228600" algn="l">
              <a:lnSpc>
                <a:spcPct val="90000"/>
              </a:lnSpc>
              <a:spcBef>
                <a:spcPts val="1000"/>
              </a:spcBef>
              <a:spcAft>
                <a:spcPts val="0"/>
              </a:spcAft>
              <a:buClr>
                <a:schemeClr val="lt1"/>
              </a:buClr>
              <a:buSzPts val="1400"/>
              <a:buNone/>
              <a:defRPr sz="1400">
                <a:solidFill>
                  <a:schemeClr val="lt1"/>
                </a:solidFill>
              </a:defRPr>
            </a:lvl1pPr>
            <a:lvl2pPr marL="914400" lvl="1" indent="-317500" algn="l">
              <a:lnSpc>
                <a:spcPct val="90000"/>
              </a:lnSpc>
              <a:spcBef>
                <a:spcPts val="500"/>
              </a:spcBef>
              <a:spcAft>
                <a:spcPts val="0"/>
              </a:spcAft>
              <a:buClr>
                <a:schemeClr val="lt1"/>
              </a:buClr>
              <a:buSzPts val="1400"/>
              <a:buChar char="•"/>
              <a:defRPr sz="1400">
                <a:solidFill>
                  <a:schemeClr val="lt1"/>
                </a:solidFill>
              </a:defRPr>
            </a:lvl2pPr>
            <a:lvl3pPr marL="1371600" lvl="2" indent="-317500" algn="l">
              <a:lnSpc>
                <a:spcPct val="90000"/>
              </a:lnSpc>
              <a:spcBef>
                <a:spcPts val="500"/>
              </a:spcBef>
              <a:spcAft>
                <a:spcPts val="0"/>
              </a:spcAft>
              <a:buClr>
                <a:schemeClr val="lt1"/>
              </a:buClr>
              <a:buSzPts val="1400"/>
              <a:buChar char="•"/>
              <a:defRPr sz="1400">
                <a:solidFill>
                  <a:schemeClr val="lt1"/>
                </a:solidFill>
              </a:defRPr>
            </a:lvl3pPr>
            <a:lvl4pPr marL="1828800" lvl="3" indent="-317500" algn="l">
              <a:lnSpc>
                <a:spcPct val="90000"/>
              </a:lnSpc>
              <a:spcBef>
                <a:spcPts val="500"/>
              </a:spcBef>
              <a:spcAft>
                <a:spcPts val="0"/>
              </a:spcAft>
              <a:buClr>
                <a:schemeClr val="dk1"/>
              </a:buClr>
              <a:buSzPts val="1400"/>
              <a:buChar char="•"/>
              <a:defRPr sz="1400"/>
            </a:lvl4pPr>
            <a:lvl5pPr marL="2286000" lvl="4" indent="-317500" algn="l">
              <a:lnSpc>
                <a:spcPct val="90000"/>
              </a:lnSpc>
              <a:spcBef>
                <a:spcPts val="500"/>
              </a:spcBef>
              <a:spcAft>
                <a:spcPts val="0"/>
              </a:spcAft>
              <a:buClr>
                <a:schemeClr val="dk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45"/>
          <p:cNvSpPr txBox="1">
            <a:spLocks noGrp="1"/>
          </p:cNvSpPr>
          <p:nvPr>
            <p:ph type="body" idx="2"/>
          </p:nvPr>
        </p:nvSpPr>
        <p:spPr>
          <a:xfrm>
            <a:off x="3235036" y="1565275"/>
            <a:ext cx="8117176" cy="4611688"/>
          </a:xfrm>
          <a:prstGeom prst="rect">
            <a:avLst/>
          </a:prstGeom>
          <a:noFill/>
          <a:ln>
            <a:noFill/>
          </a:ln>
        </p:spPr>
        <p:txBody>
          <a:bodyPr spcFirstLastPara="1" wrap="square" lIns="0" tIns="45700" rIns="0" bIns="45700" anchor="t" anchorCtr="0">
            <a:normAutofit/>
          </a:bodyPr>
          <a:lstStyle>
            <a:lvl1pPr marL="457200" lvl="0" indent="-228600" algn="l">
              <a:lnSpc>
                <a:spcPct val="90000"/>
              </a:lnSpc>
              <a:spcBef>
                <a:spcPts val="1000"/>
              </a:spcBef>
              <a:spcAft>
                <a:spcPts val="0"/>
              </a:spcAft>
              <a:buClr>
                <a:schemeClr val="dk1"/>
              </a:buClr>
              <a:buSzPts val="1400"/>
              <a:buNone/>
              <a:defRPr sz="1400"/>
            </a:lvl1pPr>
            <a:lvl2pPr marL="914400" lvl="1" indent="-317500" algn="l">
              <a:lnSpc>
                <a:spcPct val="90000"/>
              </a:lnSpc>
              <a:spcBef>
                <a:spcPts val="500"/>
              </a:spcBef>
              <a:spcAft>
                <a:spcPts val="0"/>
              </a:spcAft>
              <a:buClr>
                <a:schemeClr val="dk1"/>
              </a:buClr>
              <a:buSzPts val="1400"/>
              <a:buChar char="•"/>
              <a:defRPr sz="1400"/>
            </a:lvl2pPr>
            <a:lvl3pPr marL="1371600" lvl="2" indent="-317500" algn="l">
              <a:lnSpc>
                <a:spcPct val="90000"/>
              </a:lnSpc>
              <a:spcBef>
                <a:spcPts val="500"/>
              </a:spcBef>
              <a:spcAft>
                <a:spcPts val="0"/>
              </a:spcAft>
              <a:buClr>
                <a:schemeClr val="dk1"/>
              </a:buClr>
              <a:buSzPts val="1400"/>
              <a:buChar char="•"/>
              <a:defRPr sz="1400"/>
            </a:lvl3pPr>
            <a:lvl4pPr marL="1828800" lvl="3" indent="-317500" algn="l">
              <a:lnSpc>
                <a:spcPct val="90000"/>
              </a:lnSpc>
              <a:spcBef>
                <a:spcPts val="500"/>
              </a:spcBef>
              <a:spcAft>
                <a:spcPts val="0"/>
              </a:spcAft>
              <a:buClr>
                <a:schemeClr val="dk1"/>
              </a:buClr>
              <a:buSzPts val="1400"/>
              <a:buChar char="•"/>
              <a:defRPr sz="1400"/>
            </a:lvl4pPr>
            <a:lvl5pPr marL="2286000" lvl="4" indent="-317500" algn="l">
              <a:lnSpc>
                <a:spcPct val="90000"/>
              </a:lnSpc>
              <a:spcBef>
                <a:spcPts val="500"/>
              </a:spcBef>
              <a:spcAft>
                <a:spcPts val="0"/>
              </a:spcAft>
              <a:buClr>
                <a:schemeClr val="dk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45"/>
          <p:cNvSpPr txBox="1">
            <a:spLocks noGrp="1"/>
          </p:cNvSpPr>
          <p:nvPr>
            <p:ph type="dt" idx="10"/>
          </p:nvPr>
        </p:nvSpPr>
        <p:spPr>
          <a:xfrm>
            <a:off x="8579796" y="6310955"/>
            <a:ext cx="1783404"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98" name="Google Shape;98;p45"/>
          <p:cNvSpPr txBox="1">
            <a:spLocks noGrp="1"/>
          </p:cNvSpPr>
          <p:nvPr>
            <p:ph type="ftr" idx="11"/>
          </p:nvPr>
        </p:nvSpPr>
        <p:spPr>
          <a:xfrm>
            <a:off x="2405974" y="6310955"/>
            <a:ext cx="608303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99" name="Google Shape;99;p45"/>
          <p:cNvSpPr txBox="1">
            <a:spLocks noGrp="1"/>
          </p:cNvSpPr>
          <p:nvPr>
            <p:ph type="sldNum" idx="12"/>
          </p:nvPr>
        </p:nvSpPr>
        <p:spPr>
          <a:xfrm>
            <a:off x="10453990" y="6310955"/>
            <a:ext cx="899809" cy="365125"/>
          </a:xfrm>
          <a:prstGeom prst="rect">
            <a:avLst/>
          </a:prstGeom>
          <a:noFill/>
          <a:ln>
            <a:noFill/>
          </a:ln>
        </p:spPr>
        <p:txBody>
          <a:bodyPr spcFirstLastPara="1" wrap="square" lIns="91425" tIns="45700" rIns="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dirty="0"/>
          </a:p>
        </p:txBody>
      </p:sp>
      <p:sp>
        <p:nvSpPr>
          <p:cNvPr id="100" name="Google Shape;100;p45"/>
          <p:cNvSpPr>
            <a:spLocks noGrp="1"/>
          </p:cNvSpPr>
          <p:nvPr>
            <p:ph type="pic" idx="3"/>
          </p:nvPr>
        </p:nvSpPr>
        <p:spPr>
          <a:xfrm>
            <a:off x="838200" y="1565275"/>
            <a:ext cx="2023051" cy="2023052"/>
          </a:xfrm>
          <a:prstGeom prst="rect">
            <a:avLst/>
          </a:prstGeom>
          <a:noFill/>
          <a:ln w="9525" cap="flat" cmpd="sng">
            <a:solidFill>
              <a:srgbClr val="BFBFBF"/>
            </a:solidFill>
            <a:prstDash val="solid"/>
            <a:miter lim="800000"/>
            <a:headEnd type="none" w="sm" len="sm"/>
            <a:tailEnd type="none" w="sm" len="sm"/>
          </a:ln>
        </p:spPr>
        <p:txBody>
          <a:bodyPr spcFirstLastPara="1" wrap="square" lIns="0" tIns="45700" rIns="0" bIns="45700" anchor="t" anchorCtr="0">
            <a:normAutofit/>
          </a:bodyPr>
          <a:lstStyle>
            <a:lvl1pPr marR="0" lvl="0" algn="l" rtl="0">
              <a:lnSpc>
                <a:spcPct val="90000"/>
              </a:lnSpc>
              <a:spcBef>
                <a:spcPts val="10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Medium"/>
                <a:ea typeface="Montserrat Medium"/>
                <a:cs typeface="Montserrat Medium"/>
                <a:sym typeface="Montserrat Medium"/>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Medium"/>
                <a:ea typeface="Montserrat Medium"/>
                <a:cs typeface="Montserrat Medium"/>
                <a:sym typeface="Montserrat Medium"/>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Medium"/>
                <a:ea typeface="Montserrat Medium"/>
                <a:cs typeface="Montserrat Medium"/>
                <a:sym typeface="Montserrat Medium"/>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Medium"/>
                <a:ea typeface="Montserrat Medium"/>
                <a:cs typeface="Montserrat Medium"/>
                <a:sym typeface="Montserrat Medium"/>
              </a:defRPr>
            </a:lvl9pPr>
          </a:lstStyle>
          <a:p>
            <a:endParaRPr dirty="0"/>
          </a:p>
        </p:txBody>
      </p:sp>
      <p:cxnSp>
        <p:nvCxnSpPr>
          <p:cNvPr id="101" name="Google Shape;101;p45"/>
          <p:cNvCxnSpPr/>
          <p:nvPr/>
        </p:nvCxnSpPr>
        <p:spPr>
          <a:xfrm>
            <a:off x="3048196" y="1565566"/>
            <a:ext cx="0" cy="4611396"/>
          </a:xfrm>
          <a:prstGeom prst="straightConnector1">
            <a:avLst/>
          </a:prstGeom>
          <a:noFill/>
          <a:ln w="9525" cap="flat" cmpd="sng">
            <a:solidFill>
              <a:srgbClr val="BFBFBF"/>
            </a:solidFill>
            <a:prstDash val="solid"/>
            <a:miter lim="800000"/>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rofile - Pink">
  <p:cSld name="Profile - Pink">
    <p:spTree>
      <p:nvGrpSpPr>
        <p:cNvPr id="1" name="Shape 102"/>
        <p:cNvGrpSpPr/>
        <p:nvPr/>
      </p:nvGrpSpPr>
      <p:grpSpPr>
        <a:xfrm>
          <a:off x="0" y="0"/>
          <a:ext cx="0" cy="0"/>
          <a:chOff x="0" y="0"/>
          <a:chExt cx="0" cy="0"/>
        </a:xfrm>
      </p:grpSpPr>
      <p:sp>
        <p:nvSpPr>
          <p:cNvPr id="103" name="Google Shape;103;p46"/>
          <p:cNvSpPr txBox="1">
            <a:spLocks noGrp="1"/>
          </p:cNvSpPr>
          <p:nvPr>
            <p:ph type="title"/>
          </p:nvPr>
        </p:nvSpPr>
        <p:spPr>
          <a:xfrm>
            <a:off x="838200" y="365125"/>
            <a:ext cx="10515600" cy="1027257"/>
          </a:xfrm>
          <a:prstGeom prst="rect">
            <a:avLst/>
          </a:prstGeom>
          <a:noFill/>
          <a:ln>
            <a:noFill/>
          </a:ln>
        </p:spPr>
        <p:txBody>
          <a:bodyPr spcFirstLastPara="1" wrap="square" lIns="0" tIns="45700" rIns="0"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46"/>
          <p:cNvSpPr txBox="1">
            <a:spLocks noGrp="1"/>
          </p:cNvSpPr>
          <p:nvPr>
            <p:ph type="body" idx="1"/>
          </p:nvPr>
        </p:nvSpPr>
        <p:spPr>
          <a:xfrm>
            <a:off x="839788" y="3699163"/>
            <a:ext cx="2021463" cy="2477799"/>
          </a:xfrm>
          <a:prstGeom prst="rect">
            <a:avLst/>
          </a:prstGeom>
          <a:solidFill>
            <a:schemeClr val="accent1"/>
          </a:solidFill>
          <a:ln>
            <a:noFill/>
          </a:ln>
        </p:spPr>
        <p:txBody>
          <a:bodyPr spcFirstLastPara="1" wrap="square" lIns="72000" tIns="72000" rIns="72000" bIns="72000" anchor="t" anchorCtr="0">
            <a:normAutofit/>
          </a:bodyPr>
          <a:lstStyle>
            <a:lvl1pPr marL="457200" lvl="0" indent="-228600" algn="l">
              <a:lnSpc>
                <a:spcPct val="90000"/>
              </a:lnSpc>
              <a:spcBef>
                <a:spcPts val="1000"/>
              </a:spcBef>
              <a:spcAft>
                <a:spcPts val="0"/>
              </a:spcAft>
              <a:buClr>
                <a:schemeClr val="lt1"/>
              </a:buClr>
              <a:buSzPts val="1400"/>
              <a:buNone/>
              <a:defRPr sz="1400">
                <a:solidFill>
                  <a:schemeClr val="lt1"/>
                </a:solidFill>
              </a:defRPr>
            </a:lvl1pPr>
            <a:lvl2pPr marL="914400" lvl="1" indent="-317500" algn="l">
              <a:lnSpc>
                <a:spcPct val="90000"/>
              </a:lnSpc>
              <a:spcBef>
                <a:spcPts val="500"/>
              </a:spcBef>
              <a:spcAft>
                <a:spcPts val="0"/>
              </a:spcAft>
              <a:buClr>
                <a:schemeClr val="lt1"/>
              </a:buClr>
              <a:buSzPts val="1400"/>
              <a:buChar char="•"/>
              <a:defRPr sz="1400">
                <a:solidFill>
                  <a:schemeClr val="lt1"/>
                </a:solidFill>
              </a:defRPr>
            </a:lvl2pPr>
            <a:lvl3pPr marL="1371600" lvl="2" indent="-317500" algn="l">
              <a:lnSpc>
                <a:spcPct val="90000"/>
              </a:lnSpc>
              <a:spcBef>
                <a:spcPts val="500"/>
              </a:spcBef>
              <a:spcAft>
                <a:spcPts val="0"/>
              </a:spcAft>
              <a:buClr>
                <a:schemeClr val="lt1"/>
              </a:buClr>
              <a:buSzPts val="1400"/>
              <a:buChar char="•"/>
              <a:defRPr sz="1400">
                <a:solidFill>
                  <a:schemeClr val="lt1"/>
                </a:solidFill>
              </a:defRPr>
            </a:lvl3pPr>
            <a:lvl4pPr marL="1828800" lvl="3" indent="-317500" algn="l">
              <a:lnSpc>
                <a:spcPct val="90000"/>
              </a:lnSpc>
              <a:spcBef>
                <a:spcPts val="500"/>
              </a:spcBef>
              <a:spcAft>
                <a:spcPts val="0"/>
              </a:spcAft>
              <a:buClr>
                <a:schemeClr val="dk1"/>
              </a:buClr>
              <a:buSzPts val="1400"/>
              <a:buChar char="•"/>
              <a:defRPr sz="1400"/>
            </a:lvl4pPr>
            <a:lvl5pPr marL="2286000" lvl="4" indent="-317500" algn="l">
              <a:lnSpc>
                <a:spcPct val="90000"/>
              </a:lnSpc>
              <a:spcBef>
                <a:spcPts val="500"/>
              </a:spcBef>
              <a:spcAft>
                <a:spcPts val="0"/>
              </a:spcAft>
              <a:buClr>
                <a:schemeClr val="dk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p46"/>
          <p:cNvSpPr txBox="1">
            <a:spLocks noGrp="1"/>
          </p:cNvSpPr>
          <p:nvPr>
            <p:ph type="body" idx="2"/>
          </p:nvPr>
        </p:nvSpPr>
        <p:spPr>
          <a:xfrm>
            <a:off x="3235036" y="1565275"/>
            <a:ext cx="8117176" cy="4611688"/>
          </a:xfrm>
          <a:prstGeom prst="rect">
            <a:avLst/>
          </a:prstGeom>
          <a:noFill/>
          <a:ln>
            <a:noFill/>
          </a:ln>
        </p:spPr>
        <p:txBody>
          <a:bodyPr spcFirstLastPara="1" wrap="square" lIns="0" tIns="45700" rIns="0" bIns="45700" anchor="t" anchorCtr="0">
            <a:normAutofit/>
          </a:bodyPr>
          <a:lstStyle>
            <a:lvl1pPr marL="457200" lvl="0" indent="-228600" algn="l">
              <a:lnSpc>
                <a:spcPct val="90000"/>
              </a:lnSpc>
              <a:spcBef>
                <a:spcPts val="1000"/>
              </a:spcBef>
              <a:spcAft>
                <a:spcPts val="0"/>
              </a:spcAft>
              <a:buClr>
                <a:schemeClr val="dk1"/>
              </a:buClr>
              <a:buSzPts val="1400"/>
              <a:buNone/>
              <a:defRPr sz="1400"/>
            </a:lvl1pPr>
            <a:lvl2pPr marL="914400" lvl="1" indent="-317500" algn="l">
              <a:lnSpc>
                <a:spcPct val="90000"/>
              </a:lnSpc>
              <a:spcBef>
                <a:spcPts val="500"/>
              </a:spcBef>
              <a:spcAft>
                <a:spcPts val="0"/>
              </a:spcAft>
              <a:buClr>
                <a:schemeClr val="dk1"/>
              </a:buClr>
              <a:buSzPts val="1400"/>
              <a:buChar char="•"/>
              <a:defRPr sz="1400"/>
            </a:lvl2pPr>
            <a:lvl3pPr marL="1371600" lvl="2" indent="-317500" algn="l">
              <a:lnSpc>
                <a:spcPct val="90000"/>
              </a:lnSpc>
              <a:spcBef>
                <a:spcPts val="500"/>
              </a:spcBef>
              <a:spcAft>
                <a:spcPts val="0"/>
              </a:spcAft>
              <a:buClr>
                <a:schemeClr val="dk1"/>
              </a:buClr>
              <a:buSzPts val="1400"/>
              <a:buChar char="•"/>
              <a:defRPr sz="1400"/>
            </a:lvl3pPr>
            <a:lvl4pPr marL="1828800" lvl="3" indent="-317500" algn="l">
              <a:lnSpc>
                <a:spcPct val="90000"/>
              </a:lnSpc>
              <a:spcBef>
                <a:spcPts val="500"/>
              </a:spcBef>
              <a:spcAft>
                <a:spcPts val="0"/>
              </a:spcAft>
              <a:buClr>
                <a:schemeClr val="dk1"/>
              </a:buClr>
              <a:buSzPts val="1400"/>
              <a:buChar char="•"/>
              <a:defRPr sz="1400"/>
            </a:lvl4pPr>
            <a:lvl5pPr marL="2286000" lvl="4" indent="-317500" algn="l">
              <a:lnSpc>
                <a:spcPct val="90000"/>
              </a:lnSpc>
              <a:spcBef>
                <a:spcPts val="500"/>
              </a:spcBef>
              <a:spcAft>
                <a:spcPts val="0"/>
              </a:spcAft>
              <a:buClr>
                <a:schemeClr val="dk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9" name="Google Shape;109;p46"/>
          <p:cNvSpPr>
            <a:spLocks noGrp="1"/>
          </p:cNvSpPr>
          <p:nvPr>
            <p:ph type="pic" idx="3"/>
          </p:nvPr>
        </p:nvSpPr>
        <p:spPr>
          <a:xfrm>
            <a:off x="838200" y="1565275"/>
            <a:ext cx="2023051" cy="2023052"/>
          </a:xfrm>
          <a:prstGeom prst="rect">
            <a:avLst/>
          </a:prstGeom>
          <a:noFill/>
          <a:ln w="9525" cap="flat" cmpd="sng">
            <a:solidFill>
              <a:srgbClr val="BFBFBF"/>
            </a:solidFill>
            <a:prstDash val="solid"/>
            <a:miter lim="800000"/>
            <a:headEnd type="none" w="sm" len="sm"/>
            <a:tailEnd type="none" w="sm" len="sm"/>
          </a:ln>
        </p:spPr>
        <p:txBody>
          <a:bodyPr spcFirstLastPara="1" wrap="square" lIns="0" tIns="45700" rIns="0" bIns="45700" anchor="t" anchorCtr="0">
            <a:normAutofit/>
          </a:bodyPr>
          <a:lstStyle>
            <a:lvl1pPr marR="0" lvl="0" algn="l" rtl="0">
              <a:lnSpc>
                <a:spcPct val="90000"/>
              </a:lnSpc>
              <a:spcBef>
                <a:spcPts val="10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Medium"/>
                <a:ea typeface="Montserrat Medium"/>
                <a:cs typeface="Montserrat Medium"/>
                <a:sym typeface="Montserrat Medium"/>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Medium"/>
                <a:ea typeface="Montserrat Medium"/>
                <a:cs typeface="Montserrat Medium"/>
                <a:sym typeface="Montserrat Medium"/>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Medium"/>
                <a:ea typeface="Montserrat Medium"/>
                <a:cs typeface="Montserrat Medium"/>
                <a:sym typeface="Montserrat Medium"/>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Medium"/>
                <a:ea typeface="Montserrat Medium"/>
                <a:cs typeface="Montserrat Medium"/>
                <a:sym typeface="Montserrat Medium"/>
              </a:defRPr>
            </a:lvl9pPr>
          </a:lstStyle>
          <a:p>
            <a:endParaRPr dirty="0"/>
          </a:p>
        </p:txBody>
      </p:sp>
      <p:cxnSp>
        <p:nvCxnSpPr>
          <p:cNvPr id="110" name="Google Shape;110;p46"/>
          <p:cNvCxnSpPr/>
          <p:nvPr/>
        </p:nvCxnSpPr>
        <p:spPr>
          <a:xfrm>
            <a:off x="3048196" y="1565566"/>
            <a:ext cx="0" cy="4611396"/>
          </a:xfrm>
          <a:prstGeom prst="straightConnector1">
            <a:avLst/>
          </a:prstGeom>
          <a:noFill/>
          <a:ln w="9525" cap="flat" cmpd="sng">
            <a:solidFill>
              <a:srgbClr val="BFBFBF"/>
            </a:solidFill>
            <a:prstDash val="solid"/>
            <a:miter lim="800000"/>
            <a:headEnd type="none" w="sm" len="sm"/>
            <a:tailEnd type="none" w="sm" len="sm"/>
          </a:ln>
        </p:spPr>
      </p:cxnSp>
      <p:sp>
        <p:nvSpPr>
          <p:cNvPr id="2" name="Date Placeholder 1">
            <a:extLst>
              <a:ext uri="{FF2B5EF4-FFF2-40B4-BE49-F238E27FC236}">
                <a16:creationId xmlns:a16="http://schemas.microsoft.com/office/drawing/2014/main" id="{46AC067D-74C3-4AFD-8943-4419BC11AB5E}"/>
              </a:ext>
            </a:extLst>
          </p:cNvPr>
          <p:cNvSpPr>
            <a:spLocks noGrp="1"/>
          </p:cNvSpPr>
          <p:nvPr>
            <p:ph type="dt" idx="10"/>
          </p:nvPr>
        </p:nvSpPr>
        <p:spPr/>
        <p:txBody>
          <a:bodyPr/>
          <a:lstStyle/>
          <a:p>
            <a:endParaRPr lang="en-AU" dirty="0"/>
          </a:p>
        </p:txBody>
      </p:sp>
      <p:sp>
        <p:nvSpPr>
          <p:cNvPr id="3" name="Footer Placeholder 2">
            <a:extLst>
              <a:ext uri="{FF2B5EF4-FFF2-40B4-BE49-F238E27FC236}">
                <a16:creationId xmlns:a16="http://schemas.microsoft.com/office/drawing/2014/main" id="{6CC2000C-E984-4455-BE5A-333026024464}"/>
              </a:ext>
            </a:extLst>
          </p:cNvPr>
          <p:cNvSpPr>
            <a:spLocks noGrp="1"/>
          </p:cNvSpPr>
          <p:nvPr>
            <p:ph type="ftr" idx="11"/>
          </p:nvPr>
        </p:nvSpPr>
        <p:spPr/>
        <p:txBody>
          <a:bodyPr/>
          <a:lstStyle/>
          <a:p>
            <a:endParaRPr lang="en-AU" dirty="0"/>
          </a:p>
        </p:txBody>
      </p:sp>
      <p:sp>
        <p:nvSpPr>
          <p:cNvPr id="4" name="Slide Number Placeholder 3">
            <a:extLst>
              <a:ext uri="{FF2B5EF4-FFF2-40B4-BE49-F238E27FC236}">
                <a16:creationId xmlns:a16="http://schemas.microsoft.com/office/drawing/2014/main" id="{A00D6B57-6684-4FE3-80E7-5DA71F43A66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a:t>
            </a:fld>
            <a:endParaRPr lang="en-GB"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and Content - Blue">
  <p:cSld name="Title and Content - Blue">
    <p:bg>
      <p:bgPr>
        <a:solidFill>
          <a:schemeClr val="accent2"/>
        </a:solidFill>
        <a:effectLst/>
      </p:bgPr>
    </p:bg>
    <p:spTree>
      <p:nvGrpSpPr>
        <p:cNvPr id="1" name="Shape 34"/>
        <p:cNvGrpSpPr/>
        <p:nvPr/>
      </p:nvGrpSpPr>
      <p:grpSpPr>
        <a:xfrm>
          <a:off x="0" y="0"/>
          <a:ext cx="0" cy="0"/>
          <a:chOff x="0" y="0"/>
          <a:chExt cx="0" cy="0"/>
        </a:xfrm>
      </p:grpSpPr>
      <p:sp>
        <p:nvSpPr>
          <p:cNvPr id="35" name="Google Shape;35;p34"/>
          <p:cNvSpPr txBox="1">
            <a:spLocks noGrp="1"/>
          </p:cNvSpPr>
          <p:nvPr>
            <p:ph type="title"/>
          </p:nvPr>
        </p:nvSpPr>
        <p:spPr>
          <a:xfrm>
            <a:off x="838200" y="365125"/>
            <a:ext cx="10515600" cy="1027257"/>
          </a:xfrm>
          <a:prstGeom prst="rect">
            <a:avLst/>
          </a:prstGeom>
          <a:noFill/>
          <a:ln>
            <a:noFill/>
          </a:ln>
        </p:spPr>
        <p:txBody>
          <a:bodyPr spcFirstLastPara="1" wrap="square" lIns="0" tIns="45700" rIns="0" bIns="45700" anchor="ctr" anchorCtr="0">
            <a:normAutofit/>
          </a:bodyPr>
          <a:lstStyle>
            <a:lvl1pPr lvl="0" algn="l">
              <a:lnSpc>
                <a:spcPct val="90000"/>
              </a:lnSpc>
              <a:spcBef>
                <a:spcPts val="0"/>
              </a:spcBef>
              <a:spcAft>
                <a:spcPts val="0"/>
              </a:spcAft>
              <a:buClr>
                <a:schemeClr val="lt1"/>
              </a:buClr>
              <a:buSzPts val="3200"/>
              <a:buFont typeface="Montserrat"/>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34"/>
          <p:cNvSpPr txBox="1">
            <a:spLocks noGrp="1"/>
          </p:cNvSpPr>
          <p:nvPr>
            <p:ph type="body" idx="1"/>
          </p:nvPr>
        </p:nvSpPr>
        <p:spPr>
          <a:xfrm>
            <a:off x="838200" y="1565564"/>
            <a:ext cx="10515600" cy="4611399"/>
          </a:xfrm>
          <a:prstGeom prst="rect">
            <a:avLst/>
          </a:prstGeom>
          <a:noFill/>
          <a:ln>
            <a:noFill/>
          </a:ln>
        </p:spPr>
        <p:txBody>
          <a:bodyPr spcFirstLastPara="1" wrap="square" lIns="0" tIns="45700" rIns="0" bIns="45700" anchor="t" anchorCtr="0">
            <a:normAutofit/>
          </a:bodyPr>
          <a:lstStyle>
            <a:lvl1pPr marL="457200" lvl="0" indent="-228600" algn="l">
              <a:lnSpc>
                <a:spcPct val="90000"/>
              </a:lnSpc>
              <a:spcBef>
                <a:spcPts val="1000"/>
              </a:spcBef>
              <a:spcAft>
                <a:spcPts val="0"/>
              </a:spcAft>
              <a:buClr>
                <a:schemeClr val="lt1"/>
              </a:buClr>
              <a:buSzPts val="2400"/>
              <a:buNone/>
              <a:defRPr>
                <a:solidFill>
                  <a:schemeClr val="lt1"/>
                </a:solidFill>
              </a:defRPr>
            </a:lvl1pPr>
            <a:lvl2pPr marL="914400" lvl="1" indent="-355600" algn="l">
              <a:lnSpc>
                <a:spcPct val="90000"/>
              </a:lnSpc>
              <a:spcBef>
                <a:spcPts val="500"/>
              </a:spcBef>
              <a:spcAft>
                <a:spcPts val="0"/>
              </a:spcAft>
              <a:buClr>
                <a:schemeClr val="lt1"/>
              </a:buClr>
              <a:buSzPts val="2000"/>
              <a:buChar char="•"/>
              <a:defRPr>
                <a:solidFill>
                  <a:schemeClr val="lt1"/>
                </a:solidFill>
              </a:defRPr>
            </a:lvl2pPr>
            <a:lvl3pPr marL="1371600" lvl="2" indent="-342900" algn="l">
              <a:lnSpc>
                <a:spcPct val="90000"/>
              </a:lnSpc>
              <a:spcBef>
                <a:spcPts val="500"/>
              </a:spcBef>
              <a:spcAft>
                <a:spcPts val="0"/>
              </a:spcAft>
              <a:buClr>
                <a:schemeClr val="lt1"/>
              </a:buClr>
              <a:buSzPts val="1800"/>
              <a:buChar char="•"/>
              <a:defRPr>
                <a:solidFill>
                  <a:schemeClr val="lt1"/>
                </a:solidFill>
              </a:defRPr>
            </a:lvl3pPr>
            <a:lvl4pPr marL="1828800" lvl="3" indent="-330200" algn="l">
              <a:lnSpc>
                <a:spcPct val="90000"/>
              </a:lnSpc>
              <a:spcBef>
                <a:spcPts val="500"/>
              </a:spcBef>
              <a:spcAft>
                <a:spcPts val="0"/>
              </a:spcAft>
              <a:buClr>
                <a:schemeClr val="lt1"/>
              </a:buClr>
              <a:buSzPts val="1600"/>
              <a:buChar char="•"/>
              <a:defRPr>
                <a:solidFill>
                  <a:schemeClr val="lt1"/>
                </a:solidFill>
              </a:defRPr>
            </a:lvl4pPr>
            <a:lvl5pPr marL="2286000" lvl="4" indent="-330200" algn="l">
              <a:lnSpc>
                <a:spcPct val="90000"/>
              </a:lnSpc>
              <a:spcBef>
                <a:spcPts val="500"/>
              </a:spcBef>
              <a:spcAft>
                <a:spcPts val="0"/>
              </a:spcAft>
              <a:buClr>
                <a:schemeClr val="lt1"/>
              </a:buClr>
              <a:buSzPts val="16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4"/>
          <p:cNvSpPr txBox="1">
            <a:spLocks noGrp="1"/>
          </p:cNvSpPr>
          <p:nvPr>
            <p:ph type="dt" idx="10"/>
          </p:nvPr>
        </p:nvSpPr>
        <p:spPr>
          <a:xfrm>
            <a:off x="8579796" y="6310955"/>
            <a:ext cx="1783404"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8" name="Google Shape;38;p34"/>
          <p:cNvSpPr txBox="1">
            <a:spLocks noGrp="1"/>
          </p:cNvSpPr>
          <p:nvPr>
            <p:ph type="ftr" idx="11"/>
          </p:nvPr>
        </p:nvSpPr>
        <p:spPr>
          <a:xfrm>
            <a:off x="2405974" y="6310955"/>
            <a:ext cx="608303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9" name="Google Shape;39;p34"/>
          <p:cNvSpPr txBox="1">
            <a:spLocks noGrp="1"/>
          </p:cNvSpPr>
          <p:nvPr>
            <p:ph type="sldNum" idx="12"/>
          </p:nvPr>
        </p:nvSpPr>
        <p:spPr>
          <a:xfrm>
            <a:off x="10453990" y="6310955"/>
            <a:ext cx="899809" cy="365125"/>
          </a:xfrm>
          <a:prstGeom prst="rect">
            <a:avLst/>
          </a:prstGeom>
          <a:noFill/>
          <a:ln>
            <a:noFill/>
          </a:ln>
        </p:spPr>
        <p:txBody>
          <a:bodyPr spcFirstLastPara="1" wrap="square" lIns="91425" tIns="45700" rIns="0" bIns="45700" anchor="ctr" anchorCtr="0">
            <a:noAutofit/>
          </a:bodyPr>
          <a:lstStyle>
            <a:lvl1pPr marL="0" lvl="0" indent="0" algn="r">
              <a:spcBef>
                <a:spcPts val="0"/>
              </a:spcBef>
              <a:buNone/>
              <a:defRPr sz="1000">
                <a:solidFill>
                  <a:schemeClr val="lt1"/>
                </a:solidFill>
                <a:latin typeface="Arial"/>
                <a:ea typeface="Arial"/>
                <a:cs typeface="Arial"/>
                <a:sym typeface="Arial"/>
              </a:defRPr>
            </a:lvl1pPr>
            <a:lvl2pPr marL="0" lvl="1" indent="0" algn="r">
              <a:spcBef>
                <a:spcPts val="0"/>
              </a:spcBef>
              <a:buNone/>
              <a:defRPr sz="1000">
                <a:solidFill>
                  <a:schemeClr val="lt1"/>
                </a:solidFill>
                <a:latin typeface="Arial"/>
                <a:ea typeface="Arial"/>
                <a:cs typeface="Arial"/>
                <a:sym typeface="Arial"/>
              </a:defRPr>
            </a:lvl2pPr>
            <a:lvl3pPr marL="0" lvl="2" indent="0" algn="r">
              <a:spcBef>
                <a:spcPts val="0"/>
              </a:spcBef>
              <a:buNone/>
              <a:defRPr sz="1000">
                <a:solidFill>
                  <a:schemeClr val="lt1"/>
                </a:solidFill>
                <a:latin typeface="Arial"/>
                <a:ea typeface="Arial"/>
                <a:cs typeface="Arial"/>
                <a:sym typeface="Arial"/>
              </a:defRPr>
            </a:lvl3pPr>
            <a:lvl4pPr marL="0" lvl="3" indent="0" algn="r">
              <a:spcBef>
                <a:spcPts val="0"/>
              </a:spcBef>
              <a:buNone/>
              <a:defRPr sz="1000">
                <a:solidFill>
                  <a:schemeClr val="lt1"/>
                </a:solidFill>
                <a:latin typeface="Arial"/>
                <a:ea typeface="Arial"/>
                <a:cs typeface="Arial"/>
                <a:sym typeface="Arial"/>
              </a:defRPr>
            </a:lvl4pPr>
            <a:lvl5pPr marL="0" lvl="4" indent="0" algn="r">
              <a:spcBef>
                <a:spcPts val="0"/>
              </a:spcBef>
              <a:buNone/>
              <a:defRPr sz="1000">
                <a:solidFill>
                  <a:schemeClr val="lt1"/>
                </a:solidFill>
                <a:latin typeface="Arial"/>
                <a:ea typeface="Arial"/>
                <a:cs typeface="Arial"/>
                <a:sym typeface="Arial"/>
              </a:defRPr>
            </a:lvl5pPr>
            <a:lvl6pPr marL="0" lvl="5" indent="0" algn="r">
              <a:spcBef>
                <a:spcPts val="0"/>
              </a:spcBef>
              <a:buNone/>
              <a:defRPr sz="1000">
                <a:solidFill>
                  <a:schemeClr val="lt1"/>
                </a:solidFill>
                <a:latin typeface="Arial"/>
                <a:ea typeface="Arial"/>
                <a:cs typeface="Arial"/>
                <a:sym typeface="Arial"/>
              </a:defRPr>
            </a:lvl6pPr>
            <a:lvl7pPr marL="0" lvl="6" indent="0" algn="r">
              <a:spcBef>
                <a:spcPts val="0"/>
              </a:spcBef>
              <a:buNone/>
              <a:defRPr sz="1000">
                <a:solidFill>
                  <a:schemeClr val="lt1"/>
                </a:solidFill>
                <a:latin typeface="Arial"/>
                <a:ea typeface="Arial"/>
                <a:cs typeface="Arial"/>
                <a:sym typeface="Arial"/>
              </a:defRPr>
            </a:lvl7pPr>
            <a:lvl8pPr marL="0" lvl="7" indent="0" algn="r">
              <a:spcBef>
                <a:spcPts val="0"/>
              </a:spcBef>
              <a:buNone/>
              <a:defRPr sz="1000">
                <a:solidFill>
                  <a:schemeClr val="lt1"/>
                </a:solidFill>
                <a:latin typeface="Arial"/>
                <a:ea typeface="Arial"/>
                <a:cs typeface="Arial"/>
                <a:sym typeface="Arial"/>
              </a:defRPr>
            </a:lvl8pPr>
            <a:lvl9pPr marL="0" lvl="8" indent="0" algn="r">
              <a:spcBef>
                <a:spcPts val="0"/>
              </a:spcBef>
              <a:buNone/>
              <a:defRPr sz="10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dirty="0"/>
          </a:p>
        </p:txBody>
      </p:sp>
      <p:pic>
        <p:nvPicPr>
          <p:cNvPr id="2" name="Picture 1" descr="Logo&#10;&#10;Description automatically generated with medium confidence">
            <a:extLst>
              <a:ext uri="{FF2B5EF4-FFF2-40B4-BE49-F238E27FC236}">
                <a16:creationId xmlns:a16="http://schemas.microsoft.com/office/drawing/2014/main" id="{789DAD8C-0909-82C3-4CBB-032DCF9F1B02}"/>
              </a:ext>
            </a:extLst>
          </p:cNvPr>
          <p:cNvPicPr>
            <a:picLocks noChangeAspect="1"/>
          </p:cNvPicPr>
          <p:nvPr userDrawn="1"/>
        </p:nvPicPr>
        <p:blipFill>
          <a:blip r:embed="rId2"/>
          <a:stretch>
            <a:fillRect/>
          </a:stretch>
        </p:blipFill>
        <p:spPr>
          <a:xfrm>
            <a:off x="427005" y="6240617"/>
            <a:ext cx="1783404" cy="50451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and Content -Yellow">
  <p:cSld name="Title and Content -Yellow">
    <p:bg>
      <p:bgPr>
        <a:solidFill>
          <a:schemeClr val="accent4"/>
        </a:solidFill>
        <a:effectLst/>
      </p:bgPr>
    </p:bg>
    <p:spTree>
      <p:nvGrpSpPr>
        <p:cNvPr id="1" name="Shape 48"/>
        <p:cNvGrpSpPr/>
        <p:nvPr/>
      </p:nvGrpSpPr>
      <p:grpSpPr>
        <a:xfrm>
          <a:off x="0" y="0"/>
          <a:ext cx="0" cy="0"/>
          <a:chOff x="0" y="0"/>
          <a:chExt cx="0" cy="0"/>
        </a:xfrm>
      </p:grpSpPr>
      <p:sp>
        <p:nvSpPr>
          <p:cNvPr id="49" name="Google Shape;49;p36"/>
          <p:cNvSpPr txBox="1">
            <a:spLocks noGrp="1"/>
          </p:cNvSpPr>
          <p:nvPr>
            <p:ph type="title"/>
          </p:nvPr>
        </p:nvSpPr>
        <p:spPr>
          <a:xfrm>
            <a:off x="838200" y="365125"/>
            <a:ext cx="10515600" cy="1027257"/>
          </a:xfrm>
          <a:prstGeom prst="rect">
            <a:avLst/>
          </a:prstGeom>
          <a:noFill/>
          <a:ln>
            <a:noFill/>
          </a:ln>
        </p:spPr>
        <p:txBody>
          <a:bodyPr spcFirstLastPara="1" wrap="square" lIns="0" tIns="45700" rIns="0" bIns="45700" anchor="ctr" anchorCtr="0">
            <a:normAutofit/>
          </a:bodyPr>
          <a:lstStyle>
            <a:lvl1pPr lvl="0" algn="l">
              <a:lnSpc>
                <a:spcPct val="90000"/>
              </a:lnSpc>
              <a:spcBef>
                <a:spcPts val="0"/>
              </a:spcBef>
              <a:spcAft>
                <a:spcPts val="0"/>
              </a:spcAft>
              <a:buClr>
                <a:schemeClr val="lt1"/>
              </a:buClr>
              <a:buSzPts val="3200"/>
              <a:buFont typeface="Montserrat"/>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36"/>
          <p:cNvSpPr txBox="1">
            <a:spLocks noGrp="1"/>
          </p:cNvSpPr>
          <p:nvPr>
            <p:ph type="body" idx="1"/>
          </p:nvPr>
        </p:nvSpPr>
        <p:spPr>
          <a:xfrm>
            <a:off x="838200" y="1565564"/>
            <a:ext cx="10515600" cy="4611399"/>
          </a:xfrm>
          <a:prstGeom prst="rect">
            <a:avLst/>
          </a:prstGeom>
          <a:noFill/>
          <a:ln>
            <a:noFill/>
          </a:ln>
        </p:spPr>
        <p:txBody>
          <a:bodyPr spcFirstLastPara="1" wrap="square" lIns="0" tIns="45700" rIns="0" bIns="45700" anchor="t" anchorCtr="0">
            <a:normAutofit/>
          </a:bodyPr>
          <a:lstStyle>
            <a:lvl1pPr marL="457200" lvl="0" indent="-228600" algn="l">
              <a:lnSpc>
                <a:spcPct val="90000"/>
              </a:lnSpc>
              <a:spcBef>
                <a:spcPts val="1000"/>
              </a:spcBef>
              <a:spcAft>
                <a:spcPts val="0"/>
              </a:spcAft>
              <a:buClr>
                <a:schemeClr val="lt1"/>
              </a:buClr>
              <a:buSzPts val="2400"/>
              <a:buNone/>
              <a:defRPr>
                <a:solidFill>
                  <a:schemeClr val="lt1"/>
                </a:solidFill>
              </a:defRPr>
            </a:lvl1pPr>
            <a:lvl2pPr marL="914400" lvl="1" indent="-355600" algn="l">
              <a:lnSpc>
                <a:spcPct val="90000"/>
              </a:lnSpc>
              <a:spcBef>
                <a:spcPts val="500"/>
              </a:spcBef>
              <a:spcAft>
                <a:spcPts val="0"/>
              </a:spcAft>
              <a:buClr>
                <a:schemeClr val="lt1"/>
              </a:buClr>
              <a:buSzPts val="2000"/>
              <a:buChar char="•"/>
              <a:defRPr>
                <a:solidFill>
                  <a:schemeClr val="lt1"/>
                </a:solidFill>
              </a:defRPr>
            </a:lvl2pPr>
            <a:lvl3pPr marL="1371600" lvl="2" indent="-342900" algn="l">
              <a:lnSpc>
                <a:spcPct val="90000"/>
              </a:lnSpc>
              <a:spcBef>
                <a:spcPts val="500"/>
              </a:spcBef>
              <a:spcAft>
                <a:spcPts val="0"/>
              </a:spcAft>
              <a:buClr>
                <a:schemeClr val="lt1"/>
              </a:buClr>
              <a:buSzPts val="1800"/>
              <a:buChar char="•"/>
              <a:defRPr>
                <a:solidFill>
                  <a:schemeClr val="lt1"/>
                </a:solidFill>
              </a:defRPr>
            </a:lvl3pPr>
            <a:lvl4pPr marL="1828800" lvl="3" indent="-330200" algn="l">
              <a:lnSpc>
                <a:spcPct val="90000"/>
              </a:lnSpc>
              <a:spcBef>
                <a:spcPts val="500"/>
              </a:spcBef>
              <a:spcAft>
                <a:spcPts val="0"/>
              </a:spcAft>
              <a:buClr>
                <a:schemeClr val="lt1"/>
              </a:buClr>
              <a:buSzPts val="1600"/>
              <a:buChar char="•"/>
              <a:defRPr>
                <a:solidFill>
                  <a:schemeClr val="lt1"/>
                </a:solidFill>
              </a:defRPr>
            </a:lvl4pPr>
            <a:lvl5pPr marL="2286000" lvl="4" indent="-330200" algn="l">
              <a:lnSpc>
                <a:spcPct val="90000"/>
              </a:lnSpc>
              <a:spcBef>
                <a:spcPts val="500"/>
              </a:spcBef>
              <a:spcAft>
                <a:spcPts val="0"/>
              </a:spcAft>
              <a:buClr>
                <a:schemeClr val="lt1"/>
              </a:buClr>
              <a:buSzPts val="16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36"/>
          <p:cNvSpPr txBox="1">
            <a:spLocks noGrp="1"/>
          </p:cNvSpPr>
          <p:nvPr>
            <p:ph type="dt" idx="10"/>
          </p:nvPr>
        </p:nvSpPr>
        <p:spPr>
          <a:xfrm>
            <a:off x="8579796" y="6310955"/>
            <a:ext cx="1783404"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2" name="Google Shape;52;p36"/>
          <p:cNvSpPr txBox="1">
            <a:spLocks noGrp="1"/>
          </p:cNvSpPr>
          <p:nvPr>
            <p:ph type="ftr" idx="11"/>
          </p:nvPr>
        </p:nvSpPr>
        <p:spPr>
          <a:xfrm>
            <a:off x="2405974" y="6310955"/>
            <a:ext cx="608303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3" name="Google Shape;53;p36"/>
          <p:cNvSpPr txBox="1">
            <a:spLocks noGrp="1"/>
          </p:cNvSpPr>
          <p:nvPr>
            <p:ph type="sldNum" idx="12"/>
          </p:nvPr>
        </p:nvSpPr>
        <p:spPr>
          <a:xfrm>
            <a:off x="10453990" y="6310955"/>
            <a:ext cx="899809" cy="365125"/>
          </a:xfrm>
          <a:prstGeom prst="rect">
            <a:avLst/>
          </a:prstGeom>
          <a:noFill/>
          <a:ln>
            <a:noFill/>
          </a:ln>
        </p:spPr>
        <p:txBody>
          <a:bodyPr spcFirstLastPara="1" wrap="square" lIns="91425" tIns="45700" rIns="0" bIns="45700" anchor="ctr" anchorCtr="0">
            <a:noAutofit/>
          </a:bodyPr>
          <a:lstStyle>
            <a:lvl1pPr marL="0" lvl="0" indent="0" algn="r">
              <a:spcBef>
                <a:spcPts val="0"/>
              </a:spcBef>
              <a:buNone/>
              <a:defRPr sz="1000">
                <a:solidFill>
                  <a:schemeClr val="lt1"/>
                </a:solidFill>
                <a:latin typeface="Arial"/>
                <a:ea typeface="Arial"/>
                <a:cs typeface="Arial"/>
                <a:sym typeface="Arial"/>
              </a:defRPr>
            </a:lvl1pPr>
            <a:lvl2pPr marL="0" lvl="1" indent="0" algn="r">
              <a:spcBef>
                <a:spcPts val="0"/>
              </a:spcBef>
              <a:buNone/>
              <a:defRPr sz="1000">
                <a:solidFill>
                  <a:schemeClr val="lt1"/>
                </a:solidFill>
                <a:latin typeface="Arial"/>
                <a:ea typeface="Arial"/>
                <a:cs typeface="Arial"/>
                <a:sym typeface="Arial"/>
              </a:defRPr>
            </a:lvl2pPr>
            <a:lvl3pPr marL="0" lvl="2" indent="0" algn="r">
              <a:spcBef>
                <a:spcPts val="0"/>
              </a:spcBef>
              <a:buNone/>
              <a:defRPr sz="1000">
                <a:solidFill>
                  <a:schemeClr val="lt1"/>
                </a:solidFill>
                <a:latin typeface="Arial"/>
                <a:ea typeface="Arial"/>
                <a:cs typeface="Arial"/>
                <a:sym typeface="Arial"/>
              </a:defRPr>
            </a:lvl3pPr>
            <a:lvl4pPr marL="0" lvl="3" indent="0" algn="r">
              <a:spcBef>
                <a:spcPts val="0"/>
              </a:spcBef>
              <a:buNone/>
              <a:defRPr sz="1000">
                <a:solidFill>
                  <a:schemeClr val="lt1"/>
                </a:solidFill>
                <a:latin typeface="Arial"/>
                <a:ea typeface="Arial"/>
                <a:cs typeface="Arial"/>
                <a:sym typeface="Arial"/>
              </a:defRPr>
            </a:lvl4pPr>
            <a:lvl5pPr marL="0" lvl="4" indent="0" algn="r">
              <a:spcBef>
                <a:spcPts val="0"/>
              </a:spcBef>
              <a:buNone/>
              <a:defRPr sz="1000">
                <a:solidFill>
                  <a:schemeClr val="lt1"/>
                </a:solidFill>
                <a:latin typeface="Arial"/>
                <a:ea typeface="Arial"/>
                <a:cs typeface="Arial"/>
                <a:sym typeface="Arial"/>
              </a:defRPr>
            </a:lvl5pPr>
            <a:lvl6pPr marL="0" lvl="5" indent="0" algn="r">
              <a:spcBef>
                <a:spcPts val="0"/>
              </a:spcBef>
              <a:buNone/>
              <a:defRPr sz="1000">
                <a:solidFill>
                  <a:schemeClr val="lt1"/>
                </a:solidFill>
                <a:latin typeface="Arial"/>
                <a:ea typeface="Arial"/>
                <a:cs typeface="Arial"/>
                <a:sym typeface="Arial"/>
              </a:defRPr>
            </a:lvl6pPr>
            <a:lvl7pPr marL="0" lvl="6" indent="0" algn="r">
              <a:spcBef>
                <a:spcPts val="0"/>
              </a:spcBef>
              <a:buNone/>
              <a:defRPr sz="1000">
                <a:solidFill>
                  <a:schemeClr val="lt1"/>
                </a:solidFill>
                <a:latin typeface="Arial"/>
                <a:ea typeface="Arial"/>
                <a:cs typeface="Arial"/>
                <a:sym typeface="Arial"/>
              </a:defRPr>
            </a:lvl7pPr>
            <a:lvl8pPr marL="0" lvl="7" indent="0" algn="r">
              <a:spcBef>
                <a:spcPts val="0"/>
              </a:spcBef>
              <a:buNone/>
              <a:defRPr sz="1000">
                <a:solidFill>
                  <a:schemeClr val="lt1"/>
                </a:solidFill>
                <a:latin typeface="Arial"/>
                <a:ea typeface="Arial"/>
                <a:cs typeface="Arial"/>
                <a:sym typeface="Arial"/>
              </a:defRPr>
            </a:lvl8pPr>
            <a:lvl9pPr marL="0" lvl="8" indent="0" algn="r">
              <a:spcBef>
                <a:spcPts val="0"/>
              </a:spcBef>
              <a:buNone/>
              <a:defRPr sz="10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dirty="0"/>
          </a:p>
        </p:txBody>
      </p:sp>
      <p:pic>
        <p:nvPicPr>
          <p:cNvPr id="2" name="Picture 1" descr="Logo&#10;&#10;Description automatically generated with medium confidence">
            <a:extLst>
              <a:ext uri="{FF2B5EF4-FFF2-40B4-BE49-F238E27FC236}">
                <a16:creationId xmlns:a16="http://schemas.microsoft.com/office/drawing/2014/main" id="{9DBF3F39-D187-0EAE-611A-7BCF1B2D0E36}"/>
              </a:ext>
            </a:extLst>
          </p:cNvPr>
          <p:cNvPicPr>
            <a:picLocks noChangeAspect="1"/>
          </p:cNvPicPr>
          <p:nvPr userDrawn="1"/>
        </p:nvPicPr>
        <p:blipFill>
          <a:blip r:embed="rId2"/>
          <a:stretch>
            <a:fillRect/>
          </a:stretch>
        </p:blipFill>
        <p:spPr>
          <a:xfrm>
            <a:off x="427005" y="6240617"/>
            <a:ext cx="1783404" cy="50451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End Slide">
  <p:cSld name="End Slide">
    <p:spTree>
      <p:nvGrpSpPr>
        <p:cNvPr id="1" name="Shape 64"/>
        <p:cNvGrpSpPr/>
        <p:nvPr/>
      </p:nvGrpSpPr>
      <p:grpSpPr>
        <a:xfrm>
          <a:off x="0" y="0"/>
          <a:ext cx="0" cy="0"/>
          <a:chOff x="0" y="0"/>
          <a:chExt cx="0" cy="0"/>
        </a:xfrm>
      </p:grpSpPr>
      <p:pic>
        <p:nvPicPr>
          <p:cNvPr id="6" name="Picture 5" descr="A picture containing logo&#10;&#10;Description automatically generated">
            <a:extLst>
              <a:ext uri="{FF2B5EF4-FFF2-40B4-BE49-F238E27FC236}">
                <a16:creationId xmlns:a16="http://schemas.microsoft.com/office/drawing/2014/main" id="{A866B4B6-765E-3925-64A3-8E48F8152DBF}"/>
              </a:ext>
            </a:extLst>
          </p:cNvPr>
          <p:cNvPicPr>
            <a:picLocks noChangeAspect="1"/>
          </p:cNvPicPr>
          <p:nvPr userDrawn="1"/>
        </p:nvPicPr>
        <p:blipFill>
          <a:blip r:embed="rId2"/>
          <a:stretch>
            <a:fillRect/>
          </a:stretch>
        </p:blipFill>
        <p:spPr>
          <a:xfrm>
            <a:off x="3892437" y="2920974"/>
            <a:ext cx="4407126" cy="101605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66"/>
        <p:cNvGrpSpPr/>
        <p:nvPr/>
      </p:nvGrpSpPr>
      <p:grpSpPr>
        <a:xfrm>
          <a:off x="0" y="0"/>
          <a:ext cx="0" cy="0"/>
          <a:chOff x="0" y="0"/>
          <a:chExt cx="0" cy="0"/>
        </a:xfrm>
      </p:grpSpPr>
      <p:sp>
        <p:nvSpPr>
          <p:cNvPr id="67" name="Google Shape;67;p39"/>
          <p:cNvSpPr txBox="1">
            <a:spLocks noGrp="1"/>
          </p:cNvSpPr>
          <p:nvPr>
            <p:ph type="ctrTitle"/>
          </p:nvPr>
        </p:nvSpPr>
        <p:spPr>
          <a:xfrm>
            <a:off x="1524000" y="3017939"/>
            <a:ext cx="9144000" cy="1663118"/>
          </a:xfrm>
          <a:prstGeom prst="rect">
            <a:avLst/>
          </a:prstGeom>
          <a:noFill/>
          <a:ln>
            <a:noFill/>
          </a:ln>
        </p:spPr>
        <p:txBody>
          <a:bodyPr spcFirstLastPara="1" wrap="square" lIns="0" tIns="45700" rIns="0" bIns="45700" anchor="ctr" anchorCtr="0">
            <a:normAutofit/>
          </a:bodyPr>
          <a:lstStyle>
            <a:lvl1pPr lvl="0" algn="ctr">
              <a:lnSpc>
                <a:spcPct val="90000"/>
              </a:lnSpc>
              <a:spcBef>
                <a:spcPts val="0"/>
              </a:spcBef>
              <a:spcAft>
                <a:spcPts val="0"/>
              </a:spcAft>
              <a:buClr>
                <a:schemeClr val="dk1"/>
              </a:buClr>
              <a:buSzPts val="4800"/>
              <a:buFont typeface="Montserrat"/>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39"/>
          <p:cNvSpPr txBox="1">
            <a:spLocks noGrp="1"/>
          </p:cNvSpPr>
          <p:nvPr>
            <p:ph type="subTitle" idx="1"/>
          </p:nvPr>
        </p:nvSpPr>
        <p:spPr>
          <a:xfrm>
            <a:off x="1524000" y="4823760"/>
            <a:ext cx="9144000" cy="491980"/>
          </a:xfrm>
          <a:prstGeom prst="rect">
            <a:avLst/>
          </a:prstGeom>
          <a:noFill/>
          <a:ln>
            <a:noFill/>
          </a:ln>
        </p:spPr>
        <p:txBody>
          <a:bodyPr spcFirstLastPara="1" wrap="square" lIns="0" tIns="45700" rIns="0" bIns="45700" anchor="ctr" anchorCtr="0">
            <a:normAutofit/>
          </a:bodyPr>
          <a:lstStyle>
            <a:lvl1pPr lvl="0" algn="ctr">
              <a:lnSpc>
                <a:spcPct val="90000"/>
              </a:lnSpc>
              <a:spcBef>
                <a:spcPts val="1000"/>
              </a:spcBef>
              <a:spcAft>
                <a:spcPts val="0"/>
              </a:spcAft>
              <a:buClr>
                <a:schemeClr val="accent1"/>
              </a:buClr>
              <a:buSzPts val="2400"/>
              <a:buNone/>
              <a:defRPr sz="2400">
                <a:solidFill>
                  <a:schemeClr val="accen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4" name="Picture 3" descr="A picture containing graphical user interface&#10;&#10;Description automatically generated">
            <a:extLst>
              <a:ext uri="{FF2B5EF4-FFF2-40B4-BE49-F238E27FC236}">
                <a16:creationId xmlns:a16="http://schemas.microsoft.com/office/drawing/2014/main" id="{0D9B4115-EE98-E6DB-B379-2875F2F5FB86}"/>
              </a:ext>
            </a:extLst>
          </p:cNvPr>
          <p:cNvPicPr>
            <a:picLocks noChangeAspect="1"/>
          </p:cNvPicPr>
          <p:nvPr userDrawn="1"/>
        </p:nvPicPr>
        <p:blipFill>
          <a:blip r:embed="rId2"/>
          <a:stretch>
            <a:fillRect/>
          </a:stretch>
        </p:blipFill>
        <p:spPr>
          <a:xfrm>
            <a:off x="3892825" y="1337937"/>
            <a:ext cx="4406349" cy="101587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Divider Slide - Pink">
  <p:cSld name="Divider Slide - Pink">
    <p:bg>
      <p:bgPr>
        <a:solidFill>
          <a:schemeClr val="accent1"/>
        </a:solidFill>
        <a:effectLst/>
      </p:bgPr>
    </p:bg>
    <p:spTree>
      <p:nvGrpSpPr>
        <p:cNvPr id="1" name="Shape 70"/>
        <p:cNvGrpSpPr/>
        <p:nvPr/>
      </p:nvGrpSpPr>
      <p:grpSpPr>
        <a:xfrm>
          <a:off x="0" y="0"/>
          <a:ext cx="0" cy="0"/>
          <a:chOff x="0" y="0"/>
          <a:chExt cx="0" cy="0"/>
        </a:xfrm>
      </p:grpSpPr>
      <p:sp>
        <p:nvSpPr>
          <p:cNvPr id="71" name="Google Shape;71;p40"/>
          <p:cNvSpPr txBox="1">
            <a:spLocks noGrp="1"/>
          </p:cNvSpPr>
          <p:nvPr>
            <p:ph type="ctrTitle"/>
          </p:nvPr>
        </p:nvSpPr>
        <p:spPr>
          <a:xfrm>
            <a:off x="1524000" y="3017939"/>
            <a:ext cx="9144000" cy="1663118"/>
          </a:xfrm>
          <a:prstGeom prst="rect">
            <a:avLst/>
          </a:prstGeom>
          <a:noFill/>
          <a:ln>
            <a:noFill/>
          </a:ln>
        </p:spPr>
        <p:txBody>
          <a:bodyPr spcFirstLastPara="1" wrap="square" lIns="0" tIns="45700" rIns="0" bIns="45700" anchor="ctr" anchorCtr="0">
            <a:normAutofit/>
          </a:bodyPr>
          <a:lstStyle>
            <a:lvl1pPr lvl="0" algn="ctr">
              <a:lnSpc>
                <a:spcPct val="90000"/>
              </a:lnSpc>
              <a:spcBef>
                <a:spcPts val="0"/>
              </a:spcBef>
              <a:spcAft>
                <a:spcPts val="0"/>
              </a:spcAft>
              <a:buClr>
                <a:schemeClr val="lt1"/>
              </a:buClr>
              <a:buSzPts val="4800"/>
              <a:buFont typeface="Montserrat"/>
              <a:buNone/>
              <a:defRPr sz="4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40"/>
          <p:cNvSpPr txBox="1">
            <a:spLocks noGrp="1"/>
          </p:cNvSpPr>
          <p:nvPr>
            <p:ph type="subTitle" idx="1"/>
          </p:nvPr>
        </p:nvSpPr>
        <p:spPr>
          <a:xfrm>
            <a:off x="1524000" y="4823760"/>
            <a:ext cx="9144000" cy="491980"/>
          </a:xfrm>
          <a:prstGeom prst="rect">
            <a:avLst/>
          </a:prstGeom>
          <a:noFill/>
          <a:ln>
            <a:noFill/>
          </a:ln>
        </p:spPr>
        <p:txBody>
          <a:bodyPr spcFirstLastPara="1" wrap="square" lIns="0" tIns="45700" rIns="0" bIns="45700" anchor="ctr" anchorCtr="0">
            <a:normAutofit/>
          </a:bodyPr>
          <a:lstStyle>
            <a:lvl1pPr lvl="0" algn="ctr">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7" name="Picture 6" descr="A picture containing text, clipart&#10;&#10;Description automatically generated">
            <a:extLst>
              <a:ext uri="{FF2B5EF4-FFF2-40B4-BE49-F238E27FC236}">
                <a16:creationId xmlns:a16="http://schemas.microsoft.com/office/drawing/2014/main" id="{D88B9A26-BE2C-A2C6-C3C1-8FC3B153D920}"/>
              </a:ext>
            </a:extLst>
          </p:cNvPr>
          <p:cNvPicPr>
            <a:picLocks noChangeAspect="1"/>
          </p:cNvPicPr>
          <p:nvPr userDrawn="1"/>
        </p:nvPicPr>
        <p:blipFill>
          <a:blip r:embed="rId2"/>
          <a:stretch>
            <a:fillRect/>
          </a:stretch>
        </p:blipFill>
        <p:spPr>
          <a:xfrm>
            <a:off x="3433391" y="1088698"/>
            <a:ext cx="5325218" cy="138131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Divider Slide - Blue">
  <p:cSld name="Divider Slide - Blue">
    <p:bg>
      <p:bgPr>
        <a:solidFill>
          <a:schemeClr val="accent2"/>
        </a:solidFill>
        <a:effectLst/>
      </p:bgPr>
    </p:bg>
    <p:spTree>
      <p:nvGrpSpPr>
        <p:cNvPr id="1" name="Shape 74"/>
        <p:cNvGrpSpPr/>
        <p:nvPr/>
      </p:nvGrpSpPr>
      <p:grpSpPr>
        <a:xfrm>
          <a:off x="0" y="0"/>
          <a:ext cx="0" cy="0"/>
          <a:chOff x="0" y="0"/>
          <a:chExt cx="0" cy="0"/>
        </a:xfrm>
      </p:grpSpPr>
      <p:sp>
        <p:nvSpPr>
          <p:cNvPr id="75" name="Google Shape;75;p41"/>
          <p:cNvSpPr txBox="1">
            <a:spLocks noGrp="1"/>
          </p:cNvSpPr>
          <p:nvPr>
            <p:ph type="ctrTitle"/>
          </p:nvPr>
        </p:nvSpPr>
        <p:spPr>
          <a:xfrm>
            <a:off x="1524000" y="3017939"/>
            <a:ext cx="9144000" cy="1663118"/>
          </a:xfrm>
          <a:prstGeom prst="rect">
            <a:avLst/>
          </a:prstGeom>
          <a:noFill/>
          <a:ln>
            <a:noFill/>
          </a:ln>
        </p:spPr>
        <p:txBody>
          <a:bodyPr spcFirstLastPara="1" wrap="square" lIns="0" tIns="45700" rIns="0" bIns="45700" anchor="ctr" anchorCtr="0">
            <a:normAutofit/>
          </a:bodyPr>
          <a:lstStyle>
            <a:lvl1pPr lvl="0" algn="ctr">
              <a:lnSpc>
                <a:spcPct val="90000"/>
              </a:lnSpc>
              <a:spcBef>
                <a:spcPts val="0"/>
              </a:spcBef>
              <a:spcAft>
                <a:spcPts val="0"/>
              </a:spcAft>
              <a:buClr>
                <a:schemeClr val="lt1"/>
              </a:buClr>
              <a:buSzPts val="4800"/>
              <a:buFont typeface="Montserrat"/>
              <a:buNone/>
              <a:defRPr sz="4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41"/>
          <p:cNvSpPr txBox="1">
            <a:spLocks noGrp="1"/>
          </p:cNvSpPr>
          <p:nvPr>
            <p:ph type="subTitle" idx="1"/>
          </p:nvPr>
        </p:nvSpPr>
        <p:spPr>
          <a:xfrm>
            <a:off x="1524000" y="4823760"/>
            <a:ext cx="9144000" cy="491980"/>
          </a:xfrm>
          <a:prstGeom prst="rect">
            <a:avLst/>
          </a:prstGeom>
          <a:noFill/>
          <a:ln>
            <a:noFill/>
          </a:ln>
        </p:spPr>
        <p:txBody>
          <a:bodyPr spcFirstLastPara="1" wrap="square" lIns="0" tIns="45700" rIns="0" bIns="45700" anchor="ctr" anchorCtr="0">
            <a:normAutofit/>
          </a:bodyPr>
          <a:lstStyle>
            <a:lvl1pPr lvl="0" algn="ctr">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2" name="Picture 1" descr="A picture containing text, clipart&#10;&#10;Description automatically generated">
            <a:extLst>
              <a:ext uri="{FF2B5EF4-FFF2-40B4-BE49-F238E27FC236}">
                <a16:creationId xmlns:a16="http://schemas.microsoft.com/office/drawing/2014/main" id="{CBFB8722-886B-BE42-0A7A-CEC24660CA64}"/>
              </a:ext>
            </a:extLst>
          </p:cNvPr>
          <p:cNvPicPr>
            <a:picLocks noChangeAspect="1"/>
          </p:cNvPicPr>
          <p:nvPr userDrawn="1"/>
        </p:nvPicPr>
        <p:blipFill>
          <a:blip r:embed="rId2"/>
          <a:stretch>
            <a:fillRect/>
          </a:stretch>
        </p:blipFill>
        <p:spPr>
          <a:xfrm>
            <a:off x="3433391" y="1088698"/>
            <a:ext cx="5325218" cy="138131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Divider Slide - Green">
  <p:cSld name="Divider Slide - Green">
    <p:bg>
      <p:bgPr>
        <a:solidFill>
          <a:schemeClr val="accent3"/>
        </a:solidFill>
        <a:effectLst/>
      </p:bgPr>
    </p:bg>
    <p:spTree>
      <p:nvGrpSpPr>
        <p:cNvPr id="1" name="Shape 78"/>
        <p:cNvGrpSpPr/>
        <p:nvPr/>
      </p:nvGrpSpPr>
      <p:grpSpPr>
        <a:xfrm>
          <a:off x="0" y="0"/>
          <a:ext cx="0" cy="0"/>
          <a:chOff x="0" y="0"/>
          <a:chExt cx="0" cy="0"/>
        </a:xfrm>
      </p:grpSpPr>
      <p:sp>
        <p:nvSpPr>
          <p:cNvPr id="79" name="Google Shape;79;p42"/>
          <p:cNvSpPr txBox="1">
            <a:spLocks noGrp="1"/>
          </p:cNvSpPr>
          <p:nvPr>
            <p:ph type="ctrTitle"/>
          </p:nvPr>
        </p:nvSpPr>
        <p:spPr>
          <a:xfrm>
            <a:off x="1524000" y="3017939"/>
            <a:ext cx="9144000" cy="1663118"/>
          </a:xfrm>
          <a:prstGeom prst="rect">
            <a:avLst/>
          </a:prstGeom>
          <a:noFill/>
          <a:ln>
            <a:noFill/>
          </a:ln>
        </p:spPr>
        <p:txBody>
          <a:bodyPr spcFirstLastPara="1" wrap="square" lIns="0" tIns="45700" rIns="0" bIns="45700" anchor="ctr" anchorCtr="0">
            <a:normAutofit/>
          </a:bodyPr>
          <a:lstStyle>
            <a:lvl1pPr lvl="0" algn="ctr">
              <a:lnSpc>
                <a:spcPct val="90000"/>
              </a:lnSpc>
              <a:spcBef>
                <a:spcPts val="0"/>
              </a:spcBef>
              <a:spcAft>
                <a:spcPts val="0"/>
              </a:spcAft>
              <a:buClr>
                <a:schemeClr val="lt1"/>
              </a:buClr>
              <a:buSzPts val="4800"/>
              <a:buFont typeface="Montserrat"/>
              <a:buNone/>
              <a:defRPr sz="4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42"/>
          <p:cNvSpPr txBox="1">
            <a:spLocks noGrp="1"/>
          </p:cNvSpPr>
          <p:nvPr>
            <p:ph type="subTitle" idx="1"/>
          </p:nvPr>
        </p:nvSpPr>
        <p:spPr>
          <a:xfrm>
            <a:off x="1524000" y="4823760"/>
            <a:ext cx="9144000" cy="491980"/>
          </a:xfrm>
          <a:prstGeom prst="rect">
            <a:avLst/>
          </a:prstGeom>
          <a:noFill/>
          <a:ln>
            <a:noFill/>
          </a:ln>
        </p:spPr>
        <p:txBody>
          <a:bodyPr spcFirstLastPara="1" wrap="square" lIns="0" tIns="45700" rIns="0" bIns="45700" anchor="ctr" anchorCtr="0">
            <a:normAutofit/>
          </a:bodyPr>
          <a:lstStyle>
            <a:lvl1pPr lvl="0" algn="ctr">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2" name="Picture 1" descr="A picture containing text, clipart&#10;&#10;Description automatically generated">
            <a:extLst>
              <a:ext uri="{FF2B5EF4-FFF2-40B4-BE49-F238E27FC236}">
                <a16:creationId xmlns:a16="http://schemas.microsoft.com/office/drawing/2014/main" id="{2CEB4CB6-C1FD-7895-C763-0CA8162921BF}"/>
              </a:ext>
            </a:extLst>
          </p:cNvPr>
          <p:cNvPicPr>
            <a:picLocks noChangeAspect="1"/>
          </p:cNvPicPr>
          <p:nvPr userDrawn="1"/>
        </p:nvPicPr>
        <p:blipFill>
          <a:blip r:embed="rId2"/>
          <a:stretch>
            <a:fillRect/>
          </a:stretch>
        </p:blipFill>
        <p:spPr>
          <a:xfrm>
            <a:off x="3433391" y="1060705"/>
            <a:ext cx="5325218" cy="138131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Divider Slide - Yellow">
  <p:cSld name="Divider Slide - Yellow">
    <p:bg>
      <p:bgPr>
        <a:solidFill>
          <a:schemeClr val="accent4"/>
        </a:solidFill>
        <a:effectLst/>
      </p:bgPr>
    </p:bg>
    <p:spTree>
      <p:nvGrpSpPr>
        <p:cNvPr id="1" name="Shape 82"/>
        <p:cNvGrpSpPr/>
        <p:nvPr/>
      </p:nvGrpSpPr>
      <p:grpSpPr>
        <a:xfrm>
          <a:off x="0" y="0"/>
          <a:ext cx="0" cy="0"/>
          <a:chOff x="0" y="0"/>
          <a:chExt cx="0" cy="0"/>
        </a:xfrm>
      </p:grpSpPr>
      <p:sp>
        <p:nvSpPr>
          <p:cNvPr id="83" name="Google Shape;83;p43"/>
          <p:cNvSpPr txBox="1">
            <a:spLocks noGrp="1"/>
          </p:cNvSpPr>
          <p:nvPr>
            <p:ph type="ctrTitle"/>
          </p:nvPr>
        </p:nvSpPr>
        <p:spPr>
          <a:xfrm>
            <a:off x="1524000" y="3017939"/>
            <a:ext cx="9144000" cy="1663118"/>
          </a:xfrm>
          <a:prstGeom prst="rect">
            <a:avLst/>
          </a:prstGeom>
          <a:noFill/>
          <a:ln>
            <a:noFill/>
          </a:ln>
        </p:spPr>
        <p:txBody>
          <a:bodyPr spcFirstLastPara="1" wrap="square" lIns="0" tIns="45700" rIns="0" bIns="45700" anchor="ctr" anchorCtr="0">
            <a:normAutofit/>
          </a:bodyPr>
          <a:lstStyle>
            <a:lvl1pPr lvl="0" algn="ctr">
              <a:lnSpc>
                <a:spcPct val="90000"/>
              </a:lnSpc>
              <a:spcBef>
                <a:spcPts val="0"/>
              </a:spcBef>
              <a:spcAft>
                <a:spcPts val="0"/>
              </a:spcAft>
              <a:buClr>
                <a:schemeClr val="lt1"/>
              </a:buClr>
              <a:buSzPts val="4800"/>
              <a:buFont typeface="Montserrat"/>
              <a:buNone/>
              <a:defRPr sz="4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43"/>
          <p:cNvSpPr txBox="1">
            <a:spLocks noGrp="1"/>
          </p:cNvSpPr>
          <p:nvPr>
            <p:ph type="subTitle" idx="1"/>
          </p:nvPr>
        </p:nvSpPr>
        <p:spPr>
          <a:xfrm>
            <a:off x="1524000" y="4823760"/>
            <a:ext cx="9144000" cy="491980"/>
          </a:xfrm>
          <a:prstGeom prst="rect">
            <a:avLst/>
          </a:prstGeom>
          <a:noFill/>
          <a:ln>
            <a:noFill/>
          </a:ln>
        </p:spPr>
        <p:txBody>
          <a:bodyPr spcFirstLastPara="1" wrap="square" lIns="0" tIns="45700" rIns="0" bIns="45700" anchor="ctr" anchorCtr="0">
            <a:normAutofit/>
          </a:bodyPr>
          <a:lstStyle>
            <a:lvl1pPr lvl="0" algn="ctr">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2" name="Picture 1" descr="A picture containing text, clipart&#10;&#10;Description automatically generated">
            <a:extLst>
              <a:ext uri="{FF2B5EF4-FFF2-40B4-BE49-F238E27FC236}">
                <a16:creationId xmlns:a16="http://schemas.microsoft.com/office/drawing/2014/main" id="{BB747C6D-17A5-9914-ABD6-072CAD23BF78}"/>
              </a:ext>
            </a:extLst>
          </p:cNvPr>
          <p:cNvPicPr>
            <a:picLocks noChangeAspect="1"/>
          </p:cNvPicPr>
          <p:nvPr userDrawn="1"/>
        </p:nvPicPr>
        <p:blipFill>
          <a:blip r:embed="rId2"/>
          <a:stretch>
            <a:fillRect/>
          </a:stretch>
        </p:blipFill>
        <p:spPr>
          <a:xfrm>
            <a:off x="3433391" y="1060705"/>
            <a:ext cx="5325218" cy="138131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0"/>
          <p:cNvSpPr txBox="1">
            <a:spLocks noGrp="1"/>
          </p:cNvSpPr>
          <p:nvPr>
            <p:ph type="title"/>
          </p:nvPr>
        </p:nvSpPr>
        <p:spPr>
          <a:xfrm>
            <a:off x="838200" y="365125"/>
            <a:ext cx="10515600" cy="1027257"/>
          </a:xfrm>
          <a:prstGeom prst="rect">
            <a:avLst/>
          </a:prstGeom>
          <a:noFill/>
          <a:ln>
            <a:noFill/>
          </a:ln>
        </p:spPr>
        <p:txBody>
          <a:bodyPr spcFirstLastPara="1" wrap="square" lIns="0" tIns="45700" rIns="0" bIns="45700" anchor="ctr" anchorCtr="0">
            <a:normAutofit/>
          </a:bodyPr>
          <a:lstStyle>
            <a:lvl1pPr marR="0" lvl="0" algn="l" rtl="0">
              <a:lnSpc>
                <a:spcPct val="90000"/>
              </a:lnSpc>
              <a:spcBef>
                <a:spcPts val="0"/>
              </a:spcBef>
              <a:spcAft>
                <a:spcPts val="0"/>
              </a:spcAft>
              <a:buClr>
                <a:schemeClr val="dk1"/>
              </a:buClr>
              <a:buSzPts val="3200"/>
              <a:buFont typeface="Montserrat"/>
              <a:buNone/>
              <a:defRPr sz="3200" b="1" i="0" u="none" strike="noStrike" cap="none">
                <a:solidFill>
                  <a:schemeClr val="dk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0"/>
          <p:cNvSpPr txBox="1">
            <a:spLocks noGrp="1"/>
          </p:cNvSpPr>
          <p:nvPr>
            <p:ph type="body" idx="1"/>
          </p:nvPr>
        </p:nvSpPr>
        <p:spPr>
          <a:xfrm>
            <a:off x="838200" y="1565564"/>
            <a:ext cx="10515600" cy="4611399"/>
          </a:xfrm>
          <a:prstGeom prst="rect">
            <a:avLst/>
          </a:prstGeom>
          <a:noFill/>
          <a:ln>
            <a:noFill/>
          </a:ln>
        </p:spPr>
        <p:txBody>
          <a:bodyPr spcFirstLastPara="1" wrap="square" lIns="0" tIns="45700" rIns="0" bIns="45700" anchor="t" anchorCtr="0">
            <a:normAutofit/>
          </a:bodyPr>
          <a:lstStyle>
            <a:lvl1pPr marL="457200" marR="0" lvl="0" indent="-228600" algn="l"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L="914400" marR="0" lvl="1"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Medium"/>
                <a:ea typeface="Montserrat Medium"/>
                <a:cs typeface="Montserrat Medium"/>
                <a:sym typeface="Montserrat Medium"/>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Medium"/>
                <a:ea typeface="Montserrat Medium"/>
                <a:cs typeface="Montserrat Medium"/>
                <a:sym typeface="Montserrat Medium"/>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Medium"/>
                <a:ea typeface="Montserrat Medium"/>
                <a:cs typeface="Montserrat Medium"/>
                <a:sym typeface="Montserrat Medium"/>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Medium"/>
                <a:ea typeface="Montserrat Medium"/>
                <a:cs typeface="Montserrat Medium"/>
                <a:sym typeface="Montserrat Medium"/>
              </a:defRPr>
            </a:lvl9pPr>
          </a:lstStyle>
          <a:p>
            <a:endParaRPr/>
          </a:p>
        </p:txBody>
      </p:sp>
      <p:sp>
        <p:nvSpPr>
          <p:cNvPr id="12" name="Google Shape;12;p30"/>
          <p:cNvSpPr txBox="1">
            <a:spLocks noGrp="1"/>
          </p:cNvSpPr>
          <p:nvPr>
            <p:ph type="dt" idx="10"/>
          </p:nvPr>
        </p:nvSpPr>
        <p:spPr>
          <a:xfrm>
            <a:off x="8579796" y="6310955"/>
            <a:ext cx="1783404"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b="0" i="0" u="none" strike="noStrike" cap="none">
                <a:solidFill>
                  <a:srgbClr val="8D8D8D"/>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Montserrat Medium"/>
                <a:ea typeface="Montserrat Medium"/>
                <a:cs typeface="Montserrat Medium"/>
                <a:sym typeface="Montserrat Medium"/>
              </a:defRPr>
            </a:lvl2pPr>
            <a:lvl3pPr marR="0" lvl="2" algn="l" rtl="0">
              <a:spcBef>
                <a:spcPts val="0"/>
              </a:spcBef>
              <a:spcAft>
                <a:spcPts val="0"/>
              </a:spcAft>
              <a:buSzPts val="1400"/>
              <a:buNone/>
              <a:defRPr sz="1800" b="0" i="0" u="none" strike="noStrike" cap="none">
                <a:solidFill>
                  <a:schemeClr val="dk1"/>
                </a:solidFill>
                <a:latin typeface="Montserrat Medium"/>
                <a:ea typeface="Montserrat Medium"/>
                <a:cs typeface="Montserrat Medium"/>
                <a:sym typeface="Montserrat Medium"/>
              </a:defRPr>
            </a:lvl3pPr>
            <a:lvl4pPr marR="0" lvl="3" algn="l" rtl="0">
              <a:spcBef>
                <a:spcPts val="0"/>
              </a:spcBef>
              <a:spcAft>
                <a:spcPts val="0"/>
              </a:spcAft>
              <a:buSzPts val="1400"/>
              <a:buNone/>
              <a:defRPr sz="1800" b="0" i="0" u="none" strike="noStrike" cap="none">
                <a:solidFill>
                  <a:schemeClr val="dk1"/>
                </a:solidFill>
                <a:latin typeface="Montserrat Medium"/>
                <a:ea typeface="Montserrat Medium"/>
                <a:cs typeface="Montserrat Medium"/>
                <a:sym typeface="Montserrat Medium"/>
              </a:defRPr>
            </a:lvl4pPr>
            <a:lvl5pPr marR="0" lvl="4" algn="l" rtl="0">
              <a:spcBef>
                <a:spcPts val="0"/>
              </a:spcBef>
              <a:spcAft>
                <a:spcPts val="0"/>
              </a:spcAft>
              <a:buSzPts val="1400"/>
              <a:buNone/>
              <a:defRPr sz="1800" b="0" i="0" u="none" strike="noStrike" cap="none">
                <a:solidFill>
                  <a:schemeClr val="dk1"/>
                </a:solidFill>
                <a:latin typeface="Montserrat Medium"/>
                <a:ea typeface="Montserrat Medium"/>
                <a:cs typeface="Montserrat Medium"/>
                <a:sym typeface="Montserrat Medium"/>
              </a:defRPr>
            </a:lvl5pPr>
            <a:lvl6pPr marR="0" lvl="5" algn="l" rtl="0">
              <a:spcBef>
                <a:spcPts val="0"/>
              </a:spcBef>
              <a:spcAft>
                <a:spcPts val="0"/>
              </a:spcAft>
              <a:buSzPts val="1400"/>
              <a:buNone/>
              <a:defRPr sz="1800" b="0" i="0" u="none" strike="noStrike" cap="none">
                <a:solidFill>
                  <a:schemeClr val="dk1"/>
                </a:solidFill>
                <a:latin typeface="Montserrat Medium"/>
                <a:ea typeface="Montserrat Medium"/>
                <a:cs typeface="Montserrat Medium"/>
                <a:sym typeface="Montserrat Medium"/>
              </a:defRPr>
            </a:lvl6pPr>
            <a:lvl7pPr marR="0" lvl="6" algn="l" rtl="0">
              <a:spcBef>
                <a:spcPts val="0"/>
              </a:spcBef>
              <a:spcAft>
                <a:spcPts val="0"/>
              </a:spcAft>
              <a:buSzPts val="1400"/>
              <a:buNone/>
              <a:defRPr sz="1800" b="0" i="0" u="none" strike="noStrike" cap="none">
                <a:solidFill>
                  <a:schemeClr val="dk1"/>
                </a:solidFill>
                <a:latin typeface="Montserrat Medium"/>
                <a:ea typeface="Montserrat Medium"/>
                <a:cs typeface="Montserrat Medium"/>
                <a:sym typeface="Montserrat Medium"/>
              </a:defRPr>
            </a:lvl7pPr>
            <a:lvl8pPr marR="0" lvl="7" algn="l" rtl="0">
              <a:spcBef>
                <a:spcPts val="0"/>
              </a:spcBef>
              <a:spcAft>
                <a:spcPts val="0"/>
              </a:spcAft>
              <a:buSzPts val="1400"/>
              <a:buNone/>
              <a:defRPr sz="1800" b="0" i="0" u="none" strike="noStrike" cap="none">
                <a:solidFill>
                  <a:schemeClr val="dk1"/>
                </a:solidFill>
                <a:latin typeface="Montserrat Medium"/>
                <a:ea typeface="Montserrat Medium"/>
                <a:cs typeface="Montserrat Medium"/>
                <a:sym typeface="Montserrat Medium"/>
              </a:defRPr>
            </a:lvl8pPr>
            <a:lvl9pPr marR="0" lvl="8" algn="l" rtl="0">
              <a:spcBef>
                <a:spcPts val="0"/>
              </a:spcBef>
              <a:spcAft>
                <a:spcPts val="0"/>
              </a:spcAft>
              <a:buSzPts val="1400"/>
              <a:buNone/>
              <a:defRPr sz="1800" b="0" i="0" u="none" strike="noStrike" cap="none">
                <a:solidFill>
                  <a:schemeClr val="dk1"/>
                </a:solidFill>
                <a:latin typeface="Montserrat Medium"/>
                <a:ea typeface="Montserrat Medium"/>
                <a:cs typeface="Montserrat Medium"/>
                <a:sym typeface="Montserrat Medium"/>
              </a:defRPr>
            </a:lvl9pPr>
          </a:lstStyle>
          <a:p>
            <a:endParaRPr dirty="0"/>
          </a:p>
        </p:txBody>
      </p:sp>
      <p:sp>
        <p:nvSpPr>
          <p:cNvPr id="13" name="Google Shape;13;p30"/>
          <p:cNvSpPr txBox="1">
            <a:spLocks noGrp="1"/>
          </p:cNvSpPr>
          <p:nvPr>
            <p:ph type="ftr" idx="11"/>
          </p:nvPr>
        </p:nvSpPr>
        <p:spPr>
          <a:xfrm>
            <a:off x="2405974" y="6310955"/>
            <a:ext cx="6083032"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rgbClr val="8D8D8D"/>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Montserrat Medium"/>
                <a:ea typeface="Montserrat Medium"/>
                <a:cs typeface="Montserrat Medium"/>
                <a:sym typeface="Montserrat Medium"/>
              </a:defRPr>
            </a:lvl2pPr>
            <a:lvl3pPr marR="0" lvl="2" algn="l" rtl="0">
              <a:spcBef>
                <a:spcPts val="0"/>
              </a:spcBef>
              <a:spcAft>
                <a:spcPts val="0"/>
              </a:spcAft>
              <a:buSzPts val="1400"/>
              <a:buNone/>
              <a:defRPr sz="1800" b="0" i="0" u="none" strike="noStrike" cap="none">
                <a:solidFill>
                  <a:schemeClr val="dk1"/>
                </a:solidFill>
                <a:latin typeface="Montserrat Medium"/>
                <a:ea typeface="Montserrat Medium"/>
                <a:cs typeface="Montserrat Medium"/>
                <a:sym typeface="Montserrat Medium"/>
              </a:defRPr>
            </a:lvl3pPr>
            <a:lvl4pPr marR="0" lvl="3" algn="l" rtl="0">
              <a:spcBef>
                <a:spcPts val="0"/>
              </a:spcBef>
              <a:spcAft>
                <a:spcPts val="0"/>
              </a:spcAft>
              <a:buSzPts val="1400"/>
              <a:buNone/>
              <a:defRPr sz="1800" b="0" i="0" u="none" strike="noStrike" cap="none">
                <a:solidFill>
                  <a:schemeClr val="dk1"/>
                </a:solidFill>
                <a:latin typeface="Montserrat Medium"/>
                <a:ea typeface="Montserrat Medium"/>
                <a:cs typeface="Montserrat Medium"/>
                <a:sym typeface="Montserrat Medium"/>
              </a:defRPr>
            </a:lvl4pPr>
            <a:lvl5pPr marR="0" lvl="4" algn="l" rtl="0">
              <a:spcBef>
                <a:spcPts val="0"/>
              </a:spcBef>
              <a:spcAft>
                <a:spcPts val="0"/>
              </a:spcAft>
              <a:buSzPts val="1400"/>
              <a:buNone/>
              <a:defRPr sz="1800" b="0" i="0" u="none" strike="noStrike" cap="none">
                <a:solidFill>
                  <a:schemeClr val="dk1"/>
                </a:solidFill>
                <a:latin typeface="Montserrat Medium"/>
                <a:ea typeface="Montserrat Medium"/>
                <a:cs typeface="Montserrat Medium"/>
                <a:sym typeface="Montserrat Medium"/>
              </a:defRPr>
            </a:lvl5pPr>
            <a:lvl6pPr marR="0" lvl="5" algn="l" rtl="0">
              <a:spcBef>
                <a:spcPts val="0"/>
              </a:spcBef>
              <a:spcAft>
                <a:spcPts val="0"/>
              </a:spcAft>
              <a:buSzPts val="1400"/>
              <a:buNone/>
              <a:defRPr sz="1800" b="0" i="0" u="none" strike="noStrike" cap="none">
                <a:solidFill>
                  <a:schemeClr val="dk1"/>
                </a:solidFill>
                <a:latin typeface="Montserrat Medium"/>
                <a:ea typeface="Montserrat Medium"/>
                <a:cs typeface="Montserrat Medium"/>
                <a:sym typeface="Montserrat Medium"/>
              </a:defRPr>
            </a:lvl6pPr>
            <a:lvl7pPr marR="0" lvl="6" algn="l" rtl="0">
              <a:spcBef>
                <a:spcPts val="0"/>
              </a:spcBef>
              <a:spcAft>
                <a:spcPts val="0"/>
              </a:spcAft>
              <a:buSzPts val="1400"/>
              <a:buNone/>
              <a:defRPr sz="1800" b="0" i="0" u="none" strike="noStrike" cap="none">
                <a:solidFill>
                  <a:schemeClr val="dk1"/>
                </a:solidFill>
                <a:latin typeface="Montserrat Medium"/>
                <a:ea typeface="Montserrat Medium"/>
                <a:cs typeface="Montserrat Medium"/>
                <a:sym typeface="Montserrat Medium"/>
              </a:defRPr>
            </a:lvl7pPr>
            <a:lvl8pPr marR="0" lvl="7" algn="l" rtl="0">
              <a:spcBef>
                <a:spcPts val="0"/>
              </a:spcBef>
              <a:spcAft>
                <a:spcPts val="0"/>
              </a:spcAft>
              <a:buSzPts val="1400"/>
              <a:buNone/>
              <a:defRPr sz="1800" b="0" i="0" u="none" strike="noStrike" cap="none">
                <a:solidFill>
                  <a:schemeClr val="dk1"/>
                </a:solidFill>
                <a:latin typeface="Montserrat Medium"/>
                <a:ea typeface="Montserrat Medium"/>
                <a:cs typeface="Montserrat Medium"/>
                <a:sym typeface="Montserrat Medium"/>
              </a:defRPr>
            </a:lvl8pPr>
            <a:lvl9pPr marR="0" lvl="8" algn="l" rtl="0">
              <a:spcBef>
                <a:spcPts val="0"/>
              </a:spcBef>
              <a:spcAft>
                <a:spcPts val="0"/>
              </a:spcAft>
              <a:buSzPts val="1400"/>
              <a:buNone/>
              <a:defRPr sz="1800" b="0" i="0" u="none" strike="noStrike" cap="none">
                <a:solidFill>
                  <a:schemeClr val="dk1"/>
                </a:solidFill>
                <a:latin typeface="Montserrat Medium"/>
                <a:ea typeface="Montserrat Medium"/>
                <a:cs typeface="Montserrat Medium"/>
                <a:sym typeface="Montserrat Medium"/>
              </a:defRPr>
            </a:lvl9pPr>
          </a:lstStyle>
          <a:p>
            <a:endParaRPr dirty="0"/>
          </a:p>
        </p:txBody>
      </p:sp>
      <p:sp>
        <p:nvSpPr>
          <p:cNvPr id="14" name="Google Shape;14;p30"/>
          <p:cNvSpPr txBox="1">
            <a:spLocks noGrp="1"/>
          </p:cNvSpPr>
          <p:nvPr>
            <p:ph type="sldNum" idx="12"/>
          </p:nvPr>
        </p:nvSpPr>
        <p:spPr>
          <a:xfrm>
            <a:off x="10453990" y="6310955"/>
            <a:ext cx="899809" cy="365125"/>
          </a:xfrm>
          <a:prstGeom prst="rect">
            <a:avLst/>
          </a:prstGeom>
          <a:noFill/>
          <a:ln>
            <a:noFill/>
          </a:ln>
        </p:spPr>
        <p:txBody>
          <a:bodyPr spcFirstLastPara="1" wrap="square" lIns="91425" tIns="45700" rIns="0" bIns="45700" anchor="ctr" anchorCtr="0">
            <a:noAutofit/>
          </a:bodyPr>
          <a:lstStyle>
            <a:lvl1pPr marL="0" marR="0" lvl="0" indent="0" algn="r" rtl="0">
              <a:spcBef>
                <a:spcPts val="0"/>
              </a:spcBef>
              <a:buNone/>
              <a:defRPr sz="1000" b="0" i="0" u="none" strike="noStrike" cap="none">
                <a:solidFill>
                  <a:schemeClr val="dk1"/>
                </a:solidFill>
                <a:latin typeface="Arial"/>
                <a:ea typeface="Arial"/>
                <a:cs typeface="Arial"/>
                <a:sym typeface="Arial"/>
              </a:defRPr>
            </a:lvl1pPr>
            <a:lvl2pPr marL="0" marR="0" lvl="1" indent="0" algn="r" rtl="0">
              <a:spcBef>
                <a:spcPts val="0"/>
              </a:spcBef>
              <a:buNone/>
              <a:defRPr sz="1000" b="0" i="0" u="none" strike="noStrike" cap="none">
                <a:solidFill>
                  <a:schemeClr val="dk1"/>
                </a:solidFill>
                <a:latin typeface="Arial"/>
                <a:ea typeface="Arial"/>
                <a:cs typeface="Arial"/>
                <a:sym typeface="Arial"/>
              </a:defRPr>
            </a:lvl2pPr>
            <a:lvl3pPr marL="0" marR="0" lvl="2" indent="0" algn="r" rtl="0">
              <a:spcBef>
                <a:spcPts val="0"/>
              </a:spcBef>
              <a:buNone/>
              <a:defRPr sz="1000" b="0" i="0" u="none" strike="noStrike" cap="none">
                <a:solidFill>
                  <a:schemeClr val="dk1"/>
                </a:solidFill>
                <a:latin typeface="Arial"/>
                <a:ea typeface="Arial"/>
                <a:cs typeface="Arial"/>
                <a:sym typeface="Arial"/>
              </a:defRPr>
            </a:lvl3pPr>
            <a:lvl4pPr marL="0" marR="0" lvl="3" indent="0" algn="r" rtl="0">
              <a:spcBef>
                <a:spcPts val="0"/>
              </a:spcBef>
              <a:buNone/>
              <a:defRPr sz="1000" b="0" i="0" u="none" strike="noStrike" cap="none">
                <a:solidFill>
                  <a:schemeClr val="dk1"/>
                </a:solidFill>
                <a:latin typeface="Arial"/>
                <a:ea typeface="Arial"/>
                <a:cs typeface="Arial"/>
                <a:sym typeface="Arial"/>
              </a:defRPr>
            </a:lvl4pPr>
            <a:lvl5pPr marL="0" marR="0" lvl="4" indent="0" algn="r" rtl="0">
              <a:spcBef>
                <a:spcPts val="0"/>
              </a:spcBef>
              <a:buNone/>
              <a:defRPr sz="1000" b="0" i="0" u="none" strike="noStrike" cap="none">
                <a:solidFill>
                  <a:schemeClr val="dk1"/>
                </a:solidFill>
                <a:latin typeface="Arial"/>
                <a:ea typeface="Arial"/>
                <a:cs typeface="Arial"/>
                <a:sym typeface="Arial"/>
              </a:defRPr>
            </a:lvl5pPr>
            <a:lvl6pPr marL="0" marR="0" lvl="5" indent="0" algn="r" rtl="0">
              <a:spcBef>
                <a:spcPts val="0"/>
              </a:spcBef>
              <a:buNone/>
              <a:defRPr sz="1000" b="0" i="0" u="none" strike="noStrike" cap="none">
                <a:solidFill>
                  <a:schemeClr val="dk1"/>
                </a:solidFill>
                <a:latin typeface="Arial"/>
                <a:ea typeface="Arial"/>
                <a:cs typeface="Arial"/>
                <a:sym typeface="Arial"/>
              </a:defRPr>
            </a:lvl6pPr>
            <a:lvl7pPr marL="0" marR="0" lvl="6" indent="0" algn="r" rtl="0">
              <a:spcBef>
                <a:spcPts val="0"/>
              </a:spcBef>
              <a:buNone/>
              <a:defRPr sz="1000" b="0" i="0" u="none" strike="noStrike" cap="none">
                <a:solidFill>
                  <a:schemeClr val="dk1"/>
                </a:solidFill>
                <a:latin typeface="Arial"/>
                <a:ea typeface="Arial"/>
                <a:cs typeface="Arial"/>
                <a:sym typeface="Arial"/>
              </a:defRPr>
            </a:lvl7pPr>
            <a:lvl8pPr marL="0" marR="0" lvl="7" indent="0" algn="r" rtl="0">
              <a:spcBef>
                <a:spcPts val="0"/>
              </a:spcBef>
              <a:buNone/>
              <a:defRPr sz="1000" b="0" i="0" u="none" strike="noStrike" cap="none">
                <a:solidFill>
                  <a:schemeClr val="dk1"/>
                </a:solidFill>
                <a:latin typeface="Arial"/>
                <a:ea typeface="Arial"/>
                <a:cs typeface="Arial"/>
                <a:sym typeface="Arial"/>
              </a:defRPr>
            </a:lvl8pPr>
            <a:lvl9pPr marL="0" marR="0" lvl="8" indent="0" algn="r" rtl="0">
              <a:spcBef>
                <a:spcPts val="0"/>
              </a:spcBef>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dirty="0"/>
          </a:p>
        </p:txBody>
      </p:sp>
      <p:pic>
        <p:nvPicPr>
          <p:cNvPr id="2" name="Picture 1" descr="A picture containing graphical user interface&#10;&#10;Description automatically generated">
            <a:extLst>
              <a:ext uri="{FF2B5EF4-FFF2-40B4-BE49-F238E27FC236}">
                <a16:creationId xmlns:a16="http://schemas.microsoft.com/office/drawing/2014/main" id="{52B65683-8796-1ED3-B7CD-CDCC7515B804}"/>
              </a:ext>
            </a:extLst>
          </p:cNvPr>
          <p:cNvPicPr>
            <a:picLocks noChangeAspect="1"/>
          </p:cNvPicPr>
          <p:nvPr userDrawn="1"/>
        </p:nvPicPr>
        <p:blipFill>
          <a:blip r:embed="rId14"/>
          <a:stretch>
            <a:fillRect/>
          </a:stretch>
        </p:blipFill>
        <p:spPr>
          <a:xfrm>
            <a:off x="505263" y="6306394"/>
            <a:ext cx="1603515" cy="369686"/>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 id="2147483652" r:id="rId2"/>
    <p:sldLayoutId id="2147483654"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529">
          <p15:clr>
            <a:srgbClr val="F26B43"/>
          </p15:clr>
        </p15:guide>
        <p15:guide id="4" pos="7151">
          <p15:clr>
            <a:srgbClr val="F26B43"/>
          </p15:clr>
        </p15:guide>
        <p15:guide id="5" orient="horz" pos="98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https://www.jaxtyres.com.au/tyre-stores/nsw/artarmon"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hyperlink" Target="https://franchisebusiness.com.au/breaking-the-mould-why-this-jax-tyres-franchisee-is-throwing-stereotypes-for-a-spin/"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118"/>
        <p:cNvGrpSpPr/>
        <p:nvPr/>
      </p:nvGrpSpPr>
      <p:grpSpPr>
        <a:xfrm>
          <a:off x="0" y="0"/>
          <a:ext cx="0" cy="0"/>
          <a:chOff x="0" y="0"/>
          <a:chExt cx="0" cy="0"/>
        </a:xfrm>
      </p:grpSpPr>
      <p:sp>
        <p:nvSpPr>
          <p:cNvPr id="6" name="TextBox 5">
            <a:extLst>
              <a:ext uri="{FF2B5EF4-FFF2-40B4-BE49-F238E27FC236}">
                <a16:creationId xmlns:a16="http://schemas.microsoft.com/office/drawing/2014/main" id="{2903632B-9505-4326-ADC5-91D8B4C64AAB}"/>
              </a:ext>
            </a:extLst>
          </p:cNvPr>
          <p:cNvSpPr txBox="1"/>
          <p:nvPr/>
        </p:nvSpPr>
        <p:spPr>
          <a:xfrm>
            <a:off x="3207370" y="3047403"/>
            <a:ext cx="6096000" cy="1505027"/>
          </a:xfrm>
          <a:prstGeom prst="rect">
            <a:avLst/>
          </a:prstGeom>
          <a:noFill/>
        </p:spPr>
        <p:txBody>
          <a:bodyPr wrap="square">
            <a:spAutoFit/>
          </a:bodyPr>
          <a:lstStyle/>
          <a:p>
            <a:pPr marL="0" marR="0" algn="ctr">
              <a:lnSpc>
                <a:spcPct val="115000"/>
              </a:lnSpc>
              <a:spcBef>
                <a:spcPts val="0"/>
              </a:spcBef>
              <a:spcAft>
                <a:spcPts val="300"/>
              </a:spcAft>
            </a:pPr>
            <a:r>
              <a:rPr lang="en-GB" sz="4000" b="1" dirty="0">
                <a:solidFill>
                  <a:srgbClr val="DF479A"/>
                </a:solidFill>
                <a:effectLst/>
                <a:latin typeface="Calibri" panose="020F0502020204030204" pitchFamily="34" charset="0"/>
                <a:ea typeface="Calibri" panose="020F0502020204030204" pitchFamily="34" charset="0"/>
                <a:cs typeface="Calibri" panose="020F0502020204030204" pitchFamily="34" charset="0"/>
              </a:rPr>
              <a:t>Jax Tyres &amp; Auto</a:t>
            </a:r>
            <a:endParaRPr lang="en-AU" sz="4000" b="1" dirty="0">
              <a:effectLst/>
              <a:latin typeface="Calibri" panose="020F0502020204030204" pitchFamily="34" charset="0"/>
              <a:ea typeface="Calibri" panose="020F0502020204030204" pitchFamily="34" charset="0"/>
              <a:cs typeface="Calibri" panose="020F0502020204030204" pitchFamily="34" charset="0"/>
            </a:endParaRPr>
          </a:p>
          <a:p>
            <a:pPr marL="0" marR="0" algn="ctr">
              <a:lnSpc>
                <a:spcPct val="115000"/>
              </a:lnSpc>
              <a:spcBef>
                <a:spcPts val="0"/>
              </a:spcBef>
              <a:spcAft>
                <a:spcPts val="300"/>
              </a:spcAft>
            </a:pPr>
            <a:r>
              <a:rPr lang="en-GB" sz="4000" b="1" dirty="0">
                <a:solidFill>
                  <a:srgbClr val="DF479A"/>
                </a:solidFill>
                <a:effectLst/>
                <a:latin typeface="Calibri" panose="020F0502020204030204" pitchFamily="34" charset="0"/>
                <a:ea typeface="Calibri" panose="020F0502020204030204" pitchFamily="34" charset="0"/>
                <a:cs typeface="Calibri" panose="020F0502020204030204" pitchFamily="34" charset="0"/>
              </a:rPr>
              <a:t>STORE REVIEW</a:t>
            </a:r>
            <a:endParaRPr lang="en-AU" sz="4000" b="1"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descr="A picture containing graphical user interface&#10;&#10;Description automatically generated">
            <a:extLst>
              <a:ext uri="{FF2B5EF4-FFF2-40B4-BE49-F238E27FC236}">
                <a16:creationId xmlns:a16="http://schemas.microsoft.com/office/drawing/2014/main" id="{555B0A22-4013-EC22-EB3A-89E578F4FFF6}"/>
              </a:ext>
            </a:extLst>
          </p:cNvPr>
          <p:cNvPicPr>
            <a:picLocks noChangeAspect="1"/>
          </p:cNvPicPr>
          <p:nvPr/>
        </p:nvPicPr>
        <p:blipFill>
          <a:blip r:embed="rId3"/>
          <a:stretch>
            <a:fillRect/>
          </a:stretch>
        </p:blipFill>
        <p:spPr>
          <a:xfrm>
            <a:off x="3814257" y="1595023"/>
            <a:ext cx="4406349" cy="1015873"/>
          </a:xfrm>
          <a:prstGeom prst="rect">
            <a:avLst/>
          </a:prstGeom>
        </p:spPr>
      </p:pic>
      <p:pic>
        <p:nvPicPr>
          <p:cNvPr id="2" name="Picture 1">
            <a:extLst>
              <a:ext uri="{FF2B5EF4-FFF2-40B4-BE49-F238E27FC236}">
                <a16:creationId xmlns:a16="http://schemas.microsoft.com/office/drawing/2014/main" id="{71840203-E1FB-3282-ED71-64A4E567D85F}"/>
              </a:ext>
            </a:extLst>
          </p:cNvPr>
          <p:cNvPicPr>
            <a:picLocks noChangeAspect="1"/>
          </p:cNvPicPr>
          <p:nvPr/>
        </p:nvPicPr>
        <p:blipFill>
          <a:blip r:embed="rId4"/>
          <a:stretch>
            <a:fillRect/>
          </a:stretch>
        </p:blipFill>
        <p:spPr>
          <a:xfrm>
            <a:off x="5660656" y="4988938"/>
            <a:ext cx="1189429" cy="11860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E1D81-9F97-BBAE-628E-70C52DC9CDA1}"/>
              </a:ext>
            </a:extLst>
          </p:cNvPr>
          <p:cNvSpPr>
            <a:spLocks noGrp="1"/>
          </p:cNvSpPr>
          <p:nvPr>
            <p:ph type="title"/>
          </p:nvPr>
        </p:nvSpPr>
        <p:spPr/>
        <p:txBody>
          <a:bodyPr/>
          <a:lstStyle/>
          <a:p>
            <a:r>
              <a:rPr lang="en-AU" dirty="0"/>
              <a:t>KEY FINDINGS FROM HOTJAR</a:t>
            </a:r>
          </a:p>
        </p:txBody>
      </p:sp>
      <p:pic>
        <p:nvPicPr>
          <p:cNvPr id="4" name="Picture 3" descr="A picture containing graphical user interface&#10;&#10;Description automatically generated">
            <a:extLst>
              <a:ext uri="{FF2B5EF4-FFF2-40B4-BE49-F238E27FC236}">
                <a16:creationId xmlns:a16="http://schemas.microsoft.com/office/drawing/2014/main" id="{0C2EE10B-3177-4B0F-9F08-9CE577EA3B47}"/>
              </a:ext>
            </a:extLst>
          </p:cNvPr>
          <p:cNvPicPr>
            <a:picLocks noChangeAspect="1"/>
          </p:cNvPicPr>
          <p:nvPr/>
        </p:nvPicPr>
        <p:blipFill>
          <a:blip r:embed="rId3"/>
          <a:stretch>
            <a:fillRect/>
          </a:stretch>
        </p:blipFill>
        <p:spPr>
          <a:xfrm>
            <a:off x="9030854" y="523727"/>
            <a:ext cx="2422237" cy="558441"/>
          </a:xfrm>
          <a:prstGeom prst="rect">
            <a:avLst/>
          </a:prstGeom>
        </p:spPr>
      </p:pic>
      <p:sp>
        <p:nvSpPr>
          <p:cNvPr id="14" name="Rectangle 5">
            <a:extLst>
              <a:ext uri="{FF2B5EF4-FFF2-40B4-BE49-F238E27FC236}">
                <a16:creationId xmlns:a16="http://schemas.microsoft.com/office/drawing/2014/main" id="{E75E6252-5BD0-F7A2-684B-E2EE2E80C877}"/>
              </a:ext>
            </a:extLst>
          </p:cNvPr>
          <p:cNvSpPr>
            <a:spLocks noChangeArrowheads="1"/>
          </p:cNvSpPr>
          <p:nvPr/>
        </p:nvSpPr>
        <p:spPr bwMode="auto">
          <a:xfrm>
            <a:off x="0" y="3048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pic>
        <p:nvPicPr>
          <p:cNvPr id="7" name="Picture 6">
            <a:extLst>
              <a:ext uri="{FF2B5EF4-FFF2-40B4-BE49-F238E27FC236}">
                <a16:creationId xmlns:a16="http://schemas.microsoft.com/office/drawing/2014/main" id="{9A780B7F-A313-92D3-BB9C-69C656B7CA19}"/>
              </a:ext>
            </a:extLst>
          </p:cNvPr>
          <p:cNvPicPr>
            <a:picLocks noChangeAspect="1"/>
          </p:cNvPicPr>
          <p:nvPr/>
        </p:nvPicPr>
        <p:blipFill>
          <a:blip r:embed="rId4"/>
          <a:stretch>
            <a:fillRect/>
          </a:stretch>
        </p:blipFill>
        <p:spPr>
          <a:xfrm>
            <a:off x="999208" y="3660360"/>
            <a:ext cx="4681618" cy="2706946"/>
          </a:xfrm>
          <a:prstGeom prst="rect">
            <a:avLst/>
          </a:prstGeom>
        </p:spPr>
      </p:pic>
      <p:pic>
        <p:nvPicPr>
          <p:cNvPr id="11" name="Picture 10">
            <a:extLst>
              <a:ext uri="{FF2B5EF4-FFF2-40B4-BE49-F238E27FC236}">
                <a16:creationId xmlns:a16="http://schemas.microsoft.com/office/drawing/2014/main" id="{6666ADAE-A8BA-FD91-BC4F-4719DBED7F54}"/>
              </a:ext>
            </a:extLst>
          </p:cNvPr>
          <p:cNvPicPr>
            <a:picLocks noChangeAspect="1"/>
          </p:cNvPicPr>
          <p:nvPr/>
        </p:nvPicPr>
        <p:blipFill>
          <a:blip r:embed="rId5"/>
          <a:stretch>
            <a:fillRect/>
          </a:stretch>
        </p:blipFill>
        <p:spPr>
          <a:xfrm>
            <a:off x="6583267" y="3709607"/>
            <a:ext cx="4681618" cy="2608451"/>
          </a:xfrm>
          <a:prstGeom prst="rect">
            <a:avLst/>
          </a:prstGeom>
        </p:spPr>
      </p:pic>
      <p:sp>
        <p:nvSpPr>
          <p:cNvPr id="12" name="TextBox 11">
            <a:extLst>
              <a:ext uri="{FF2B5EF4-FFF2-40B4-BE49-F238E27FC236}">
                <a16:creationId xmlns:a16="http://schemas.microsoft.com/office/drawing/2014/main" id="{F56BD95D-AFD6-4AD3-A7BA-40A04F8CA392}"/>
              </a:ext>
            </a:extLst>
          </p:cNvPr>
          <p:cNvSpPr txBox="1"/>
          <p:nvPr/>
        </p:nvSpPr>
        <p:spPr>
          <a:xfrm>
            <a:off x="738909" y="1461681"/>
            <a:ext cx="4410607" cy="2307619"/>
          </a:xfrm>
          <a:prstGeom prst="rect">
            <a:avLst/>
          </a:prstGeom>
          <a:noFill/>
        </p:spPr>
        <p:txBody>
          <a:bodyPr wrap="square" lIns="91440" tIns="45720" rIns="91440" bIns="45720" anchor="t">
            <a:spAutoFit/>
          </a:bodyPr>
          <a:lstStyle/>
          <a:p>
            <a:pPr marL="0" marR="0">
              <a:lnSpc>
                <a:spcPct val="115000"/>
              </a:lnSpc>
              <a:spcBef>
                <a:spcPts val="0"/>
              </a:spcBef>
              <a:spcAft>
                <a:spcPts val="0"/>
              </a:spcAft>
            </a:pPr>
            <a:r>
              <a:rPr lang="en-AU" sz="1400" b="1" dirty="0">
                <a:latin typeface="Calibri"/>
                <a:cs typeface="Calibri"/>
              </a:rPr>
              <a:t>Stats from Store Pages from Hotjar</a:t>
            </a:r>
          </a:p>
          <a:p>
            <a:pPr>
              <a:lnSpc>
                <a:spcPct val="114999"/>
              </a:lnSpc>
            </a:pPr>
            <a:r>
              <a:rPr lang="en-AU" b="1" dirty="0">
                <a:latin typeface="Calibri"/>
                <a:cs typeface="Calibri"/>
              </a:rPr>
              <a:t>On Mobile</a:t>
            </a:r>
          </a:p>
          <a:p>
            <a:pPr marL="285750" indent="-285750">
              <a:lnSpc>
                <a:spcPct val="115000"/>
              </a:lnSpc>
              <a:buChar char="•"/>
            </a:pPr>
            <a:r>
              <a:rPr lang="en-AU" dirty="0">
                <a:latin typeface="Calibri"/>
                <a:cs typeface="Calibri"/>
              </a:rPr>
              <a:t>40</a:t>
            </a:r>
            <a:r>
              <a:rPr lang="en-AU" dirty="0">
                <a:solidFill>
                  <a:srgbClr val="000000"/>
                </a:solidFill>
                <a:latin typeface="Calibri"/>
                <a:cs typeface="Calibri"/>
              </a:rPr>
              <a:t>% of customer view 50% of the store page</a:t>
            </a:r>
            <a:endParaRPr lang="en-AU" sz="1400" dirty="0">
              <a:solidFill>
                <a:srgbClr val="000000"/>
              </a:solidFill>
              <a:latin typeface="Calibri"/>
              <a:cs typeface="Calibri"/>
            </a:endParaRPr>
          </a:p>
          <a:p>
            <a:pPr marL="285750" indent="-285750">
              <a:lnSpc>
                <a:spcPct val="115000"/>
              </a:lnSpc>
              <a:buChar char="•"/>
            </a:pPr>
            <a:r>
              <a:rPr lang="en-AU" sz="1400" dirty="0">
                <a:latin typeface="Calibri"/>
                <a:cs typeface="Calibri"/>
              </a:rPr>
              <a:t>22% of customer view the bottom 25%</a:t>
            </a:r>
            <a:r>
              <a:rPr lang="en-AU" dirty="0">
                <a:latin typeface="Calibri"/>
                <a:cs typeface="Calibri"/>
              </a:rPr>
              <a:t> </a:t>
            </a:r>
            <a:endParaRPr lang="en-AU" sz="1400" dirty="0">
              <a:solidFill>
                <a:srgbClr val="000000"/>
              </a:solidFill>
              <a:latin typeface="Calibri"/>
              <a:cs typeface="Calibri"/>
            </a:endParaRPr>
          </a:p>
          <a:p>
            <a:pPr marL="0" marR="0">
              <a:lnSpc>
                <a:spcPct val="115000"/>
              </a:lnSpc>
              <a:spcBef>
                <a:spcPts val="0"/>
              </a:spcBef>
              <a:spcAft>
                <a:spcPts val="0"/>
              </a:spcAft>
            </a:pPr>
            <a:endParaRPr lang="en-AU" sz="14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15000"/>
              </a:lnSpc>
              <a:spcBef>
                <a:spcPts val="0"/>
              </a:spcBef>
              <a:spcAft>
                <a:spcPts val="0"/>
              </a:spcAft>
            </a:pPr>
            <a:r>
              <a:rPr lang="en-AU" b="1" dirty="0">
                <a:latin typeface="Calibri"/>
                <a:ea typeface="Calibri" panose="020F0502020204030204" pitchFamily="34" charset="0"/>
                <a:cs typeface="Calibri"/>
              </a:rPr>
              <a:t>On Desktop</a:t>
            </a:r>
            <a:endParaRPr lang="en-AU" sz="1400" b="1" dirty="0">
              <a:effectLst/>
              <a:latin typeface="Calibri"/>
              <a:ea typeface="Calibri" panose="020F0502020204030204" pitchFamily="34" charset="0"/>
              <a:cs typeface="Calibri"/>
            </a:endParaRPr>
          </a:p>
          <a:p>
            <a:pPr marL="285750" indent="-285750">
              <a:lnSpc>
                <a:spcPct val="115000"/>
              </a:lnSpc>
              <a:buChar char="•"/>
            </a:pPr>
            <a:r>
              <a:rPr lang="en-AU" dirty="0">
                <a:solidFill>
                  <a:srgbClr val="000000"/>
                </a:solidFill>
                <a:latin typeface="Calibri"/>
                <a:cs typeface="Calibri"/>
              </a:rPr>
              <a:t>35% of customer view 50% of the store page</a:t>
            </a:r>
          </a:p>
          <a:p>
            <a:pPr marL="285750" indent="-285750">
              <a:lnSpc>
                <a:spcPct val="115000"/>
              </a:lnSpc>
              <a:buChar char="•"/>
            </a:pPr>
            <a:r>
              <a:rPr lang="en-AU" sz="1400" dirty="0">
                <a:latin typeface="Calibri"/>
                <a:cs typeface="Calibri"/>
              </a:rPr>
              <a:t>25% of customer view the bottom 25%</a:t>
            </a:r>
            <a:r>
              <a:rPr lang="en-AU" dirty="0">
                <a:latin typeface="Calibri"/>
                <a:cs typeface="Calibri"/>
              </a:rPr>
              <a:t>  (lost</a:t>
            </a:r>
            <a:endParaRPr lang="en-AU" sz="1400" dirty="0">
              <a:solidFill>
                <a:srgbClr val="000000"/>
              </a:solidFill>
              <a:latin typeface="Calibri"/>
              <a:cs typeface="Calibri"/>
            </a:endParaRPr>
          </a:p>
          <a:p>
            <a:pPr marL="0" marR="0">
              <a:lnSpc>
                <a:spcPct val="115000"/>
              </a:lnSpc>
              <a:spcBef>
                <a:spcPts val="0"/>
              </a:spcBef>
              <a:spcAft>
                <a:spcPts val="0"/>
              </a:spcAft>
            </a:pPr>
            <a:endParaRPr lang="en-AU" sz="1400"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15" name="Picture 14">
            <a:extLst>
              <a:ext uri="{FF2B5EF4-FFF2-40B4-BE49-F238E27FC236}">
                <a16:creationId xmlns:a16="http://schemas.microsoft.com/office/drawing/2014/main" id="{B16BD53B-B6C7-BB5E-5BC0-E8C1C63C7EB9}"/>
              </a:ext>
            </a:extLst>
          </p:cNvPr>
          <p:cNvPicPr>
            <a:picLocks noChangeAspect="1"/>
          </p:cNvPicPr>
          <p:nvPr/>
        </p:nvPicPr>
        <p:blipFill>
          <a:blip r:embed="rId6"/>
          <a:stretch>
            <a:fillRect/>
          </a:stretch>
        </p:blipFill>
        <p:spPr>
          <a:xfrm>
            <a:off x="6583267" y="1257977"/>
            <a:ext cx="4410607" cy="2451630"/>
          </a:xfrm>
          <a:prstGeom prst="rect">
            <a:avLst/>
          </a:prstGeom>
        </p:spPr>
      </p:pic>
    </p:spTree>
    <p:extLst>
      <p:ext uri="{BB962C8B-B14F-4D97-AF65-F5344CB8AC3E}">
        <p14:creationId xmlns:p14="http://schemas.microsoft.com/office/powerpoint/2010/main" val="291733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6D224810-B6E2-4A41-8F2D-C77267BD4436}"/>
              </a:ext>
            </a:extLst>
          </p:cNvPr>
          <p:cNvSpPr>
            <a:spLocks noGrp="1"/>
          </p:cNvSpPr>
          <p:nvPr>
            <p:ph type="body" idx="1"/>
          </p:nvPr>
        </p:nvSpPr>
        <p:spPr>
          <a:xfrm>
            <a:off x="990599" y="1565564"/>
            <a:ext cx="10462491" cy="1953491"/>
          </a:xfrm>
        </p:spPr>
        <p:txBody>
          <a:bodyPr>
            <a:normAutofit/>
          </a:bodyPr>
          <a:lstStyle/>
          <a:p>
            <a:pPr marL="0" lvl="0" indent="0"/>
            <a:r>
              <a:rPr lang="en-AU" sz="2000" dirty="0">
                <a:effectLst/>
                <a:latin typeface="Calibri" panose="020F0502020204030204" pitchFamily="34" charset="0"/>
                <a:ea typeface="Calibri" panose="020F0502020204030204" pitchFamily="34" charset="0"/>
              </a:rPr>
              <a:t>We are proud of our longstanding partnership with the Jax Tyres and Auto. We look forward to continuing to build on this strong foundation and are committed to driving incredible quality and value for the Jax.</a:t>
            </a:r>
          </a:p>
          <a:p>
            <a:pPr marL="0" lvl="0" indent="0"/>
            <a:endParaRPr lang="en-AU" sz="1800" dirty="0">
              <a:effectLst/>
              <a:latin typeface="Calibri" panose="020F0502020204030204" pitchFamily="34" charset="0"/>
              <a:ea typeface="Calibri" panose="020F0502020204030204" pitchFamily="34" charset="0"/>
            </a:endParaRPr>
          </a:p>
        </p:txBody>
      </p:sp>
      <p:sp>
        <p:nvSpPr>
          <p:cNvPr id="6" name="Title 1">
            <a:extLst>
              <a:ext uri="{FF2B5EF4-FFF2-40B4-BE49-F238E27FC236}">
                <a16:creationId xmlns:a16="http://schemas.microsoft.com/office/drawing/2014/main" id="{F30CB87E-9CDE-4A30-9B6E-CA628B2C04A4}"/>
              </a:ext>
            </a:extLst>
          </p:cNvPr>
          <p:cNvSpPr txBox="1">
            <a:spLocks/>
          </p:cNvSpPr>
          <p:nvPr/>
        </p:nvSpPr>
        <p:spPr>
          <a:xfrm>
            <a:off x="1183783" y="332366"/>
            <a:ext cx="10515600" cy="1027257"/>
          </a:xfrm>
          <a:prstGeom prst="rect">
            <a:avLst/>
          </a:prstGeom>
          <a:noFill/>
          <a:ln>
            <a:noFill/>
          </a:ln>
        </p:spPr>
        <p:txBody>
          <a:bodyPr spcFirstLastPara="1" wrap="square" lIns="0" tIns="45700" rIns="0"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Montserrat"/>
              <a:buNone/>
              <a:defRPr sz="3200" b="1" i="0" u="none" strike="noStrike" cap="none">
                <a:solidFill>
                  <a:schemeClr val="dk1"/>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AU"/>
              <a:t>THANK YOU</a:t>
            </a:r>
            <a:endParaRPr lang="en-AU" dirty="0"/>
          </a:p>
        </p:txBody>
      </p:sp>
      <p:pic>
        <p:nvPicPr>
          <p:cNvPr id="7" name="Picture 6">
            <a:extLst>
              <a:ext uri="{FF2B5EF4-FFF2-40B4-BE49-F238E27FC236}">
                <a16:creationId xmlns:a16="http://schemas.microsoft.com/office/drawing/2014/main" id="{C750740A-E56F-57FB-E614-44AD15C8F1D8}"/>
              </a:ext>
            </a:extLst>
          </p:cNvPr>
          <p:cNvPicPr>
            <a:picLocks noChangeAspect="1"/>
          </p:cNvPicPr>
          <p:nvPr/>
        </p:nvPicPr>
        <p:blipFill>
          <a:blip r:embed="rId2"/>
          <a:stretch>
            <a:fillRect/>
          </a:stretch>
        </p:blipFill>
        <p:spPr>
          <a:xfrm>
            <a:off x="6096000" y="3930936"/>
            <a:ext cx="2656145" cy="612368"/>
          </a:xfrm>
          <a:prstGeom prst="rect">
            <a:avLst/>
          </a:prstGeom>
        </p:spPr>
      </p:pic>
      <p:pic>
        <p:nvPicPr>
          <p:cNvPr id="2" name="Picture 1">
            <a:extLst>
              <a:ext uri="{FF2B5EF4-FFF2-40B4-BE49-F238E27FC236}">
                <a16:creationId xmlns:a16="http://schemas.microsoft.com/office/drawing/2014/main" id="{761A059B-09A3-BF9C-8914-F3F802F2B254}"/>
              </a:ext>
            </a:extLst>
          </p:cNvPr>
          <p:cNvPicPr>
            <a:picLocks noChangeAspect="1"/>
          </p:cNvPicPr>
          <p:nvPr/>
        </p:nvPicPr>
        <p:blipFill>
          <a:blip r:embed="rId3"/>
          <a:stretch>
            <a:fillRect/>
          </a:stretch>
        </p:blipFill>
        <p:spPr>
          <a:xfrm>
            <a:off x="3472261" y="3644095"/>
            <a:ext cx="1189429" cy="1186050"/>
          </a:xfrm>
          <a:prstGeom prst="rect">
            <a:avLst/>
          </a:prstGeom>
        </p:spPr>
      </p:pic>
    </p:spTree>
    <p:extLst>
      <p:ext uri="{BB962C8B-B14F-4D97-AF65-F5344CB8AC3E}">
        <p14:creationId xmlns:p14="http://schemas.microsoft.com/office/powerpoint/2010/main" val="181298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50" name="Google Shape;150;p4"/>
          <p:cNvSpPr txBox="1"/>
          <p:nvPr/>
        </p:nvSpPr>
        <p:spPr>
          <a:xfrm>
            <a:off x="851424" y="3080804"/>
            <a:ext cx="10695709" cy="1921946"/>
          </a:xfrm>
          <a:prstGeom prst="rect">
            <a:avLst/>
          </a:prstGeom>
          <a:noFill/>
          <a:ln>
            <a:noFill/>
          </a:ln>
        </p:spPr>
        <p:txBody>
          <a:bodyPr spcFirstLastPara="1" wrap="square" lIns="0" tIns="45700" rIns="0" bIns="45700" anchor="ctr" anchorCtr="0">
            <a:normAutofit fontScale="85000" lnSpcReduction="10000"/>
          </a:bodyPr>
          <a:lstStyle/>
          <a:p>
            <a:pPr marL="0" marR="0" lvl="0" indent="0" algn="l" rtl="0">
              <a:lnSpc>
                <a:spcPct val="90000"/>
              </a:lnSpc>
              <a:spcBef>
                <a:spcPts val="0"/>
              </a:spcBef>
              <a:spcAft>
                <a:spcPts val="0"/>
              </a:spcAft>
              <a:buClr>
                <a:schemeClr val="lt1"/>
              </a:buClr>
              <a:buSzPts val="14000"/>
              <a:buFont typeface="Montserrat"/>
              <a:buNone/>
            </a:pPr>
            <a:r>
              <a:rPr lang="en-GB" sz="11000" b="1" dirty="0">
                <a:solidFill>
                  <a:schemeClr val="lt1"/>
                </a:solidFill>
                <a:latin typeface="Montserrat"/>
                <a:sym typeface="Montserrat"/>
              </a:rPr>
              <a:t>INTRODUCTION</a:t>
            </a:r>
            <a:endParaRPr sz="11000" dirty="0"/>
          </a:p>
        </p:txBody>
      </p:sp>
      <p:pic>
        <p:nvPicPr>
          <p:cNvPr id="2" name="Google Shape;127;p2" descr="Arrow circle">
            <a:extLst>
              <a:ext uri="{FF2B5EF4-FFF2-40B4-BE49-F238E27FC236}">
                <a16:creationId xmlns:a16="http://schemas.microsoft.com/office/drawing/2014/main" id="{59270E04-8271-B45B-9EF2-122DDF53FFBB}"/>
              </a:ext>
            </a:extLst>
          </p:cNvPr>
          <p:cNvPicPr preferRelativeResize="0"/>
          <p:nvPr/>
        </p:nvPicPr>
        <p:blipFill rotWithShape="1">
          <a:blip r:embed="rId3">
            <a:alphaModFix/>
          </a:blip>
          <a:srcRect/>
          <a:stretch/>
        </p:blipFill>
        <p:spPr>
          <a:xfrm>
            <a:off x="5542156" y="-691375"/>
            <a:ext cx="8243382" cy="8243382"/>
          </a:xfrm>
          <a:prstGeom prst="rect">
            <a:avLst/>
          </a:prstGeom>
          <a:noFill/>
          <a:ln>
            <a:noFill/>
          </a:ln>
        </p:spPr>
      </p:pic>
    </p:spTree>
    <p:extLst>
      <p:ext uri="{BB962C8B-B14F-4D97-AF65-F5344CB8AC3E}">
        <p14:creationId xmlns:p14="http://schemas.microsoft.com/office/powerpoint/2010/main" val="2702673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E1D81-9F97-BBAE-628E-70C52DC9CDA1}"/>
              </a:ext>
            </a:extLst>
          </p:cNvPr>
          <p:cNvSpPr>
            <a:spLocks noGrp="1"/>
          </p:cNvSpPr>
          <p:nvPr>
            <p:ph type="title"/>
          </p:nvPr>
        </p:nvSpPr>
        <p:spPr/>
        <p:txBody>
          <a:bodyPr/>
          <a:lstStyle/>
          <a:p>
            <a:r>
              <a:rPr lang="en-AU" dirty="0"/>
              <a:t>Jax Tyres – High Level Observations / Questions </a:t>
            </a:r>
          </a:p>
        </p:txBody>
      </p:sp>
      <p:sp>
        <p:nvSpPr>
          <p:cNvPr id="5" name="Text Placeholder 2">
            <a:extLst>
              <a:ext uri="{FF2B5EF4-FFF2-40B4-BE49-F238E27FC236}">
                <a16:creationId xmlns:a16="http://schemas.microsoft.com/office/drawing/2014/main" id="{6D224810-B6E2-4A41-8F2D-C77267BD4436}"/>
              </a:ext>
            </a:extLst>
          </p:cNvPr>
          <p:cNvSpPr>
            <a:spLocks noGrp="1"/>
          </p:cNvSpPr>
          <p:nvPr>
            <p:ph type="body" idx="1"/>
          </p:nvPr>
        </p:nvSpPr>
        <p:spPr>
          <a:xfrm>
            <a:off x="683491" y="1228867"/>
            <a:ext cx="10769600" cy="4948096"/>
          </a:xfrm>
        </p:spPr>
        <p:txBody>
          <a:bodyPr>
            <a:normAutofit/>
          </a:bodyPr>
          <a:lstStyle/>
          <a:p>
            <a:pPr marL="0" indent="0"/>
            <a:r>
              <a:rPr lang="en-AU" sz="1800" dirty="0">
                <a:effectLst/>
                <a:latin typeface="Calibri"/>
                <a:ea typeface="Calibri" panose="020F0502020204030204" pitchFamily="34" charset="0"/>
              </a:rPr>
              <a:t>LayerCak</a:t>
            </a:r>
            <a:r>
              <a:rPr lang="en-AU" sz="1800" dirty="0">
                <a:latin typeface="Calibri"/>
                <a:ea typeface="Calibri" panose="020F0502020204030204" pitchFamily="34" charset="0"/>
              </a:rPr>
              <a:t>e are a certified Optimizely Partner and have been working with Jax since 2021.</a:t>
            </a:r>
            <a:endParaRPr lang="en-AU" sz="1800" dirty="0">
              <a:latin typeface="Calibri"/>
              <a:ea typeface="Times New Roman" panose="02020603050405020304" pitchFamily="18" charset="0"/>
            </a:endParaRPr>
          </a:p>
          <a:p>
            <a:pPr marL="342900" indent="-342900">
              <a:buFont typeface="+mj-lt"/>
              <a:buAutoNum type="arabicPeriod"/>
            </a:pPr>
            <a:r>
              <a:rPr lang="en-AU" sz="1800" dirty="0">
                <a:latin typeface="Calibri"/>
                <a:cs typeface="Calibri"/>
              </a:rPr>
              <a:t>What are the key strategic outcomes Jax Tyres is looking to drive, </a:t>
            </a:r>
            <a:r>
              <a:rPr lang="en-AU" sz="1800" dirty="0">
                <a:solidFill>
                  <a:srgbClr val="000000"/>
                </a:solidFill>
                <a:latin typeface="Calibri"/>
                <a:cs typeface="Calibri"/>
              </a:rPr>
              <a:t>JAX need to document these key outcomes and track performance against these</a:t>
            </a:r>
            <a:endParaRPr lang="en-AU" sz="1800" dirty="0">
              <a:solidFill>
                <a:srgbClr val="000000"/>
              </a:solidFill>
              <a:effectLst/>
              <a:latin typeface="Calibri"/>
              <a:cs typeface="Calibri"/>
            </a:endParaRPr>
          </a:p>
          <a:p>
            <a:pPr marL="342900" indent="-342900">
              <a:buFont typeface="+mj-lt"/>
              <a:buAutoNum type="arabicPeriod"/>
            </a:pPr>
            <a:r>
              <a:rPr lang="en-AU" sz="1800" dirty="0">
                <a:latin typeface="Calibri"/>
                <a:cs typeface="Calibri"/>
              </a:rPr>
              <a:t>What are the key user journeys and associated Call to Actions on the sites</a:t>
            </a:r>
          </a:p>
          <a:p>
            <a:pPr marL="342900" indent="-342900">
              <a:buFont typeface="+mj-lt"/>
              <a:buAutoNum type="arabicPeriod"/>
            </a:pPr>
            <a:r>
              <a:rPr lang="en-AU" sz="1800" dirty="0">
                <a:latin typeface="Calibri"/>
                <a:cs typeface="Calibri"/>
              </a:rPr>
              <a:t>Revenue goals and key revenue opportunities need to be defined e.g. where is the most revenue opportunity for Jax, this should be based in growth and repeat revenue </a:t>
            </a:r>
          </a:p>
          <a:p>
            <a:pPr marL="342900" indent="-342900">
              <a:buAutoNum type="arabicPeriod"/>
            </a:pPr>
            <a:r>
              <a:rPr lang="en-AU" sz="1800" dirty="0">
                <a:solidFill>
                  <a:schemeClr val="bg2"/>
                </a:solidFill>
                <a:latin typeface="Calibri"/>
                <a:cs typeface="Calibri"/>
              </a:rPr>
              <a:t>The customer needs to be key to Jax, and they should be redeveloping </a:t>
            </a:r>
            <a:r>
              <a:rPr lang="en-AU" sz="1800" dirty="0" err="1">
                <a:solidFill>
                  <a:schemeClr val="bg2"/>
                </a:solidFill>
                <a:latin typeface="Calibri"/>
                <a:cs typeface="Calibri"/>
              </a:rPr>
              <a:t>MyJAX</a:t>
            </a:r>
            <a:r>
              <a:rPr lang="en-AU" sz="1800" dirty="0">
                <a:solidFill>
                  <a:schemeClr val="bg2"/>
                </a:solidFill>
                <a:latin typeface="Calibri"/>
                <a:cs typeface="Calibri"/>
              </a:rPr>
              <a:t> with an advanced CRM and Data servicing customer key goals e.g. returning customer being able to repeat a purchase with ease</a:t>
            </a:r>
          </a:p>
          <a:p>
            <a:pPr marL="342900" indent="-342900">
              <a:buAutoNum type="arabicPeriod"/>
            </a:pPr>
            <a:r>
              <a:rPr lang="en-AU" sz="1800" dirty="0">
                <a:solidFill>
                  <a:schemeClr val="bg2"/>
                </a:solidFill>
                <a:latin typeface="Calibri"/>
                <a:cs typeface="Calibri"/>
              </a:rPr>
              <a:t>Automated email and comms to customers will allow them to connect directly to a store for a repeat service e.g. book in my service at the required time </a:t>
            </a:r>
          </a:p>
          <a:p>
            <a:pPr marL="342900" indent="-342900">
              <a:buAutoNum type="arabicPeriod"/>
            </a:pPr>
            <a:r>
              <a:rPr lang="en-AU" sz="1800" b="0" i="0" u="none" strike="noStrike" dirty="0">
                <a:solidFill>
                  <a:srgbClr val="000000"/>
                </a:solidFill>
                <a:effectLst/>
                <a:latin typeface="Calibri" panose="020F0502020204030204" pitchFamily="34" charset="0"/>
              </a:rPr>
              <a:t>Promotion throughout the site and in store needs to be updated to optimise this and help communicate this through customer comms and marketing</a:t>
            </a:r>
          </a:p>
          <a:p>
            <a:pPr marL="342900" indent="-342900">
              <a:buAutoNum type="arabicPeriod"/>
            </a:pPr>
            <a:r>
              <a:rPr lang="en-AU" sz="1800" dirty="0">
                <a:solidFill>
                  <a:srgbClr val="000000"/>
                </a:solidFill>
                <a:latin typeface="Calibri" panose="020F0502020204030204" pitchFamily="34" charset="0"/>
              </a:rPr>
              <a:t>What is the relationship model between Jax and stores</a:t>
            </a:r>
          </a:p>
          <a:p>
            <a:pPr marL="342900" indent="-342900">
              <a:buAutoNum type="arabicPeriod"/>
            </a:pPr>
            <a:r>
              <a:rPr lang="en-AU" sz="1800" dirty="0">
                <a:solidFill>
                  <a:srgbClr val="000000"/>
                </a:solidFill>
                <a:latin typeface="Calibri" panose="020F0502020204030204" pitchFamily="34" charset="0"/>
              </a:rPr>
              <a:t>How is the store inventory managed, if this centrally controlled.  Need to better understand this and where opportunities exists to optimise this</a:t>
            </a:r>
          </a:p>
          <a:p>
            <a:pPr marL="342900" indent="-342900">
              <a:buAutoNum type="arabicPeriod"/>
            </a:pPr>
            <a:endParaRPr lang="en-AU" sz="1800" dirty="0">
              <a:solidFill>
                <a:srgbClr val="000000"/>
              </a:solidFill>
              <a:latin typeface="Calibri" panose="020F0502020204030204" pitchFamily="34" charset="0"/>
            </a:endParaRPr>
          </a:p>
          <a:p>
            <a:pPr marL="342900" indent="-342900">
              <a:buAutoNum type="arabicPeriod"/>
            </a:pPr>
            <a:endParaRPr lang="en-AU" sz="1800" b="0" i="0" u="none" strike="noStrike" dirty="0">
              <a:solidFill>
                <a:srgbClr val="000000"/>
              </a:solidFill>
              <a:effectLst/>
              <a:latin typeface="Calibri" panose="020F0502020204030204" pitchFamily="34" charset="0"/>
            </a:endParaRPr>
          </a:p>
          <a:p>
            <a:pPr marL="342900" indent="-342900">
              <a:buAutoNum type="arabicPeriod"/>
            </a:pPr>
            <a:endParaRPr lang="en-AU" sz="1800" dirty="0">
              <a:solidFill>
                <a:schemeClr val="bg2"/>
              </a:solidFill>
              <a:latin typeface="Calibri"/>
            </a:endParaRPr>
          </a:p>
          <a:p>
            <a:pPr marL="0" indent="0"/>
            <a:endParaRPr lang="en-AU" sz="1800" dirty="0">
              <a:solidFill>
                <a:schemeClr val="bg2"/>
              </a:solidFill>
              <a:latin typeface="Calibri" panose="020F0502020204030204" pitchFamily="34" charset="0"/>
            </a:endParaRPr>
          </a:p>
          <a:p>
            <a:pPr marL="342900" indent="-342900">
              <a:buAutoNum type="arabicPeriod"/>
            </a:pPr>
            <a:endParaRPr lang="en-AU" sz="1800" dirty="0">
              <a:solidFill>
                <a:schemeClr val="bg2"/>
              </a:solidFill>
              <a:latin typeface="Calibri" panose="020F0502020204030204" pitchFamily="34" charset="0"/>
            </a:endParaRPr>
          </a:p>
        </p:txBody>
      </p:sp>
    </p:spTree>
    <p:extLst>
      <p:ext uri="{BB962C8B-B14F-4D97-AF65-F5344CB8AC3E}">
        <p14:creationId xmlns:p14="http://schemas.microsoft.com/office/powerpoint/2010/main" val="306797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grpSp>
        <p:nvGrpSpPr>
          <p:cNvPr id="202" name="Google Shape;202;p8"/>
          <p:cNvGrpSpPr/>
          <p:nvPr/>
        </p:nvGrpSpPr>
        <p:grpSpPr>
          <a:xfrm>
            <a:off x="4322584" y="321935"/>
            <a:ext cx="10866320" cy="6536065"/>
            <a:chOff x="4302920" y="321935"/>
            <a:chExt cx="10866320" cy="6536065"/>
          </a:xfrm>
        </p:grpSpPr>
        <p:pic>
          <p:nvPicPr>
            <p:cNvPr id="203" name="Google Shape;203;p8" descr="Database"/>
            <p:cNvPicPr preferRelativeResize="0"/>
            <p:nvPr/>
          </p:nvPicPr>
          <p:blipFill rotWithShape="1">
            <a:blip r:embed="rId3">
              <a:alphaModFix/>
            </a:blip>
            <a:srcRect/>
            <a:stretch/>
          </p:blipFill>
          <p:spPr>
            <a:xfrm>
              <a:off x="4302920" y="321935"/>
              <a:ext cx="6536065" cy="6536065"/>
            </a:xfrm>
            <a:prstGeom prst="rect">
              <a:avLst/>
            </a:prstGeom>
            <a:noFill/>
            <a:ln>
              <a:noFill/>
            </a:ln>
          </p:spPr>
        </p:pic>
        <p:pic>
          <p:nvPicPr>
            <p:cNvPr id="204" name="Google Shape;204;p8" descr="Database"/>
            <p:cNvPicPr preferRelativeResize="0"/>
            <p:nvPr/>
          </p:nvPicPr>
          <p:blipFill rotWithShape="1">
            <a:blip r:embed="rId3">
              <a:alphaModFix/>
            </a:blip>
            <a:srcRect/>
            <a:stretch/>
          </p:blipFill>
          <p:spPr>
            <a:xfrm>
              <a:off x="8633175" y="321935"/>
              <a:ext cx="6536065" cy="6536065"/>
            </a:xfrm>
            <a:prstGeom prst="rect">
              <a:avLst/>
            </a:prstGeom>
            <a:noFill/>
            <a:ln>
              <a:noFill/>
            </a:ln>
          </p:spPr>
        </p:pic>
      </p:grpSp>
      <p:sp>
        <p:nvSpPr>
          <p:cNvPr id="7" name="Google Shape;149;p4">
            <a:extLst>
              <a:ext uri="{FF2B5EF4-FFF2-40B4-BE49-F238E27FC236}">
                <a16:creationId xmlns:a16="http://schemas.microsoft.com/office/drawing/2014/main" id="{46C90AFD-8146-4662-B358-BB1CC502E4FF}"/>
              </a:ext>
            </a:extLst>
          </p:cNvPr>
          <p:cNvSpPr txBox="1"/>
          <p:nvPr/>
        </p:nvSpPr>
        <p:spPr>
          <a:xfrm>
            <a:off x="507708" y="1765882"/>
            <a:ext cx="9144000" cy="1663118"/>
          </a:xfrm>
          <a:prstGeom prst="rect">
            <a:avLst/>
          </a:prstGeom>
          <a:noFill/>
          <a:ln>
            <a:noFill/>
          </a:ln>
        </p:spPr>
        <p:txBody>
          <a:bodyPr spcFirstLastPara="1" wrap="square" lIns="0" tIns="45700" rIns="0" bIns="45700" anchor="ctr" anchorCtr="0">
            <a:normAutofit/>
          </a:bodyPr>
          <a:lstStyle/>
          <a:p>
            <a:pPr marL="0" marR="0" lvl="0" indent="0" algn="l" rtl="0">
              <a:lnSpc>
                <a:spcPct val="120000"/>
              </a:lnSpc>
              <a:spcAft>
                <a:spcPts val="0"/>
              </a:spcAft>
              <a:buClr>
                <a:srgbClr val="C0E9EB"/>
              </a:buClr>
              <a:buSzPts val="8800"/>
              <a:buFont typeface="Montserrat"/>
              <a:buNone/>
            </a:pPr>
            <a:r>
              <a:rPr lang="en-GB" sz="7200" b="1" dirty="0">
                <a:solidFill>
                  <a:schemeClr val="accent4">
                    <a:lumMod val="20000"/>
                    <a:lumOff val="80000"/>
                  </a:schemeClr>
                </a:solidFill>
                <a:latin typeface="Montserrat"/>
                <a:ea typeface="Montserrat"/>
                <a:cs typeface="Montserrat"/>
                <a:sym typeface="Montserrat"/>
              </a:rPr>
              <a:t>JAX STORE 	</a:t>
            </a:r>
            <a:r>
              <a:rPr lang="en-GB" sz="7200" b="1" cap="none" dirty="0">
                <a:solidFill>
                  <a:schemeClr val="accent4">
                    <a:lumMod val="20000"/>
                    <a:lumOff val="80000"/>
                  </a:schemeClr>
                </a:solidFill>
                <a:latin typeface="Montserrat"/>
                <a:ea typeface="Montserrat"/>
                <a:cs typeface="Montserrat"/>
                <a:sym typeface="Montserrat"/>
              </a:rPr>
              <a:t>		</a:t>
            </a:r>
            <a:endParaRPr lang="en-GB" sz="7200" dirty="0">
              <a:solidFill>
                <a:schemeClr val="accent4">
                  <a:lumMod val="20000"/>
                  <a:lumOff val="80000"/>
                </a:schemeClr>
              </a:solidFill>
            </a:endParaRPr>
          </a:p>
        </p:txBody>
      </p:sp>
      <p:sp>
        <p:nvSpPr>
          <p:cNvPr id="8" name="Google Shape;150;p4">
            <a:extLst>
              <a:ext uri="{FF2B5EF4-FFF2-40B4-BE49-F238E27FC236}">
                <a16:creationId xmlns:a16="http://schemas.microsoft.com/office/drawing/2014/main" id="{05EADD8A-D67B-4291-BEC4-F8E3D550DF37}"/>
              </a:ext>
            </a:extLst>
          </p:cNvPr>
          <p:cNvSpPr txBox="1"/>
          <p:nvPr/>
        </p:nvSpPr>
        <p:spPr>
          <a:xfrm>
            <a:off x="507708" y="2951001"/>
            <a:ext cx="11960008" cy="1921946"/>
          </a:xfrm>
          <a:prstGeom prst="rect">
            <a:avLst/>
          </a:prstGeom>
          <a:noFill/>
          <a:ln>
            <a:noFill/>
          </a:ln>
        </p:spPr>
        <p:txBody>
          <a:bodyPr spcFirstLastPara="1" wrap="square" lIns="0" tIns="45700" rIns="0" bIns="45700" anchor="ctr" anchorCtr="0">
            <a:normAutofit/>
          </a:bodyPr>
          <a:lstStyle/>
          <a:p>
            <a:pPr marL="0" marR="0" lvl="0" indent="0" algn="l" rtl="0">
              <a:lnSpc>
                <a:spcPct val="90000"/>
              </a:lnSpc>
              <a:spcBef>
                <a:spcPts val="0"/>
              </a:spcBef>
              <a:spcAft>
                <a:spcPts val="0"/>
              </a:spcAft>
              <a:buClr>
                <a:schemeClr val="lt1"/>
              </a:buClr>
              <a:buSzPts val="14000"/>
              <a:buFont typeface="Montserrat"/>
              <a:buNone/>
            </a:pPr>
            <a:r>
              <a:rPr lang="en-GB" sz="7800" b="1" dirty="0">
                <a:solidFill>
                  <a:schemeClr val="lt1"/>
                </a:solidFill>
                <a:latin typeface="Montserrat"/>
                <a:sym typeface="Montserrat"/>
              </a:rPr>
              <a:t>REVIEW </a:t>
            </a:r>
            <a:endParaRPr lang="en-GB" sz="7800" dirty="0"/>
          </a:p>
        </p:txBody>
      </p:sp>
    </p:spTree>
    <p:extLst>
      <p:ext uri="{BB962C8B-B14F-4D97-AF65-F5344CB8AC3E}">
        <p14:creationId xmlns:p14="http://schemas.microsoft.com/office/powerpoint/2010/main" val="2989466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E1D81-9F97-BBAE-628E-70C52DC9CDA1}"/>
              </a:ext>
            </a:extLst>
          </p:cNvPr>
          <p:cNvSpPr>
            <a:spLocks noGrp="1"/>
          </p:cNvSpPr>
          <p:nvPr>
            <p:ph type="title"/>
          </p:nvPr>
        </p:nvSpPr>
        <p:spPr/>
        <p:txBody>
          <a:bodyPr/>
          <a:lstStyle/>
          <a:p>
            <a:r>
              <a:rPr lang="en-AU" dirty="0"/>
              <a:t>KEY FINDINGS STORE PAGES</a:t>
            </a:r>
          </a:p>
        </p:txBody>
      </p:sp>
      <p:sp>
        <p:nvSpPr>
          <p:cNvPr id="3" name="Text Placeholder 2">
            <a:extLst>
              <a:ext uri="{FF2B5EF4-FFF2-40B4-BE49-F238E27FC236}">
                <a16:creationId xmlns:a16="http://schemas.microsoft.com/office/drawing/2014/main" id="{9E7ED587-A6F8-A35D-92B0-EE5B2A4B9F9D}"/>
              </a:ext>
            </a:extLst>
          </p:cNvPr>
          <p:cNvSpPr>
            <a:spLocks noGrp="1"/>
          </p:cNvSpPr>
          <p:nvPr>
            <p:ph type="body" idx="1"/>
          </p:nvPr>
        </p:nvSpPr>
        <p:spPr>
          <a:xfrm>
            <a:off x="693259" y="1040689"/>
            <a:ext cx="10289310" cy="5199111"/>
          </a:xfrm>
        </p:spPr>
        <p:txBody>
          <a:bodyPr>
            <a:noAutofit/>
          </a:bodyPr>
          <a:lstStyle/>
          <a:p>
            <a:pPr marL="0" indent="0">
              <a:spcBef>
                <a:spcPts val="0"/>
              </a:spcBef>
            </a:pPr>
            <a:r>
              <a:rPr lang="en-AU" sz="1500" dirty="0">
                <a:latin typeface="Calibri"/>
                <a:ea typeface="Calibri" panose="020F0502020204030204" pitchFamily="34" charset="0"/>
              </a:rPr>
              <a:t>Currently Store</a:t>
            </a:r>
            <a:r>
              <a:rPr lang="en-AU" sz="1500" dirty="0">
                <a:effectLst/>
                <a:latin typeface="Calibri"/>
                <a:ea typeface="Calibri" panose="020F0502020204030204" pitchFamily="34" charset="0"/>
              </a:rPr>
              <a:t> </a:t>
            </a:r>
            <a:r>
              <a:rPr lang="en-AU" sz="1500" dirty="0">
                <a:latin typeface="Calibri"/>
                <a:ea typeface="Calibri" panose="020F0502020204030204" pitchFamily="34" charset="0"/>
              </a:rPr>
              <a:t>pages are very</a:t>
            </a:r>
            <a:r>
              <a:rPr lang="en-AU" sz="1500" dirty="0">
                <a:effectLst/>
                <a:latin typeface="Calibri"/>
                <a:ea typeface="Calibri" panose="020F0502020204030204" pitchFamily="34" charset="0"/>
              </a:rPr>
              <a:t> low traffic pages, since </a:t>
            </a:r>
            <a:r>
              <a:rPr lang="en-AU" sz="1500" dirty="0">
                <a:latin typeface="Calibri"/>
                <a:ea typeface="Calibri" panose="020F0502020204030204" pitchFamily="34" charset="0"/>
              </a:rPr>
              <a:t>J</a:t>
            </a:r>
            <a:r>
              <a:rPr lang="en-AU" sz="1500" dirty="0">
                <a:effectLst/>
                <a:latin typeface="Calibri"/>
                <a:ea typeface="Calibri" panose="020F0502020204030204" pitchFamily="34" charset="0"/>
              </a:rPr>
              <a:t>an 2023 only 8.71 % of site content was store pages. Of this only 11.6% of the traffic is for the Store Locator page.</a:t>
            </a:r>
          </a:p>
          <a:p>
            <a:pPr marL="0" lvl="0" indent="0">
              <a:spcBef>
                <a:spcPts val="0"/>
              </a:spcBef>
            </a:pPr>
            <a:endParaRPr lang="en-AU" sz="1500" dirty="0">
              <a:effectLst/>
              <a:latin typeface="Calibri" panose="020F0502020204030204" pitchFamily="34" charset="0"/>
              <a:ea typeface="Calibri" panose="020F0502020204030204" pitchFamily="34" charset="0"/>
            </a:endParaRPr>
          </a:p>
          <a:p>
            <a:pPr marL="0" lvl="0" indent="0">
              <a:spcBef>
                <a:spcPts val="0"/>
              </a:spcBef>
            </a:pPr>
            <a:r>
              <a:rPr lang="en-AU" sz="1500" dirty="0">
                <a:effectLst/>
                <a:latin typeface="Calibri"/>
                <a:ea typeface="Calibri" panose="020F0502020204030204" pitchFamily="34" charset="0"/>
              </a:rPr>
              <a:t>We believe the core foundation of Stores does exists on the site but this </a:t>
            </a:r>
            <a:r>
              <a:rPr lang="en-AU" sz="1500" b="1" dirty="0">
                <a:effectLst/>
                <a:latin typeface="Calibri"/>
                <a:ea typeface="Calibri" panose="020F0502020204030204" pitchFamily="34" charset="0"/>
              </a:rPr>
              <a:t>can and should be improved upon.</a:t>
            </a:r>
          </a:p>
          <a:p>
            <a:pPr marL="0" lvl="0" indent="0">
              <a:spcBef>
                <a:spcPts val="0"/>
              </a:spcBef>
            </a:pPr>
            <a:endParaRPr lang="en-AU" sz="1500" dirty="0">
              <a:effectLst/>
              <a:latin typeface="Calibri" panose="020F0502020204030204" pitchFamily="34" charset="0"/>
              <a:ea typeface="Calibri" panose="020F0502020204030204" pitchFamily="34" charset="0"/>
            </a:endParaRPr>
          </a:p>
          <a:p>
            <a:pPr marL="0" indent="0">
              <a:spcBef>
                <a:spcPts val="0"/>
              </a:spcBef>
            </a:pPr>
            <a:r>
              <a:rPr lang="en-AU" sz="1500" i="1" dirty="0">
                <a:effectLst/>
                <a:latin typeface="Calibri"/>
                <a:ea typeface="Calibri" panose="020F0502020204030204" pitchFamily="34" charset="0"/>
              </a:rPr>
              <a:t>Find </a:t>
            </a:r>
            <a:r>
              <a:rPr lang="en-AU" sz="1500" i="1" dirty="0">
                <a:latin typeface="Calibri"/>
                <a:ea typeface="Calibri" panose="020F0502020204030204" pitchFamily="34" charset="0"/>
              </a:rPr>
              <a:t>My</a:t>
            </a:r>
            <a:r>
              <a:rPr lang="en-AU" sz="1500" i="1" dirty="0">
                <a:effectLst/>
                <a:latin typeface="Calibri"/>
                <a:ea typeface="Calibri" panose="020F0502020204030204" pitchFamily="34" charset="0"/>
              </a:rPr>
              <a:t> </a:t>
            </a:r>
            <a:r>
              <a:rPr lang="en-AU" sz="1500" i="1" dirty="0">
                <a:latin typeface="Calibri"/>
                <a:ea typeface="Calibri" panose="020F0502020204030204" pitchFamily="34" charset="0"/>
              </a:rPr>
              <a:t>Store</a:t>
            </a:r>
            <a:r>
              <a:rPr lang="en-AU" sz="1500" dirty="0">
                <a:effectLst/>
                <a:latin typeface="Calibri"/>
                <a:ea typeface="Calibri" panose="020F0502020204030204" pitchFamily="34" charset="0"/>
              </a:rPr>
              <a:t> is prominent on the site and in the journeys</a:t>
            </a:r>
            <a:r>
              <a:rPr lang="en-AU" sz="1500" dirty="0">
                <a:latin typeface="Calibri"/>
                <a:ea typeface="Calibri" panose="020F0502020204030204" pitchFamily="34" charset="0"/>
              </a:rPr>
              <a:t>,</a:t>
            </a:r>
            <a:r>
              <a:rPr lang="en-AU" sz="1500" dirty="0">
                <a:effectLst/>
                <a:latin typeface="Calibri"/>
                <a:ea typeface="Calibri" panose="020F0502020204030204" pitchFamily="34" charset="0"/>
              </a:rPr>
              <a:t> however</a:t>
            </a:r>
            <a:r>
              <a:rPr lang="en-AU" sz="1500" dirty="0">
                <a:latin typeface="Calibri"/>
                <a:ea typeface="Calibri" panose="020F0502020204030204" pitchFamily="34" charset="0"/>
              </a:rPr>
              <a:t>,</a:t>
            </a:r>
            <a:r>
              <a:rPr lang="en-AU" sz="1500" dirty="0">
                <a:effectLst/>
                <a:latin typeface="Calibri"/>
                <a:ea typeface="Calibri" panose="020F0502020204030204" pitchFamily="34" charset="0"/>
              </a:rPr>
              <a:t> we feel </a:t>
            </a:r>
            <a:r>
              <a:rPr lang="en-AU" sz="1500" b="1" dirty="0">
                <a:latin typeface="Calibri"/>
                <a:ea typeface="Calibri" panose="020F0502020204030204" pitchFamily="34" charset="0"/>
              </a:rPr>
              <a:t>k</a:t>
            </a:r>
            <a:r>
              <a:rPr lang="en-AU" sz="1500" b="1" dirty="0">
                <a:effectLst/>
                <a:latin typeface="Calibri"/>
                <a:ea typeface="Calibri" panose="020F0502020204030204" pitchFamily="34" charset="0"/>
              </a:rPr>
              <a:t>ey user journeys are not well mapped out</a:t>
            </a:r>
            <a:r>
              <a:rPr lang="en-AU" sz="1500" dirty="0">
                <a:latin typeface="Calibri"/>
                <a:ea typeface="Calibri" panose="020F0502020204030204" pitchFamily="34" charset="0"/>
              </a:rPr>
              <a:t> to maximise potential for Jax</a:t>
            </a:r>
            <a:endParaRPr lang="en-AU" sz="1500" dirty="0">
              <a:effectLst/>
              <a:latin typeface="Calibri"/>
              <a:ea typeface="Calibri" panose="020F0502020204030204" pitchFamily="34" charset="0"/>
            </a:endParaRPr>
          </a:p>
          <a:p>
            <a:pPr marL="0" lvl="0" indent="0">
              <a:spcBef>
                <a:spcPts val="0"/>
              </a:spcBef>
            </a:pPr>
            <a:endParaRPr lang="en-AU" sz="1500" dirty="0">
              <a:effectLst/>
              <a:latin typeface="Calibri" panose="020F0502020204030204" pitchFamily="34" charset="0"/>
              <a:ea typeface="Calibri" panose="020F0502020204030204" pitchFamily="34" charset="0"/>
            </a:endParaRPr>
          </a:p>
          <a:p>
            <a:pPr marL="0" indent="0">
              <a:spcBef>
                <a:spcPts val="0"/>
              </a:spcBef>
            </a:pPr>
            <a:r>
              <a:rPr lang="en-AU" sz="1500" b="1" dirty="0">
                <a:latin typeface="Calibri"/>
                <a:ea typeface="Calibri" panose="020F0502020204030204" pitchFamily="34" charset="0"/>
              </a:rPr>
              <a:t>Google Analytics</a:t>
            </a:r>
            <a:r>
              <a:rPr lang="en-AU" sz="1500" dirty="0">
                <a:latin typeface="Calibri"/>
                <a:ea typeface="Calibri" panose="020F0502020204030204" pitchFamily="34" charset="0"/>
              </a:rPr>
              <a:t> for </a:t>
            </a:r>
            <a:r>
              <a:rPr lang="en-AU" sz="1500" b="1" dirty="0">
                <a:latin typeface="Calibri"/>
                <a:ea typeface="Calibri" panose="020F0502020204030204" pitchFamily="34" charset="0"/>
              </a:rPr>
              <a:t>insights</a:t>
            </a:r>
            <a:r>
              <a:rPr lang="en-AU" sz="1500" dirty="0">
                <a:latin typeface="Calibri"/>
                <a:ea typeface="Calibri" panose="020F0502020204030204" pitchFamily="34" charset="0"/>
              </a:rPr>
              <a:t> and </a:t>
            </a:r>
            <a:r>
              <a:rPr lang="en-AU" sz="1500" b="1" dirty="0">
                <a:latin typeface="Calibri"/>
                <a:ea typeface="Calibri" panose="020F0502020204030204" pitchFamily="34" charset="0"/>
              </a:rPr>
              <a:t>reporting</a:t>
            </a:r>
            <a:r>
              <a:rPr lang="en-AU" sz="1500" dirty="0">
                <a:latin typeface="Calibri"/>
                <a:ea typeface="Calibri" panose="020F0502020204030204" pitchFamily="34" charset="0"/>
              </a:rPr>
              <a:t> is not optimised, affecting Jax's </a:t>
            </a:r>
            <a:r>
              <a:rPr lang="en-AU" sz="1500" dirty="0">
                <a:effectLst/>
                <a:latin typeface="Calibri"/>
                <a:ea typeface="Calibri" panose="020F0502020204030204" pitchFamily="34" charset="0"/>
              </a:rPr>
              <a:t>ability to track the overall site performance and the ability to trend</a:t>
            </a:r>
            <a:r>
              <a:rPr lang="en-AU" sz="1500" dirty="0">
                <a:latin typeface="Calibri"/>
                <a:ea typeface="Calibri" panose="020F0502020204030204" pitchFamily="34" charset="0"/>
              </a:rPr>
              <a:t>/monitor</a:t>
            </a:r>
            <a:r>
              <a:rPr lang="en-AU" sz="1500" dirty="0">
                <a:effectLst/>
                <a:latin typeface="Calibri"/>
                <a:ea typeface="Calibri" panose="020F0502020204030204" pitchFamily="34" charset="0"/>
              </a:rPr>
              <a:t> site improvements over time</a:t>
            </a:r>
          </a:p>
          <a:p>
            <a:pPr marL="0" lvl="0" indent="0">
              <a:spcBef>
                <a:spcPts val="0"/>
              </a:spcBef>
            </a:pPr>
            <a:endParaRPr lang="en-AU" sz="1500" dirty="0">
              <a:effectLst/>
              <a:latin typeface="Calibri" panose="020F0502020204030204" pitchFamily="34" charset="0"/>
              <a:ea typeface="Calibri" panose="020F0502020204030204" pitchFamily="34" charset="0"/>
            </a:endParaRPr>
          </a:p>
          <a:p>
            <a:pPr marL="0" indent="0">
              <a:spcBef>
                <a:spcPts val="0"/>
              </a:spcBef>
            </a:pPr>
            <a:r>
              <a:rPr lang="en-AU" sz="1500" dirty="0">
                <a:effectLst/>
                <a:latin typeface="Calibri"/>
                <a:ea typeface="Calibri" panose="020F0502020204030204" pitchFamily="34" charset="0"/>
              </a:rPr>
              <a:t>If there </a:t>
            </a:r>
            <a:r>
              <a:rPr lang="en-AU" sz="1500" dirty="0">
                <a:latin typeface="Calibri"/>
                <a:ea typeface="Calibri" panose="020F0502020204030204" pitchFamily="34" charset="0"/>
              </a:rPr>
              <a:t>are staff available</a:t>
            </a:r>
            <a:r>
              <a:rPr lang="en-AU" sz="1500" dirty="0">
                <a:effectLst/>
                <a:latin typeface="Calibri"/>
                <a:ea typeface="Calibri" panose="020F0502020204030204" pitchFamily="34" charset="0"/>
              </a:rPr>
              <a:t> in the</a:t>
            </a:r>
            <a:r>
              <a:rPr lang="en-AU" sz="1500" dirty="0">
                <a:latin typeface="Calibri"/>
                <a:ea typeface="Calibri" panose="020F0502020204030204" pitchFamily="34" charset="0"/>
              </a:rPr>
              <a:t> relevant Store</a:t>
            </a:r>
            <a:r>
              <a:rPr lang="en-AU" sz="1500" dirty="0">
                <a:effectLst/>
                <a:latin typeface="Calibri"/>
                <a:ea typeface="Calibri" panose="020F0502020204030204" pitchFamily="34" charset="0"/>
              </a:rPr>
              <a:t> who can answer </a:t>
            </a:r>
            <a:r>
              <a:rPr lang="en-AU" sz="1500" dirty="0">
                <a:latin typeface="Calibri"/>
                <a:ea typeface="Calibri" panose="020F0502020204030204" pitchFamily="34" charset="0"/>
              </a:rPr>
              <a:t>customer questions (help improve conversion)</a:t>
            </a:r>
            <a:r>
              <a:rPr lang="en-AU" sz="1500" dirty="0">
                <a:effectLst/>
                <a:latin typeface="Calibri"/>
                <a:ea typeface="Calibri" panose="020F0502020204030204" pitchFamily="34" charset="0"/>
              </a:rPr>
              <a:t> consider </a:t>
            </a:r>
            <a:r>
              <a:rPr lang="en-AU" sz="1500" dirty="0">
                <a:latin typeface="Calibri"/>
                <a:ea typeface="Calibri" panose="020F0502020204030204" pitchFamily="34" charset="0"/>
              </a:rPr>
              <a:t>ways</a:t>
            </a:r>
            <a:r>
              <a:rPr lang="en-AU" sz="1500" dirty="0">
                <a:effectLst/>
                <a:latin typeface="Calibri"/>
                <a:ea typeface="Calibri" panose="020F0502020204030204" pitchFamily="34" charset="0"/>
              </a:rPr>
              <a:t> to make them directly available to the customer to help move a customer to a purchase</a:t>
            </a:r>
          </a:p>
          <a:p>
            <a:pPr marL="0" lvl="0" indent="0">
              <a:spcBef>
                <a:spcPts val="0"/>
              </a:spcBef>
            </a:pPr>
            <a:endParaRPr lang="en-AU" sz="1500" dirty="0">
              <a:latin typeface="Calibri" panose="020F0502020204030204" pitchFamily="34" charset="0"/>
              <a:ea typeface="Calibri" panose="020F0502020204030204" pitchFamily="34" charset="0"/>
            </a:endParaRPr>
          </a:p>
          <a:p>
            <a:pPr marL="0" lvl="0" indent="0">
              <a:spcBef>
                <a:spcPts val="0"/>
              </a:spcBef>
            </a:pPr>
            <a:r>
              <a:rPr lang="en-AU" sz="1500" dirty="0">
                <a:latin typeface="Calibri"/>
                <a:ea typeface="Calibri" panose="020F0502020204030204" pitchFamily="34" charset="0"/>
              </a:rPr>
              <a:t>Review the response times from the customer notifications to the Store, where is this data stored and how efficient are these requests processed</a:t>
            </a:r>
            <a:endParaRPr lang="en-AU" sz="1500" dirty="0">
              <a:effectLst/>
              <a:latin typeface="Calibri"/>
              <a:ea typeface="Calibri" panose="020F0502020204030204" pitchFamily="34" charset="0"/>
            </a:endParaRPr>
          </a:p>
          <a:p>
            <a:pPr marL="0" lvl="0" indent="0">
              <a:spcBef>
                <a:spcPts val="0"/>
              </a:spcBef>
            </a:pPr>
            <a:endParaRPr lang="en-AU" sz="1500" dirty="0">
              <a:effectLst/>
              <a:latin typeface="Calibri" panose="020F0502020204030204" pitchFamily="34" charset="0"/>
              <a:ea typeface="Calibri" panose="020F0502020204030204" pitchFamily="34" charset="0"/>
            </a:endParaRPr>
          </a:p>
          <a:p>
            <a:pPr marL="0" indent="0">
              <a:spcBef>
                <a:spcPts val="0"/>
              </a:spcBef>
            </a:pPr>
            <a:r>
              <a:rPr lang="en-AU" sz="1500" dirty="0">
                <a:latin typeface="Calibri"/>
                <a:ea typeface="Calibri" panose="020F0502020204030204" pitchFamily="34" charset="0"/>
              </a:rPr>
              <a:t>Consider adding</a:t>
            </a:r>
            <a:r>
              <a:rPr lang="en-AU" sz="1500" dirty="0">
                <a:effectLst/>
                <a:latin typeface="Calibri"/>
                <a:ea typeface="Calibri" panose="020F0502020204030204" pitchFamily="34" charset="0"/>
              </a:rPr>
              <a:t> </a:t>
            </a:r>
            <a:r>
              <a:rPr lang="en-AU" sz="1500" dirty="0">
                <a:latin typeface="Calibri"/>
                <a:ea typeface="Calibri" panose="020F0502020204030204" pitchFamily="34" charset="0"/>
              </a:rPr>
              <a:t>a</a:t>
            </a:r>
            <a:r>
              <a:rPr lang="en-AU" sz="1500" dirty="0">
                <a:effectLst/>
                <a:latin typeface="Calibri"/>
                <a:ea typeface="Calibri" panose="020F0502020204030204" pitchFamily="34" charset="0"/>
              </a:rPr>
              <a:t>dvanced chat service </a:t>
            </a:r>
            <a:r>
              <a:rPr lang="en-AU" sz="1500" dirty="0">
                <a:latin typeface="Calibri"/>
                <a:ea typeface="Calibri" panose="020F0502020204030204" pitchFamily="34" charset="0"/>
              </a:rPr>
              <a:t>e.g.  </a:t>
            </a:r>
            <a:r>
              <a:rPr lang="en-AU" sz="1500" dirty="0">
                <a:effectLst/>
                <a:latin typeface="Calibri"/>
                <a:ea typeface="Calibri" panose="020F0502020204030204" pitchFamily="34" charset="0"/>
              </a:rPr>
              <a:t>Kore.ai could be used to help convert the customer sale</a:t>
            </a:r>
          </a:p>
          <a:p>
            <a:pPr marL="0" lvl="0" indent="0">
              <a:spcBef>
                <a:spcPts val="0"/>
              </a:spcBef>
            </a:pPr>
            <a:endParaRPr lang="en-AU" sz="1500" dirty="0">
              <a:effectLst/>
              <a:latin typeface="Calibri" panose="020F0502020204030204" pitchFamily="34" charset="0"/>
              <a:ea typeface="Calibri" panose="020F0502020204030204" pitchFamily="34" charset="0"/>
            </a:endParaRPr>
          </a:p>
          <a:p>
            <a:pPr marL="0" indent="0">
              <a:spcBef>
                <a:spcPts val="0"/>
              </a:spcBef>
            </a:pPr>
            <a:r>
              <a:rPr lang="en-AU" sz="1500" dirty="0">
                <a:effectLst/>
                <a:latin typeface="Calibri"/>
                <a:ea typeface="Calibri" panose="020F0502020204030204" pitchFamily="34" charset="0"/>
              </a:rPr>
              <a:t>Need to review the order of information on the </a:t>
            </a:r>
            <a:r>
              <a:rPr lang="en-AU" sz="1500" dirty="0">
                <a:latin typeface="Calibri"/>
                <a:ea typeface="Calibri" panose="020F0502020204030204" pitchFamily="34" charset="0"/>
              </a:rPr>
              <a:t>Store</a:t>
            </a:r>
            <a:r>
              <a:rPr lang="en-AU" sz="1500" dirty="0">
                <a:effectLst/>
                <a:latin typeface="Calibri"/>
                <a:ea typeface="Calibri" panose="020F0502020204030204" pitchFamily="34" charset="0"/>
              </a:rPr>
              <a:t> pages based on priority e.g. is </a:t>
            </a:r>
            <a:r>
              <a:rPr lang="en-AU" sz="1500" dirty="0">
                <a:latin typeface="Calibri"/>
                <a:ea typeface="Calibri" panose="020F0502020204030204" pitchFamily="34" charset="0"/>
              </a:rPr>
              <a:t>the</a:t>
            </a:r>
            <a:r>
              <a:rPr lang="en-AU" sz="1500" dirty="0">
                <a:effectLst/>
                <a:latin typeface="Calibri"/>
                <a:ea typeface="Calibri" panose="020F0502020204030204" pitchFamily="34" charset="0"/>
              </a:rPr>
              <a:t> </a:t>
            </a:r>
            <a:r>
              <a:rPr lang="en-AU" sz="1500" dirty="0">
                <a:latin typeface="Calibri"/>
                <a:ea typeface="Calibri" panose="020F0502020204030204" pitchFamily="34" charset="0"/>
              </a:rPr>
              <a:t>map</a:t>
            </a:r>
            <a:r>
              <a:rPr lang="en-AU" sz="1500" dirty="0">
                <a:effectLst/>
                <a:latin typeface="Calibri"/>
                <a:ea typeface="Calibri" panose="020F0502020204030204" pitchFamily="34" charset="0"/>
              </a:rPr>
              <a:t> the most important piece of information</a:t>
            </a:r>
          </a:p>
          <a:p>
            <a:pPr marL="0" lvl="0" indent="0">
              <a:spcBef>
                <a:spcPts val="0"/>
              </a:spcBef>
            </a:pPr>
            <a:endParaRPr lang="en-AU" sz="1500" dirty="0">
              <a:effectLst/>
              <a:latin typeface="Calibri" panose="020F0502020204030204" pitchFamily="34" charset="0"/>
              <a:ea typeface="Calibri" panose="020F0502020204030204" pitchFamily="34" charset="0"/>
            </a:endParaRPr>
          </a:p>
          <a:p>
            <a:pPr marL="0" lvl="0" indent="0">
              <a:spcBef>
                <a:spcPts val="0"/>
              </a:spcBef>
            </a:pPr>
            <a:r>
              <a:rPr lang="en-AU" sz="1500" dirty="0">
                <a:effectLst/>
                <a:latin typeface="Calibri"/>
                <a:ea typeface="Calibri" panose="020F0502020204030204" pitchFamily="34" charset="0"/>
              </a:rPr>
              <a:t>There are no </a:t>
            </a:r>
            <a:r>
              <a:rPr lang="en-AU" sz="1500" b="1" dirty="0">
                <a:effectLst/>
                <a:latin typeface="Calibri"/>
                <a:ea typeface="Calibri" panose="020F0502020204030204" pitchFamily="34" charset="0"/>
              </a:rPr>
              <a:t>Call to actions </a:t>
            </a:r>
            <a:r>
              <a:rPr lang="en-AU" sz="1500" dirty="0">
                <a:effectLst/>
                <a:latin typeface="Calibri"/>
                <a:ea typeface="Calibri" panose="020F0502020204030204" pitchFamily="34" charset="0"/>
              </a:rPr>
              <a:t>for the store page, these need to exists to help better direct customer for example </a:t>
            </a:r>
            <a:r>
              <a:rPr lang="en-AU" sz="1500" b="1" dirty="0">
                <a:effectLst/>
                <a:latin typeface="Calibri"/>
                <a:ea typeface="Calibri" panose="020F0502020204030204" pitchFamily="34" charset="0"/>
              </a:rPr>
              <a:t>Book a </a:t>
            </a:r>
            <a:r>
              <a:rPr lang="en-AU" sz="1500" b="1" dirty="0">
                <a:latin typeface="Calibri"/>
                <a:ea typeface="Calibri" panose="020F0502020204030204" pitchFamily="34" charset="0"/>
              </a:rPr>
              <a:t>Service</a:t>
            </a:r>
            <a:endParaRPr lang="en-AU" sz="1500" b="1" dirty="0">
              <a:effectLst/>
              <a:latin typeface="Calibri"/>
              <a:ea typeface="Calibri" panose="020F0502020204030204" pitchFamily="34" charset="0"/>
            </a:endParaRPr>
          </a:p>
          <a:p>
            <a:pPr marL="0" indent="0">
              <a:spcBef>
                <a:spcPts val="0"/>
              </a:spcBef>
            </a:pPr>
            <a:endParaRPr lang="en-AU" sz="1500" b="1" dirty="0">
              <a:latin typeface="Calibri"/>
              <a:ea typeface="Calibri" panose="020F0502020204030204" pitchFamily="34" charset="0"/>
            </a:endParaRPr>
          </a:p>
          <a:p>
            <a:pPr marL="0" indent="0">
              <a:spcBef>
                <a:spcPts val="0"/>
              </a:spcBef>
            </a:pPr>
            <a:r>
              <a:rPr lang="en-AU" sz="1500" dirty="0">
                <a:latin typeface="Calibri"/>
                <a:ea typeface="Calibri" panose="020F0502020204030204" pitchFamily="34" charset="0"/>
              </a:rPr>
              <a:t>The </a:t>
            </a:r>
            <a:r>
              <a:rPr lang="en-AU" sz="1500" dirty="0" err="1">
                <a:latin typeface="Calibri"/>
                <a:ea typeface="Calibri" panose="020F0502020204030204" pitchFamily="34" charset="0"/>
              </a:rPr>
              <a:t>MyJax</a:t>
            </a:r>
            <a:r>
              <a:rPr lang="en-AU" sz="1500" dirty="0">
                <a:latin typeface="Calibri"/>
                <a:ea typeface="Calibri" panose="020F0502020204030204" pitchFamily="34" charset="0"/>
              </a:rPr>
              <a:t> (or a customer profile) important to be integrated to Store to – maximise retention, sales. Currently it's confusing.</a:t>
            </a:r>
            <a:endParaRPr lang="en-AU" sz="1500" dirty="0">
              <a:effectLst/>
              <a:latin typeface="Calibri"/>
              <a:ea typeface="Calibri" panose="020F0502020204030204" pitchFamily="34" charset="0"/>
            </a:endParaRPr>
          </a:p>
          <a:p>
            <a:pPr marL="0" lvl="0" indent="0">
              <a:spcBef>
                <a:spcPts val="0"/>
              </a:spcBef>
            </a:pPr>
            <a:endParaRPr lang="en-AU" sz="1500" dirty="0">
              <a:effectLst/>
              <a:latin typeface="Calibri" panose="020F0502020204030204" pitchFamily="34" charset="0"/>
              <a:ea typeface="Calibri" panose="020F0502020204030204" pitchFamily="34" charset="0"/>
            </a:endParaRPr>
          </a:p>
          <a:p>
            <a:pPr marL="0" lvl="0" indent="0">
              <a:spcBef>
                <a:spcPts val="0"/>
              </a:spcBef>
            </a:pPr>
            <a:endParaRPr lang="en-AU" sz="1500" dirty="0">
              <a:latin typeface="Calibri" panose="020F0502020204030204" pitchFamily="34" charset="0"/>
              <a:ea typeface="Calibri" panose="020F0502020204030204" pitchFamily="34" charset="0"/>
            </a:endParaRPr>
          </a:p>
          <a:p>
            <a:pPr marL="0" lvl="0" indent="0">
              <a:spcBef>
                <a:spcPts val="0"/>
              </a:spcBef>
            </a:pPr>
            <a:endParaRPr lang="en-AU" sz="1500" dirty="0">
              <a:effectLst/>
              <a:latin typeface="Calibri" panose="020F0502020204030204" pitchFamily="34" charset="0"/>
              <a:ea typeface="Calibri" panose="020F0502020204030204" pitchFamily="34" charset="0"/>
            </a:endParaRPr>
          </a:p>
          <a:p>
            <a:pPr marL="0" indent="0">
              <a:spcBef>
                <a:spcPts val="0"/>
              </a:spcBef>
            </a:pPr>
            <a:endParaRPr lang="en-AU" sz="1500" dirty="0">
              <a:latin typeface="Calibri" panose="020F0502020204030204" pitchFamily="34" charset="0"/>
              <a:ea typeface="Calibri" panose="020F0502020204030204" pitchFamily="34" charset="0"/>
            </a:endParaRPr>
          </a:p>
        </p:txBody>
      </p:sp>
      <p:pic>
        <p:nvPicPr>
          <p:cNvPr id="4" name="Picture 3" descr="A picture containing graphical user interface&#10;&#10;Description automatically generated">
            <a:extLst>
              <a:ext uri="{FF2B5EF4-FFF2-40B4-BE49-F238E27FC236}">
                <a16:creationId xmlns:a16="http://schemas.microsoft.com/office/drawing/2014/main" id="{0C2EE10B-3177-4B0F-9F08-9CE577EA3B47}"/>
              </a:ext>
            </a:extLst>
          </p:cNvPr>
          <p:cNvPicPr>
            <a:picLocks noChangeAspect="1"/>
          </p:cNvPicPr>
          <p:nvPr/>
        </p:nvPicPr>
        <p:blipFill>
          <a:blip r:embed="rId4"/>
          <a:stretch>
            <a:fillRect/>
          </a:stretch>
        </p:blipFill>
        <p:spPr>
          <a:xfrm>
            <a:off x="9030854" y="523727"/>
            <a:ext cx="2422237" cy="558441"/>
          </a:xfrm>
          <a:prstGeom prst="rect">
            <a:avLst/>
          </a:prstGeom>
        </p:spPr>
      </p:pic>
    </p:spTree>
    <p:extLst>
      <p:ext uri="{BB962C8B-B14F-4D97-AF65-F5344CB8AC3E}">
        <p14:creationId xmlns:p14="http://schemas.microsoft.com/office/powerpoint/2010/main" val="4273373490"/>
      </p:ext>
    </p:extLst>
  </p:cSld>
  <p:clrMapOvr>
    <a:overrideClrMapping bg1="lt1" tx1="dk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E1D81-9F97-BBAE-628E-70C52DC9CDA1}"/>
              </a:ext>
            </a:extLst>
          </p:cNvPr>
          <p:cNvSpPr>
            <a:spLocks noGrp="1"/>
          </p:cNvSpPr>
          <p:nvPr>
            <p:ph type="title"/>
          </p:nvPr>
        </p:nvSpPr>
        <p:spPr/>
        <p:txBody>
          <a:bodyPr/>
          <a:lstStyle/>
          <a:p>
            <a:r>
              <a:rPr lang="en-AU" dirty="0"/>
              <a:t>KEY FINDINGS STORE PAGES</a:t>
            </a:r>
          </a:p>
        </p:txBody>
      </p:sp>
      <p:pic>
        <p:nvPicPr>
          <p:cNvPr id="4" name="Picture 3" descr="A picture containing graphical user interface&#10;&#10;Description automatically generated">
            <a:extLst>
              <a:ext uri="{FF2B5EF4-FFF2-40B4-BE49-F238E27FC236}">
                <a16:creationId xmlns:a16="http://schemas.microsoft.com/office/drawing/2014/main" id="{0C2EE10B-3177-4B0F-9F08-9CE577EA3B47}"/>
              </a:ext>
            </a:extLst>
          </p:cNvPr>
          <p:cNvPicPr>
            <a:picLocks noChangeAspect="1"/>
          </p:cNvPicPr>
          <p:nvPr/>
        </p:nvPicPr>
        <p:blipFill>
          <a:blip r:embed="rId3"/>
          <a:stretch>
            <a:fillRect/>
          </a:stretch>
        </p:blipFill>
        <p:spPr>
          <a:xfrm>
            <a:off x="9030854" y="523727"/>
            <a:ext cx="2422237" cy="558441"/>
          </a:xfrm>
          <a:prstGeom prst="rect">
            <a:avLst/>
          </a:prstGeom>
        </p:spPr>
      </p:pic>
      <p:sp>
        <p:nvSpPr>
          <p:cNvPr id="12" name="Rectangle 3">
            <a:extLst>
              <a:ext uri="{FF2B5EF4-FFF2-40B4-BE49-F238E27FC236}">
                <a16:creationId xmlns:a16="http://schemas.microsoft.com/office/drawing/2014/main" id="{687C34AF-8A7A-FED8-C8C9-8EC39F20B4FB}"/>
              </a:ext>
            </a:extLst>
          </p:cNvPr>
          <p:cNvSpPr>
            <a:spLocks noChangeArrowheads="1"/>
          </p:cNvSpPr>
          <p:nvPr/>
        </p:nvSpPr>
        <p:spPr bwMode="auto">
          <a:xfrm>
            <a:off x="1202076" y="2173071"/>
            <a:ext cx="2128788" cy="810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203136" rIns="0" bIns="50784" numCol="1" anchor="ctr" anchorCtr="0" compatLnSpc="1">
            <a:prstTxWarp prst="textNoShape">
              <a:avLst/>
            </a:prstTxWarp>
            <a:spAutoFit/>
          </a:bodyPr>
          <a:lstStyle/>
          <a:p>
            <a:pPr eaLnBrk="0" fontAlgn="base" hangingPunct="0">
              <a:spcBef>
                <a:spcPct val="0"/>
              </a:spcBef>
              <a:spcAft>
                <a:spcPct val="0"/>
              </a:spcAft>
              <a:buClrTx/>
            </a:pPr>
            <a:r>
              <a:rPr lang="en-GB" altLang="en-US" sz="1800" b="1" dirty="0">
                <a:solidFill>
                  <a:srgbClr val="434343"/>
                </a:solidFill>
                <a:latin typeface="Calibri" panose="020F0502020204030204" pitchFamily="34" charset="0"/>
                <a:ea typeface="Calibri" panose="020F0502020204030204" pitchFamily="34" charset="0"/>
                <a:cs typeface="Calibri" panose="020F0502020204030204" pitchFamily="34" charset="0"/>
              </a:rPr>
              <a:t>D</a:t>
            </a:r>
            <a:r>
              <a:rPr lang="en-GB" altLang="en-US" sz="1800" b="1" dirty="0" bmk="">
                <a:solidFill>
                  <a:srgbClr val="434343"/>
                </a:solidFill>
                <a:latin typeface="Calibri" panose="020F0502020204030204" pitchFamily="34" charset="0"/>
                <a:ea typeface="Calibri" panose="020F0502020204030204" pitchFamily="34" charset="0"/>
                <a:cs typeface="Calibri" panose="020F0502020204030204" pitchFamily="34" charset="0"/>
              </a:rPr>
              <a:t>esktop Performance</a:t>
            </a:r>
            <a:r>
              <a:rPr lang="en-GB" altLang="en-US" sz="1800" b="1" dirty="0">
                <a:solidFill>
                  <a:srgbClr val="434343"/>
                </a:solidFill>
                <a:latin typeface="Calibri" panose="020F0502020204030204" pitchFamily="34" charset="0"/>
                <a:ea typeface="Calibri" panose="020F0502020204030204" pitchFamily="34" charset="0"/>
                <a:cs typeface="Calibri" panose="020F0502020204030204" pitchFamily="34" charset="0"/>
              </a:rPr>
              <a:t> </a:t>
            </a:r>
          </a:p>
          <a:p>
            <a:pPr eaLnBrk="0" fontAlgn="base" hangingPunct="0">
              <a:spcBef>
                <a:spcPct val="0"/>
              </a:spcBef>
              <a:spcAft>
                <a:spcPct val="0"/>
              </a:spcAft>
              <a:buClrTx/>
            </a:pPr>
            <a:endParaRPr lang="en-GB" altLang="en-US" sz="1800" b="1" dirty="0">
              <a:solidFill>
                <a:srgbClr val="434343"/>
              </a:solidFill>
              <a:latin typeface="Calibri" panose="020F0502020204030204" pitchFamily="34" charset="0"/>
              <a:ea typeface="Calibri" panose="020F0502020204030204" pitchFamily="34" charset="0"/>
              <a:cs typeface="Calibri" panose="020F0502020204030204" pitchFamily="34" charset="0"/>
            </a:endParaRPr>
          </a:p>
        </p:txBody>
      </p:sp>
      <p:sp>
        <p:nvSpPr>
          <p:cNvPr id="13" name="Rectangle 4">
            <a:extLst>
              <a:ext uri="{FF2B5EF4-FFF2-40B4-BE49-F238E27FC236}">
                <a16:creationId xmlns:a16="http://schemas.microsoft.com/office/drawing/2014/main" id="{D227916D-84D4-0FE1-758C-6E4D74AE7E60}"/>
              </a:ext>
            </a:extLst>
          </p:cNvPr>
          <p:cNvSpPr>
            <a:spLocks noChangeArrowheads="1"/>
          </p:cNvSpPr>
          <p:nvPr/>
        </p:nvSpPr>
        <p:spPr bwMode="auto">
          <a:xfrm>
            <a:off x="1202076" y="4181883"/>
            <a:ext cx="2018181" cy="810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203136" rIns="0" bIns="50784" numCol="1" anchor="ctr" anchorCtr="0" compatLnSpc="1">
            <a:prstTxWarp prst="textNoShape">
              <a:avLst/>
            </a:prstTxWarp>
            <a:spAutoFit/>
          </a:bodyPr>
          <a:lstStyle/>
          <a:p>
            <a:pPr eaLnBrk="0" fontAlgn="base" hangingPunct="0">
              <a:spcBef>
                <a:spcPct val="0"/>
              </a:spcBef>
              <a:spcAft>
                <a:spcPct val="0"/>
              </a:spcAft>
              <a:buClrTx/>
            </a:pPr>
            <a:r>
              <a:rPr lang="en-GB" sz="1800" b="1" dirty="0">
                <a:solidFill>
                  <a:srgbClr val="434343"/>
                </a:solidFill>
                <a:effectLst/>
                <a:latin typeface="Calibri" panose="020F0502020204030204" pitchFamily="34" charset="0"/>
                <a:ea typeface="Calibri" panose="020F0502020204030204" pitchFamily="34" charset="0"/>
                <a:cs typeface="Calibri" panose="020F0502020204030204" pitchFamily="34" charset="0"/>
              </a:rPr>
              <a:t>Mobile Performance </a:t>
            </a:r>
            <a:endParaRPr lang="en-AU" sz="1800" b="1" dirty="0">
              <a:solidFill>
                <a:srgbClr val="434343"/>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4" name="Rectangle 5">
            <a:extLst>
              <a:ext uri="{FF2B5EF4-FFF2-40B4-BE49-F238E27FC236}">
                <a16:creationId xmlns:a16="http://schemas.microsoft.com/office/drawing/2014/main" id="{E75E6252-5BD0-F7A2-684B-E2EE2E80C877}"/>
              </a:ext>
            </a:extLst>
          </p:cNvPr>
          <p:cNvSpPr>
            <a:spLocks noChangeArrowheads="1"/>
          </p:cNvSpPr>
          <p:nvPr/>
        </p:nvSpPr>
        <p:spPr bwMode="auto">
          <a:xfrm>
            <a:off x="0" y="3048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16" name="TextBox 15">
            <a:extLst>
              <a:ext uri="{FF2B5EF4-FFF2-40B4-BE49-F238E27FC236}">
                <a16:creationId xmlns:a16="http://schemas.microsoft.com/office/drawing/2014/main" id="{B17312B8-C9F6-62EA-6E9A-53FDF5B29E28}"/>
              </a:ext>
            </a:extLst>
          </p:cNvPr>
          <p:cNvSpPr txBox="1"/>
          <p:nvPr/>
        </p:nvSpPr>
        <p:spPr>
          <a:xfrm>
            <a:off x="745731" y="1549788"/>
            <a:ext cx="10707359" cy="1068819"/>
          </a:xfrm>
          <a:prstGeom prst="rect">
            <a:avLst/>
          </a:prstGeom>
          <a:noFill/>
        </p:spPr>
        <p:txBody>
          <a:bodyPr wrap="square" lIns="91440" tIns="45720" rIns="91440" bIns="45720" anchor="t">
            <a:spAutoFit/>
          </a:bodyPr>
          <a:lstStyle/>
          <a:p>
            <a:pPr>
              <a:lnSpc>
                <a:spcPct val="115000"/>
              </a:lnSpc>
            </a:pPr>
            <a:r>
              <a:rPr lang="en-GB" sz="1400" dirty="0">
                <a:effectLst/>
                <a:latin typeface="Calibri"/>
                <a:ea typeface="Calibri" panose="020F0502020204030204" pitchFamily="34" charset="0"/>
                <a:cs typeface="Calibri"/>
              </a:rPr>
              <a:t>It is critical Jax review the </a:t>
            </a:r>
            <a:r>
              <a:rPr lang="en-GB">
                <a:latin typeface="Calibri"/>
                <a:ea typeface="Calibri" panose="020F0502020204030204" pitchFamily="34" charset="0"/>
                <a:cs typeface="Calibri"/>
              </a:rPr>
              <a:t>overall</a:t>
            </a:r>
            <a:r>
              <a:rPr lang="en-GB" sz="1400" dirty="0">
                <a:effectLst/>
                <a:latin typeface="Calibri"/>
                <a:ea typeface="Calibri" panose="020F0502020204030204" pitchFamily="34" charset="0"/>
                <a:cs typeface="Calibri"/>
              </a:rPr>
              <a:t> website performance, this is critical in both Revenue, SEO and User Experience.</a:t>
            </a:r>
            <a:r>
              <a:rPr lang="en-GB" dirty="0">
                <a:latin typeface="Calibri"/>
                <a:ea typeface="Calibri" panose="020F0502020204030204" pitchFamily="34" charset="0"/>
                <a:cs typeface="Calibri"/>
              </a:rPr>
              <a:t> </a:t>
            </a:r>
            <a:r>
              <a:rPr lang="en-GB" sz="1400" dirty="0">
                <a:effectLst/>
                <a:latin typeface="Calibri"/>
                <a:ea typeface="Calibri" panose="020F0502020204030204" pitchFamily="34" charset="0"/>
                <a:cs typeface="Calibri"/>
              </a:rPr>
              <a:t> People have become accustomed to immediacy, if </a:t>
            </a:r>
            <a:r>
              <a:rPr lang="en-GB" dirty="0">
                <a:latin typeface="Calibri"/>
                <a:ea typeface="Calibri" panose="020F0502020204030204" pitchFamily="34" charset="0"/>
                <a:cs typeface="Calibri"/>
              </a:rPr>
              <a:t>your</a:t>
            </a:r>
            <a:r>
              <a:rPr lang="en-GB" sz="1400" dirty="0">
                <a:effectLst/>
                <a:latin typeface="Calibri"/>
                <a:ea typeface="Calibri" panose="020F0502020204030204" pitchFamily="34" charset="0"/>
                <a:cs typeface="Calibri"/>
              </a:rPr>
              <a:t> websit</a:t>
            </a:r>
            <a:r>
              <a:rPr lang="en-GB" dirty="0">
                <a:latin typeface="Calibri"/>
                <a:ea typeface="Calibri" panose="020F0502020204030204" pitchFamily="34" charset="0"/>
                <a:cs typeface="Calibri"/>
              </a:rPr>
              <a:t>e is not providing an efficient </a:t>
            </a:r>
            <a:r>
              <a:rPr lang="en-GB">
                <a:latin typeface="Calibri"/>
                <a:ea typeface="Calibri" panose="020F0502020204030204" pitchFamily="34" charset="0"/>
                <a:cs typeface="Calibri"/>
              </a:rPr>
              <a:t>user </a:t>
            </a:r>
            <a:r>
              <a:rPr lang="en-GB" dirty="0">
                <a:latin typeface="Calibri"/>
                <a:ea typeface="Calibri" panose="020F0502020204030204" pitchFamily="34" charset="0"/>
                <a:cs typeface="Calibri"/>
              </a:rPr>
              <a:t>experience you will lose users who become frustrated with not achieving their desired goals in a reasonable timeframe. Example below is from </a:t>
            </a:r>
            <a:r>
              <a:rPr lang="en-GB" dirty="0">
                <a:latin typeface="Calibri"/>
                <a:ea typeface="Calibri" panose="020F0502020204030204" pitchFamily="34" charset="0"/>
                <a:cs typeface="Calibri"/>
                <a:hlinkClick r:id="rId4"/>
              </a:rPr>
              <a:t>https://www.jaxtyres.com.au/tyre-stores/nsw/artarmon</a:t>
            </a:r>
            <a:endParaRPr lang="en-GB" dirty="0">
              <a:latin typeface="Calibri"/>
              <a:ea typeface="Calibri" panose="020F0502020204030204" pitchFamily="34" charset="0"/>
              <a:cs typeface="Calibri"/>
            </a:endParaRPr>
          </a:p>
          <a:p>
            <a:pPr marL="0" marR="0">
              <a:lnSpc>
                <a:spcPct val="115000"/>
              </a:lnSpc>
              <a:spcBef>
                <a:spcPts val="0"/>
              </a:spcBef>
              <a:spcAft>
                <a:spcPts val="0"/>
              </a:spcAft>
            </a:pPr>
            <a:endParaRPr lang="en-AU" sz="14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C6726EDE-4D01-0796-5C7F-5FE955249847}"/>
              </a:ext>
            </a:extLst>
          </p:cNvPr>
          <p:cNvSpPr txBox="1"/>
          <p:nvPr/>
        </p:nvSpPr>
        <p:spPr>
          <a:xfrm>
            <a:off x="6364156" y="2594387"/>
            <a:ext cx="4625768" cy="3970318"/>
          </a:xfrm>
          <a:prstGeom prst="rect">
            <a:avLst/>
          </a:prstGeom>
          <a:noFill/>
        </p:spPr>
        <p:txBody>
          <a:bodyPr wrap="square" lIns="91440" tIns="45720" rIns="91440" bIns="45720" anchor="t">
            <a:spAutoFit/>
          </a:bodyPr>
          <a:lstStyle/>
          <a:p>
            <a:pPr>
              <a:buFont typeface="+mj-lt"/>
              <a:buAutoNum type="arabicPeriod"/>
            </a:pPr>
            <a:r>
              <a:rPr lang="en-AU" dirty="0">
                <a:solidFill>
                  <a:srgbClr val="374151"/>
                </a:solidFill>
                <a:latin typeface="Calibri"/>
              </a:rPr>
              <a:t> Since Jan 2023 </a:t>
            </a:r>
            <a:r>
              <a:rPr lang="en-AU" b="1" dirty="0">
                <a:solidFill>
                  <a:srgbClr val="374151"/>
                </a:solidFill>
                <a:latin typeface="Calibri"/>
              </a:rPr>
              <a:t>68% </a:t>
            </a:r>
            <a:r>
              <a:rPr lang="en-AU" dirty="0">
                <a:solidFill>
                  <a:srgbClr val="374151"/>
                </a:solidFill>
                <a:latin typeface="Calibri"/>
              </a:rPr>
              <a:t>of traffic is on mobile devices, </a:t>
            </a:r>
            <a:r>
              <a:rPr lang="en-AU" b="1" dirty="0">
                <a:solidFill>
                  <a:srgbClr val="374151"/>
                </a:solidFill>
                <a:latin typeface="Calibri"/>
              </a:rPr>
              <a:t>29% </a:t>
            </a:r>
            <a:r>
              <a:rPr lang="en-AU" dirty="0">
                <a:solidFill>
                  <a:srgbClr val="374151"/>
                </a:solidFill>
                <a:latin typeface="Calibri"/>
              </a:rPr>
              <a:t>on Desktop and </a:t>
            </a:r>
            <a:r>
              <a:rPr lang="en-AU" b="1" dirty="0">
                <a:solidFill>
                  <a:srgbClr val="374151"/>
                </a:solidFill>
                <a:latin typeface="Calibri"/>
              </a:rPr>
              <a:t>3% </a:t>
            </a:r>
            <a:r>
              <a:rPr lang="en-AU" dirty="0">
                <a:solidFill>
                  <a:srgbClr val="374151"/>
                </a:solidFill>
                <a:latin typeface="Calibri"/>
              </a:rPr>
              <a:t>on Tablet</a:t>
            </a:r>
            <a:endParaRPr lang="en-AU" b="1" dirty="0">
              <a:solidFill>
                <a:srgbClr val="374151"/>
              </a:solidFill>
              <a:latin typeface="Calibri"/>
            </a:endParaRPr>
          </a:p>
          <a:p>
            <a:pPr algn="l">
              <a:buFont typeface="+mj-lt"/>
              <a:buAutoNum type="arabicPeriod"/>
            </a:pPr>
            <a:endParaRPr lang="en-AU" sz="1400" b="1" dirty="0">
              <a:solidFill>
                <a:srgbClr val="374151"/>
              </a:solidFill>
              <a:effectLst/>
              <a:latin typeface="Söhne"/>
              <a:ea typeface="Calibri" panose="020F0502020204030204" pitchFamily="34" charset="0"/>
            </a:endParaRPr>
          </a:p>
          <a:p>
            <a:pPr algn="l">
              <a:buFont typeface="+mj-lt"/>
              <a:buAutoNum type="arabicPeriod"/>
            </a:pPr>
            <a:r>
              <a:rPr lang="en-AU" sz="1400" dirty="0">
                <a:effectLst/>
                <a:latin typeface="Calibri"/>
                <a:ea typeface="Calibri" panose="020F0502020204030204" pitchFamily="34" charset="0"/>
              </a:rPr>
              <a:t>Unclear user journey e.g. click to search </a:t>
            </a:r>
            <a:r>
              <a:rPr lang="en-AU" sz="1400" dirty="0" err="1">
                <a:effectLst/>
                <a:latin typeface="Calibri"/>
                <a:ea typeface="Calibri" panose="020F0502020204030204" pitchFamily="34" charset="0"/>
              </a:rPr>
              <a:t>tryres</a:t>
            </a:r>
            <a:r>
              <a:rPr lang="en-AU" sz="1400" dirty="0">
                <a:effectLst/>
                <a:latin typeface="Calibri"/>
                <a:ea typeface="Calibri" panose="020F0502020204030204" pitchFamily="34" charset="0"/>
              </a:rPr>
              <a:t> by rego on store pages takes the user </a:t>
            </a:r>
            <a:r>
              <a:rPr lang="en-AU" dirty="0">
                <a:latin typeface="Calibri"/>
                <a:ea typeface="Calibri" panose="020F0502020204030204" pitchFamily="34" charset="0"/>
              </a:rPr>
              <a:t>out</a:t>
            </a:r>
            <a:r>
              <a:rPr lang="en-AU" sz="1400" dirty="0">
                <a:effectLst/>
                <a:latin typeface="Calibri"/>
                <a:ea typeface="Calibri" panose="020F0502020204030204" pitchFamily="34" charset="0"/>
              </a:rPr>
              <a:t> of this page, this should load the popup at the bottom of the page</a:t>
            </a:r>
          </a:p>
          <a:p>
            <a:pPr algn="l">
              <a:buFont typeface="+mj-lt"/>
              <a:buAutoNum type="arabicPeriod"/>
            </a:pPr>
            <a:endParaRPr lang="en-AU" dirty="0">
              <a:latin typeface="Calibri" panose="020F0502020204030204" pitchFamily="34" charset="0"/>
              <a:ea typeface="Calibri" panose="020F0502020204030204" pitchFamily="34" charset="0"/>
            </a:endParaRPr>
          </a:p>
          <a:p>
            <a:pPr>
              <a:buFont typeface="+mj-lt"/>
              <a:buAutoNum type="arabicPeriod"/>
            </a:pPr>
            <a:r>
              <a:rPr lang="en-AU" dirty="0">
                <a:latin typeface="Calibri"/>
                <a:ea typeface="Calibri" panose="020F0502020204030204" pitchFamily="34" charset="0"/>
              </a:rPr>
              <a:t> </a:t>
            </a:r>
            <a:r>
              <a:rPr lang="en-AU" sz="1400" dirty="0">
                <a:effectLst/>
                <a:latin typeface="Calibri"/>
                <a:ea typeface="Calibri" panose="020F0502020204030204" pitchFamily="34" charset="0"/>
              </a:rPr>
              <a:t>Optimised keywords should be </a:t>
            </a:r>
            <a:r>
              <a:rPr lang="en-AU" dirty="0">
                <a:latin typeface="Calibri"/>
                <a:ea typeface="Calibri" panose="020F0502020204030204" pitchFamily="34" charset="0"/>
              </a:rPr>
              <a:t>built</a:t>
            </a:r>
            <a:r>
              <a:rPr lang="en-AU" sz="1400" dirty="0">
                <a:effectLst/>
                <a:latin typeface="Calibri"/>
                <a:ea typeface="Calibri" panose="020F0502020204030204" pitchFamily="34" charset="0"/>
              </a:rPr>
              <a:t> up for each store page to ensure SEO is enhanced</a:t>
            </a:r>
          </a:p>
          <a:p>
            <a:pPr algn="l">
              <a:buFont typeface="+mj-lt"/>
              <a:buAutoNum type="arabicPeriod"/>
            </a:pPr>
            <a:endParaRPr lang="en-AU" b="0" i="0" dirty="0">
              <a:solidFill>
                <a:srgbClr val="374151"/>
              </a:solidFill>
              <a:effectLst/>
              <a:latin typeface="Söhne"/>
            </a:endParaRPr>
          </a:p>
          <a:p>
            <a:pPr>
              <a:buFont typeface="+mj-lt"/>
              <a:buAutoNum type="arabicPeriod"/>
            </a:pPr>
            <a:r>
              <a:rPr lang="en-AU" dirty="0">
                <a:solidFill>
                  <a:srgbClr val="374151"/>
                </a:solidFill>
                <a:latin typeface="Calibri"/>
              </a:rPr>
              <a:t> </a:t>
            </a:r>
            <a:r>
              <a:rPr lang="en-AU" b="0" i="0" dirty="0">
                <a:solidFill>
                  <a:srgbClr val="374151"/>
                </a:solidFill>
                <a:effectLst/>
                <a:latin typeface="Calibri"/>
              </a:rPr>
              <a:t>There is a lot of noise on the website</a:t>
            </a:r>
            <a:r>
              <a:rPr lang="en-AU" dirty="0">
                <a:solidFill>
                  <a:srgbClr val="374151"/>
                </a:solidFill>
                <a:latin typeface="Calibri"/>
              </a:rPr>
              <a:t> </a:t>
            </a:r>
            <a:r>
              <a:rPr lang="en-AU" b="0" i="0" dirty="0">
                <a:solidFill>
                  <a:srgbClr val="374151"/>
                </a:solidFill>
                <a:effectLst/>
                <a:latin typeface="Calibri"/>
              </a:rPr>
              <a:t> for example 1: Feedback form, 2: Customer ratings, 3: Free inspection, 4: Chat bot service all these could be interrupting </a:t>
            </a:r>
            <a:r>
              <a:rPr lang="en-AU" dirty="0">
                <a:solidFill>
                  <a:srgbClr val="374151"/>
                </a:solidFill>
                <a:latin typeface="Calibri"/>
              </a:rPr>
              <a:t>key user</a:t>
            </a:r>
            <a:r>
              <a:rPr lang="en-AU" b="0" i="0" dirty="0">
                <a:solidFill>
                  <a:srgbClr val="374151"/>
                </a:solidFill>
                <a:effectLst/>
                <a:latin typeface="Calibri"/>
              </a:rPr>
              <a:t> journeys</a:t>
            </a:r>
            <a:r>
              <a:rPr lang="en-AU" dirty="0">
                <a:solidFill>
                  <a:srgbClr val="374151"/>
                </a:solidFill>
                <a:latin typeface="Calibri"/>
              </a:rPr>
              <a:t> (a sale)</a:t>
            </a:r>
            <a:endParaRPr lang="en-AU" b="0" i="0" dirty="0">
              <a:solidFill>
                <a:srgbClr val="374151"/>
              </a:solidFill>
              <a:effectLst/>
              <a:latin typeface="Calibri"/>
            </a:endParaRPr>
          </a:p>
          <a:p>
            <a:pPr algn="l">
              <a:buFont typeface="+mj-lt"/>
              <a:buAutoNum type="arabicPeriod"/>
            </a:pPr>
            <a:endParaRPr lang="en-AU" dirty="0">
              <a:solidFill>
                <a:srgbClr val="374151"/>
              </a:solidFill>
              <a:latin typeface="Söhne"/>
            </a:endParaRPr>
          </a:p>
          <a:p>
            <a:pPr algn="l">
              <a:buFont typeface="+mj-lt"/>
              <a:buAutoNum type="arabicPeriod"/>
            </a:pPr>
            <a:r>
              <a:rPr lang="en-AU" dirty="0">
                <a:latin typeface="Calibri" panose="020F0502020204030204" pitchFamily="34" charset="0"/>
              </a:rPr>
              <a:t>Need to order the information on the store pages based on priority and track this with Hotjar</a:t>
            </a:r>
            <a:r>
              <a:rPr lang="en-AU" b="0" i="0" dirty="0">
                <a:solidFill>
                  <a:srgbClr val="374151"/>
                </a:solidFill>
                <a:effectLst/>
                <a:latin typeface="Söhne"/>
              </a:rPr>
              <a:t> </a:t>
            </a:r>
          </a:p>
          <a:p>
            <a:pPr algn="l">
              <a:buFont typeface="+mj-lt"/>
              <a:buAutoNum type="arabicPeriod"/>
            </a:pPr>
            <a:endParaRPr lang="en-AU" b="0" i="0" dirty="0">
              <a:solidFill>
                <a:srgbClr val="374151"/>
              </a:solidFill>
              <a:effectLst/>
              <a:latin typeface="Söhne"/>
            </a:endParaRPr>
          </a:p>
        </p:txBody>
      </p:sp>
      <p:pic>
        <p:nvPicPr>
          <p:cNvPr id="5" name="Picture 4">
            <a:extLst>
              <a:ext uri="{FF2B5EF4-FFF2-40B4-BE49-F238E27FC236}">
                <a16:creationId xmlns:a16="http://schemas.microsoft.com/office/drawing/2014/main" id="{50376D1D-604A-3D36-62B2-08A07352E9EF}"/>
              </a:ext>
            </a:extLst>
          </p:cNvPr>
          <p:cNvPicPr>
            <a:picLocks noChangeAspect="1"/>
          </p:cNvPicPr>
          <p:nvPr/>
        </p:nvPicPr>
        <p:blipFill>
          <a:blip r:embed="rId5"/>
          <a:stretch>
            <a:fillRect/>
          </a:stretch>
        </p:blipFill>
        <p:spPr>
          <a:xfrm>
            <a:off x="586516" y="4633870"/>
            <a:ext cx="5191125" cy="1695450"/>
          </a:xfrm>
          <a:prstGeom prst="rect">
            <a:avLst/>
          </a:prstGeom>
        </p:spPr>
      </p:pic>
      <p:pic>
        <p:nvPicPr>
          <p:cNvPr id="7" name="Picture 6">
            <a:extLst>
              <a:ext uri="{FF2B5EF4-FFF2-40B4-BE49-F238E27FC236}">
                <a16:creationId xmlns:a16="http://schemas.microsoft.com/office/drawing/2014/main" id="{6C2BB7EF-CA4C-CB73-6DF2-824BE73F281E}"/>
              </a:ext>
            </a:extLst>
          </p:cNvPr>
          <p:cNvPicPr>
            <a:picLocks noChangeAspect="1"/>
          </p:cNvPicPr>
          <p:nvPr/>
        </p:nvPicPr>
        <p:blipFill>
          <a:blip r:embed="rId6"/>
          <a:stretch>
            <a:fillRect/>
          </a:stretch>
        </p:blipFill>
        <p:spPr>
          <a:xfrm>
            <a:off x="515157" y="2723679"/>
            <a:ext cx="5410200" cy="1562100"/>
          </a:xfrm>
          <a:prstGeom prst="rect">
            <a:avLst/>
          </a:prstGeom>
        </p:spPr>
      </p:pic>
    </p:spTree>
    <p:extLst>
      <p:ext uri="{BB962C8B-B14F-4D97-AF65-F5344CB8AC3E}">
        <p14:creationId xmlns:p14="http://schemas.microsoft.com/office/powerpoint/2010/main" val="1844144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E1D81-9F97-BBAE-628E-70C52DC9CDA1}"/>
              </a:ext>
            </a:extLst>
          </p:cNvPr>
          <p:cNvSpPr>
            <a:spLocks noGrp="1"/>
          </p:cNvSpPr>
          <p:nvPr>
            <p:ph type="title"/>
          </p:nvPr>
        </p:nvSpPr>
        <p:spPr/>
        <p:txBody>
          <a:bodyPr/>
          <a:lstStyle/>
          <a:p>
            <a:r>
              <a:rPr lang="en-AU" dirty="0"/>
              <a:t>KEY FINDINGS STORE PAGES</a:t>
            </a:r>
          </a:p>
        </p:txBody>
      </p:sp>
      <p:pic>
        <p:nvPicPr>
          <p:cNvPr id="4" name="Picture 3" descr="A picture containing graphical user interface&#10;&#10;Description automatically generated">
            <a:extLst>
              <a:ext uri="{FF2B5EF4-FFF2-40B4-BE49-F238E27FC236}">
                <a16:creationId xmlns:a16="http://schemas.microsoft.com/office/drawing/2014/main" id="{0C2EE10B-3177-4B0F-9F08-9CE577EA3B47}"/>
              </a:ext>
            </a:extLst>
          </p:cNvPr>
          <p:cNvPicPr>
            <a:picLocks noChangeAspect="1"/>
          </p:cNvPicPr>
          <p:nvPr/>
        </p:nvPicPr>
        <p:blipFill>
          <a:blip r:embed="rId3"/>
          <a:stretch>
            <a:fillRect/>
          </a:stretch>
        </p:blipFill>
        <p:spPr>
          <a:xfrm>
            <a:off x="9030854" y="523727"/>
            <a:ext cx="2422237" cy="558441"/>
          </a:xfrm>
          <a:prstGeom prst="rect">
            <a:avLst/>
          </a:prstGeom>
        </p:spPr>
      </p:pic>
      <p:sp>
        <p:nvSpPr>
          <p:cNvPr id="14" name="Rectangle 5">
            <a:extLst>
              <a:ext uri="{FF2B5EF4-FFF2-40B4-BE49-F238E27FC236}">
                <a16:creationId xmlns:a16="http://schemas.microsoft.com/office/drawing/2014/main" id="{E75E6252-5BD0-F7A2-684B-E2EE2E80C877}"/>
              </a:ext>
            </a:extLst>
          </p:cNvPr>
          <p:cNvSpPr>
            <a:spLocks noChangeArrowheads="1"/>
          </p:cNvSpPr>
          <p:nvPr/>
        </p:nvSpPr>
        <p:spPr bwMode="auto">
          <a:xfrm>
            <a:off x="0" y="3048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16" name="TextBox 15">
            <a:extLst>
              <a:ext uri="{FF2B5EF4-FFF2-40B4-BE49-F238E27FC236}">
                <a16:creationId xmlns:a16="http://schemas.microsoft.com/office/drawing/2014/main" id="{B17312B8-C9F6-62EA-6E9A-53FDF5B29E28}"/>
              </a:ext>
            </a:extLst>
          </p:cNvPr>
          <p:cNvSpPr txBox="1"/>
          <p:nvPr/>
        </p:nvSpPr>
        <p:spPr>
          <a:xfrm>
            <a:off x="738909" y="1461681"/>
            <a:ext cx="10717128" cy="5032981"/>
          </a:xfrm>
          <a:prstGeom prst="rect">
            <a:avLst/>
          </a:prstGeom>
          <a:noFill/>
        </p:spPr>
        <p:txBody>
          <a:bodyPr wrap="square" lIns="91440" tIns="45720" rIns="91440" bIns="45720" anchor="t">
            <a:spAutoFit/>
          </a:bodyPr>
          <a:lstStyle/>
          <a:p>
            <a:pPr marL="0" marR="0">
              <a:lnSpc>
                <a:spcPct val="115000"/>
              </a:lnSpc>
              <a:spcBef>
                <a:spcPts val="0"/>
              </a:spcBef>
              <a:spcAft>
                <a:spcPts val="0"/>
              </a:spcAft>
            </a:pPr>
            <a:r>
              <a:rPr lang="en-GB">
                <a:latin typeface="Calibri"/>
              </a:rPr>
              <a:t>Bring the Stores closer to the customer, highlight their stories and the service they provide </a:t>
            </a:r>
            <a:r>
              <a:rPr lang="en-GB">
                <a:effectLst/>
                <a:latin typeface="Calibri"/>
                <a:ea typeface="Calibri" panose="020F0502020204030204" pitchFamily="34" charset="0"/>
                <a:cs typeface="Calibri"/>
                <a:hlinkClick r:id="rId4"/>
              </a:rPr>
              <a:t>https://franchisebusiness.com.au/breaking-the-mould-why-this-jax-tyres-franchisee-is-throwing-stereotypes-for-a-spin/</a:t>
            </a:r>
            <a:endParaRPr lang="en-GB">
              <a:effectLst/>
              <a:latin typeface="Calibri"/>
              <a:ea typeface="Calibri" panose="020F0502020204030204" pitchFamily="34" charset="0"/>
              <a:cs typeface="Calibri"/>
            </a:endParaRPr>
          </a:p>
          <a:p>
            <a:pPr marL="0" marR="0">
              <a:lnSpc>
                <a:spcPct val="115000"/>
              </a:lnSpc>
              <a:spcBef>
                <a:spcPts val="0"/>
              </a:spcBef>
              <a:spcAft>
                <a:spcPts val="0"/>
              </a:spcAft>
            </a:pPr>
            <a:endParaRPr lang="en-GB" dirty="0">
              <a:latin typeface="Calibri" panose="020F0502020204030204" pitchFamily="34" charset="0"/>
              <a:ea typeface="Calibri" panose="020F0502020204030204" pitchFamily="34" charset="0"/>
              <a:cs typeface="Calibri" panose="020F0502020204030204" pitchFamily="34" charset="0"/>
            </a:endParaRPr>
          </a:p>
          <a:p>
            <a:pPr>
              <a:lnSpc>
                <a:spcPct val="115000"/>
              </a:lnSpc>
            </a:pPr>
            <a:r>
              <a:rPr lang="en-AU" b="0" i="0" u="none" strike="noStrike">
                <a:solidFill>
                  <a:srgbClr val="000000"/>
                </a:solidFill>
                <a:effectLst/>
                <a:latin typeface="Calibri"/>
              </a:rPr>
              <a:t>Does the "Send us a message" on the Store details go to the store? I would suggest this goes direct to them if it doesn't already, as well as being logged in a central CRM to log the contact point</a:t>
            </a:r>
            <a:r>
              <a:rPr lang="en-AU"/>
              <a:t> </a:t>
            </a:r>
          </a:p>
          <a:p>
            <a:pPr marL="0" marR="0">
              <a:lnSpc>
                <a:spcPct val="115000"/>
              </a:lnSpc>
              <a:spcBef>
                <a:spcPts val="0"/>
              </a:spcBef>
              <a:spcAft>
                <a:spcPts val="0"/>
              </a:spcAft>
            </a:pPr>
            <a:endParaRPr lang="en-AU">
              <a:effectLst/>
              <a:latin typeface="Calibri" panose="020F0502020204030204" pitchFamily="34" charset="0"/>
              <a:ea typeface="Calibri" panose="020F0502020204030204" pitchFamily="34" charset="0"/>
              <a:cs typeface="Calibri" panose="020F0502020204030204" pitchFamily="34" charset="0"/>
            </a:endParaRPr>
          </a:p>
          <a:p>
            <a:pPr>
              <a:lnSpc>
                <a:spcPct val="115000"/>
              </a:lnSpc>
            </a:pPr>
            <a:r>
              <a:rPr lang="en-AU">
                <a:latin typeface="Calibri"/>
              </a:rPr>
              <a:t>This</a:t>
            </a:r>
            <a:r>
              <a:rPr lang="en-AU" b="0" i="0" u="none" strike="noStrike">
                <a:solidFill>
                  <a:srgbClr val="000000"/>
                </a:solidFill>
                <a:effectLst/>
                <a:latin typeface="Calibri"/>
              </a:rPr>
              <a:t> messaging component could be expanded </a:t>
            </a:r>
            <a:r>
              <a:rPr lang="en-AU">
                <a:latin typeface="Calibri"/>
              </a:rPr>
              <a:t>to</a:t>
            </a:r>
            <a:r>
              <a:rPr lang="en-AU" b="0" i="0" u="none" strike="noStrike">
                <a:solidFill>
                  <a:srgbClr val="000000"/>
                </a:solidFill>
                <a:effectLst/>
                <a:latin typeface="Calibri"/>
              </a:rPr>
              <a:t> enable a </a:t>
            </a:r>
            <a:r>
              <a:rPr lang="en-AU">
                <a:latin typeface="Calibri"/>
              </a:rPr>
              <a:t>direct communication</a:t>
            </a:r>
            <a:r>
              <a:rPr lang="en-AU" b="0" i="0" u="none" strike="noStrike">
                <a:solidFill>
                  <a:srgbClr val="000000"/>
                </a:solidFill>
                <a:effectLst/>
                <a:latin typeface="Calibri"/>
              </a:rPr>
              <a:t> </a:t>
            </a:r>
            <a:r>
              <a:rPr lang="en-AU">
                <a:latin typeface="Calibri"/>
              </a:rPr>
              <a:t>with</a:t>
            </a:r>
            <a:r>
              <a:rPr lang="en-AU" b="0" i="0" u="none" strike="noStrike">
                <a:solidFill>
                  <a:srgbClr val="000000"/>
                </a:solidFill>
                <a:effectLst/>
                <a:latin typeface="Calibri"/>
              </a:rPr>
              <a:t> the store. Obviously the store would need to </a:t>
            </a:r>
            <a:r>
              <a:rPr lang="en-AU">
                <a:latin typeface="Calibri"/>
              </a:rPr>
              <a:t>have staff to </a:t>
            </a:r>
            <a:r>
              <a:rPr lang="en-AU" b="0" i="0" u="none" strike="noStrike">
                <a:solidFill>
                  <a:srgbClr val="000000"/>
                </a:solidFill>
                <a:effectLst/>
                <a:latin typeface="Calibri"/>
              </a:rPr>
              <a:t>support this by responding to customer messages</a:t>
            </a:r>
          </a:p>
          <a:p>
            <a:pPr marL="0" marR="0">
              <a:lnSpc>
                <a:spcPct val="115000"/>
              </a:lnSpc>
              <a:spcBef>
                <a:spcPts val="0"/>
              </a:spcBef>
              <a:spcAft>
                <a:spcPts val="0"/>
              </a:spcAft>
            </a:pPr>
            <a:endParaRPr lang="en-AU" b="1">
              <a:latin typeface="Calibri" panose="020F0502020204030204" pitchFamily="34" charset="0"/>
              <a:ea typeface="Calibri" panose="020F0502020204030204" pitchFamily="34" charset="0"/>
              <a:cs typeface="Calibri" panose="020F0502020204030204" pitchFamily="34" charset="0"/>
            </a:endParaRPr>
          </a:p>
          <a:p>
            <a:pPr marL="0" marR="0">
              <a:lnSpc>
                <a:spcPct val="115000"/>
              </a:lnSpc>
              <a:spcBef>
                <a:spcPts val="0"/>
              </a:spcBef>
              <a:spcAft>
                <a:spcPts val="0"/>
              </a:spcAft>
            </a:pPr>
            <a:r>
              <a:rPr lang="en-AU" b="1">
                <a:latin typeface="Calibri"/>
                <a:ea typeface="Calibri" panose="020F0502020204030204" pitchFamily="34" charset="0"/>
                <a:cs typeface="Calibri"/>
              </a:rPr>
              <a:t>Know Your Customer</a:t>
            </a:r>
            <a:r>
              <a:rPr lang="en-AU">
                <a:latin typeface="Calibri"/>
                <a:ea typeface="Calibri" panose="020F0502020204030204" pitchFamily="34" charset="0"/>
                <a:cs typeface="Calibri"/>
              </a:rPr>
              <a:t> needs to be a key component of the future strategy for Jax, identifying all the data points collected in the store and online are keep to starting and growing this relationship</a:t>
            </a:r>
          </a:p>
          <a:p>
            <a:pPr marL="0" marR="0">
              <a:lnSpc>
                <a:spcPct val="115000"/>
              </a:lnSpc>
              <a:spcBef>
                <a:spcPts val="0"/>
              </a:spcBef>
              <a:spcAft>
                <a:spcPts val="0"/>
              </a:spcAft>
            </a:pPr>
            <a:endParaRPr lang="en-AU" dirty="0">
              <a:effectLst/>
              <a:latin typeface="Calibri" panose="020F0502020204030204" pitchFamily="34" charset="0"/>
              <a:ea typeface="Calibri" panose="020F0502020204030204" pitchFamily="34" charset="0"/>
              <a:cs typeface="Calibri" panose="020F0502020204030204" pitchFamily="34" charset="0"/>
            </a:endParaRPr>
          </a:p>
          <a:p>
            <a:pPr>
              <a:lnSpc>
                <a:spcPct val="115000"/>
              </a:lnSpc>
            </a:pPr>
            <a:r>
              <a:rPr lang="en-AU" b="0" i="0" u="none" strike="noStrike">
                <a:solidFill>
                  <a:srgbClr val="000000"/>
                </a:solidFill>
                <a:effectLst/>
                <a:latin typeface="Calibri"/>
              </a:rPr>
              <a:t>The map on the Store page is too big</a:t>
            </a:r>
            <a:r>
              <a:rPr lang="en-AU">
                <a:latin typeface="Calibri"/>
              </a:rPr>
              <a:t> impacting</a:t>
            </a:r>
            <a:r>
              <a:rPr lang="en-AU" b="0" i="0" u="none" strike="noStrike">
                <a:solidFill>
                  <a:srgbClr val="000000"/>
                </a:solidFill>
                <a:effectLst/>
                <a:latin typeface="Calibri"/>
              </a:rPr>
              <a:t> the access to other </a:t>
            </a:r>
            <a:r>
              <a:rPr lang="en-AU">
                <a:latin typeface="Calibri"/>
              </a:rPr>
              <a:t>key information</a:t>
            </a:r>
            <a:r>
              <a:rPr lang="en-AU" b="0" i="0" u="none" strike="noStrike">
                <a:solidFill>
                  <a:srgbClr val="000000"/>
                </a:solidFill>
                <a:effectLst/>
                <a:latin typeface="Calibri"/>
              </a:rPr>
              <a:t> about the store. </a:t>
            </a:r>
            <a:r>
              <a:rPr lang="en-AU">
                <a:latin typeface="Calibri"/>
              </a:rPr>
              <a:t>Consider</a:t>
            </a:r>
            <a:r>
              <a:rPr lang="en-AU" b="0" i="0" u="none" strike="noStrike">
                <a:solidFill>
                  <a:srgbClr val="000000"/>
                </a:solidFill>
                <a:effectLst/>
                <a:latin typeface="Calibri"/>
              </a:rPr>
              <a:t> </a:t>
            </a:r>
            <a:r>
              <a:rPr lang="en-AU">
                <a:latin typeface="Calibri"/>
              </a:rPr>
              <a:t>swapping</a:t>
            </a:r>
            <a:r>
              <a:rPr lang="en-AU" b="0" i="0" u="none" strike="noStrike">
                <a:solidFill>
                  <a:srgbClr val="000000"/>
                </a:solidFill>
                <a:effectLst/>
                <a:latin typeface="Calibri"/>
              </a:rPr>
              <a:t> this around to get the customer </a:t>
            </a:r>
            <a:r>
              <a:rPr lang="en-AU">
                <a:latin typeface="Calibri"/>
              </a:rPr>
              <a:t>to provide their</a:t>
            </a:r>
            <a:r>
              <a:rPr lang="en-AU" b="0" i="0" u="none" strike="noStrike">
                <a:solidFill>
                  <a:srgbClr val="000000"/>
                </a:solidFill>
                <a:effectLst/>
                <a:latin typeface="Calibri"/>
              </a:rPr>
              <a:t> contact information and</a:t>
            </a:r>
            <a:r>
              <a:rPr lang="en-AU">
                <a:latin typeface="Calibri"/>
              </a:rPr>
              <a:t> avail of </a:t>
            </a:r>
            <a:r>
              <a:rPr lang="en-AU" b="0" i="0" u="none" strike="noStrike">
                <a:solidFill>
                  <a:srgbClr val="000000"/>
                </a:solidFill>
                <a:effectLst/>
                <a:latin typeface="Calibri"/>
              </a:rPr>
              <a:t>other call to actions quicker</a:t>
            </a:r>
            <a:r>
              <a:rPr lang="en-AU">
                <a:latin typeface="Calibri"/>
              </a:rPr>
              <a:t>/easier.</a:t>
            </a:r>
            <a:r>
              <a:rPr lang="en-AU" b="0" i="0" u="none" strike="noStrike">
                <a:solidFill>
                  <a:srgbClr val="000000"/>
                </a:solidFill>
                <a:effectLst/>
                <a:latin typeface="Calibri"/>
              </a:rPr>
              <a:t> </a:t>
            </a:r>
            <a:r>
              <a:rPr lang="en-AU">
                <a:latin typeface="Calibri"/>
              </a:rPr>
              <a:t>Exact</a:t>
            </a:r>
            <a:r>
              <a:rPr lang="en-AU" b="0" i="0" u="none" strike="noStrike">
                <a:solidFill>
                  <a:srgbClr val="000000"/>
                </a:solidFill>
                <a:effectLst/>
                <a:latin typeface="Calibri"/>
              </a:rPr>
              <a:t> location on the map is secondary to this as the customer already knows the rough location based on the Suburb/Store name</a:t>
            </a:r>
            <a:r>
              <a:rPr lang="en-AU">
                <a:latin typeface="Calibri"/>
              </a:rPr>
              <a:t>, focus on the sale and customer to convert to a sale.</a:t>
            </a:r>
            <a:endParaRPr lang="en-AU"/>
          </a:p>
          <a:p>
            <a:pPr marL="0" marR="0">
              <a:lnSpc>
                <a:spcPct val="115000"/>
              </a:lnSpc>
              <a:spcBef>
                <a:spcPts val="0"/>
              </a:spcBef>
              <a:spcAft>
                <a:spcPts val="0"/>
              </a:spcAft>
            </a:pPr>
            <a:endParaRPr lang="en-AU" dirty="0">
              <a:effectLst/>
              <a:latin typeface="Calibri" panose="020F0502020204030204" pitchFamily="34" charset="0"/>
              <a:ea typeface="Calibri" panose="020F0502020204030204" pitchFamily="34" charset="0"/>
              <a:cs typeface="Calibri" panose="020F0502020204030204" pitchFamily="34" charset="0"/>
            </a:endParaRPr>
          </a:p>
          <a:p>
            <a:pPr>
              <a:lnSpc>
                <a:spcPct val="115000"/>
              </a:lnSpc>
            </a:pPr>
            <a:r>
              <a:rPr lang="en-AU" b="0" i="0" u="none" strike="noStrike">
                <a:solidFill>
                  <a:srgbClr val="000000"/>
                </a:solidFill>
                <a:effectLst/>
                <a:latin typeface="Calibri"/>
              </a:rPr>
              <a:t>Google/search store indexing</a:t>
            </a:r>
            <a:r>
              <a:rPr lang="en-AU">
                <a:latin typeface="Calibri"/>
              </a:rPr>
              <a:t> </a:t>
            </a:r>
            <a:r>
              <a:rPr lang="en-AU" b="0" i="0" u="none" strike="noStrike">
                <a:solidFill>
                  <a:srgbClr val="000000"/>
                </a:solidFill>
                <a:effectLst/>
                <a:latin typeface="Calibri"/>
              </a:rPr>
              <a:t>is </a:t>
            </a:r>
            <a:r>
              <a:rPr lang="en-AU">
                <a:latin typeface="Calibri"/>
              </a:rPr>
              <a:t>not a major issue</a:t>
            </a:r>
            <a:r>
              <a:rPr lang="en-AU" b="0" i="0" u="none" strike="noStrike">
                <a:solidFill>
                  <a:srgbClr val="000000"/>
                </a:solidFill>
                <a:effectLst/>
                <a:latin typeface="Calibri"/>
              </a:rPr>
              <a:t>. </a:t>
            </a:r>
            <a:r>
              <a:rPr lang="en-AU">
                <a:latin typeface="Calibri"/>
              </a:rPr>
              <a:t>Small</a:t>
            </a:r>
            <a:r>
              <a:rPr lang="en-AU" b="0" i="0" u="none" strike="noStrike">
                <a:solidFill>
                  <a:srgbClr val="000000"/>
                </a:solidFill>
                <a:effectLst/>
                <a:latin typeface="Calibri"/>
              </a:rPr>
              <a:t> tweaks can be made here but I don't think there are low hanging fruits here. What I would suggest is exploring adding in a Jax knowledge panel for certain verified searches such as "Jax" "Jax Stores" etc.</a:t>
            </a:r>
          </a:p>
          <a:p>
            <a:pPr marL="0" marR="0">
              <a:lnSpc>
                <a:spcPct val="115000"/>
              </a:lnSpc>
              <a:spcBef>
                <a:spcPts val="0"/>
              </a:spcBef>
              <a:spcAft>
                <a:spcPts val="0"/>
              </a:spcAft>
            </a:pPr>
            <a:endParaRPr lang="en-AU" dirty="0">
              <a:latin typeface="Calibri" panose="020F0502020204030204" pitchFamily="34" charset="0"/>
            </a:endParaRPr>
          </a:p>
          <a:p>
            <a:pPr marL="0" marR="0">
              <a:lnSpc>
                <a:spcPct val="115000"/>
              </a:lnSpc>
              <a:spcBef>
                <a:spcPts val="0"/>
              </a:spcBef>
              <a:spcAft>
                <a:spcPts val="0"/>
              </a:spcAft>
            </a:pPr>
            <a:endParaRPr lang="en-AU" sz="14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28421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E1D81-9F97-BBAE-628E-70C52DC9CDA1}"/>
              </a:ext>
            </a:extLst>
          </p:cNvPr>
          <p:cNvSpPr>
            <a:spLocks noGrp="1"/>
          </p:cNvSpPr>
          <p:nvPr>
            <p:ph type="title"/>
          </p:nvPr>
        </p:nvSpPr>
        <p:spPr/>
        <p:txBody>
          <a:bodyPr/>
          <a:lstStyle/>
          <a:p>
            <a:r>
              <a:rPr lang="en-AU" dirty="0"/>
              <a:t>KEY FINDINGS STORE PAGES</a:t>
            </a:r>
          </a:p>
        </p:txBody>
      </p:sp>
      <p:pic>
        <p:nvPicPr>
          <p:cNvPr id="4" name="Picture 3" descr="A picture containing graphical user interface&#10;&#10;Description automatically generated">
            <a:extLst>
              <a:ext uri="{FF2B5EF4-FFF2-40B4-BE49-F238E27FC236}">
                <a16:creationId xmlns:a16="http://schemas.microsoft.com/office/drawing/2014/main" id="{0C2EE10B-3177-4B0F-9F08-9CE577EA3B47}"/>
              </a:ext>
            </a:extLst>
          </p:cNvPr>
          <p:cNvPicPr>
            <a:picLocks noChangeAspect="1"/>
          </p:cNvPicPr>
          <p:nvPr/>
        </p:nvPicPr>
        <p:blipFill>
          <a:blip r:embed="rId3"/>
          <a:stretch>
            <a:fillRect/>
          </a:stretch>
        </p:blipFill>
        <p:spPr>
          <a:xfrm>
            <a:off x="9030854" y="523727"/>
            <a:ext cx="2422237" cy="558441"/>
          </a:xfrm>
          <a:prstGeom prst="rect">
            <a:avLst/>
          </a:prstGeom>
        </p:spPr>
      </p:pic>
      <p:sp>
        <p:nvSpPr>
          <p:cNvPr id="14" name="Rectangle 5">
            <a:extLst>
              <a:ext uri="{FF2B5EF4-FFF2-40B4-BE49-F238E27FC236}">
                <a16:creationId xmlns:a16="http://schemas.microsoft.com/office/drawing/2014/main" id="{E75E6252-5BD0-F7A2-684B-E2EE2E80C877}"/>
              </a:ext>
            </a:extLst>
          </p:cNvPr>
          <p:cNvSpPr>
            <a:spLocks noChangeArrowheads="1"/>
          </p:cNvSpPr>
          <p:nvPr/>
        </p:nvSpPr>
        <p:spPr bwMode="auto">
          <a:xfrm>
            <a:off x="0" y="3048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16" name="TextBox 15">
            <a:extLst>
              <a:ext uri="{FF2B5EF4-FFF2-40B4-BE49-F238E27FC236}">
                <a16:creationId xmlns:a16="http://schemas.microsoft.com/office/drawing/2014/main" id="{B17312B8-C9F6-62EA-6E9A-53FDF5B29E28}"/>
              </a:ext>
            </a:extLst>
          </p:cNvPr>
          <p:cNvSpPr txBox="1"/>
          <p:nvPr/>
        </p:nvSpPr>
        <p:spPr>
          <a:xfrm>
            <a:off x="738909" y="1461681"/>
            <a:ext cx="10707359" cy="4774449"/>
          </a:xfrm>
          <a:prstGeom prst="rect">
            <a:avLst/>
          </a:prstGeom>
          <a:noFill/>
        </p:spPr>
        <p:txBody>
          <a:bodyPr wrap="square" lIns="91440" tIns="45720" rIns="91440" bIns="45720" anchor="t">
            <a:spAutoFit/>
          </a:bodyPr>
          <a:lstStyle/>
          <a:p>
            <a:pPr>
              <a:lnSpc>
                <a:spcPct val="115000"/>
              </a:lnSpc>
            </a:pPr>
            <a:r>
              <a:rPr lang="en-AU" b="0" i="0" u="none" strike="noStrike" dirty="0">
                <a:solidFill>
                  <a:srgbClr val="000000"/>
                </a:solidFill>
                <a:effectLst/>
                <a:latin typeface="Calibri"/>
              </a:rPr>
              <a:t>Hotjar </a:t>
            </a:r>
            <a:r>
              <a:rPr lang="en-AU" dirty="0">
                <a:latin typeface="Calibri"/>
              </a:rPr>
              <a:t>(or similar) needs to </a:t>
            </a:r>
            <a:r>
              <a:rPr lang="en-AU" b="0" i="0" u="none" strike="noStrike" dirty="0">
                <a:solidFill>
                  <a:srgbClr val="000000"/>
                </a:solidFill>
                <a:effectLst/>
                <a:latin typeface="Calibri"/>
              </a:rPr>
              <a:t>play a bigger role in the overall site content and layout, this tool provide key learning to JAX from real customers</a:t>
            </a:r>
            <a:endParaRPr lang="en-GB" dirty="0">
              <a:latin typeface="Calibri"/>
            </a:endParaRPr>
          </a:p>
          <a:p>
            <a:pPr marL="0" marR="0">
              <a:lnSpc>
                <a:spcPct val="115000"/>
              </a:lnSpc>
              <a:spcBef>
                <a:spcPts val="0"/>
              </a:spcBef>
              <a:spcAft>
                <a:spcPts val="0"/>
              </a:spcAft>
            </a:pPr>
            <a:endParaRPr lang="en-GB" dirty="0">
              <a:latin typeface="Calibri" panose="020F0502020204030204" pitchFamily="34" charset="0"/>
              <a:ea typeface="Calibri" panose="020F0502020204030204" pitchFamily="34" charset="0"/>
              <a:cs typeface="Calibri" panose="020F0502020204030204" pitchFamily="34" charset="0"/>
            </a:endParaRPr>
          </a:p>
          <a:p>
            <a:pPr marL="0" marR="0">
              <a:lnSpc>
                <a:spcPct val="115000"/>
              </a:lnSpc>
              <a:spcBef>
                <a:spcPts val="0"/>
              </a:spcBef>
              <a:spcAft>
                <a:spcPts val="0"/>
              </a:spcAft>
            </a:pPr>
            <a:r>
              <a:rPr lang="en-AU" dirty="0">
                <a:latin typeface="Calibri"/>
                <a:ea typeface="Calibri" panose="020F0502020204030204" pitchFamily="34" charset="0"/>
                <a:cs typeface="Calibri"/>
              </a:rPr>
              <a:t>Review the event level tracking on JAX journeys to ensure that they can be reported on, the integration with GA was once a key element of the site but this has not been progressed and this is now regressed/broken</a:t>
            </a:r>
            <a:endParaRPr lang="en-AU" dirty="0">
              <a:latin typeface="Calibri"/>
              <a:ea typeface="Calibri" panose="020F0502020204030204" pitchFamily="34" charset="0"/>
              <a:cs typeface="Calibri" panose="020F0502020204030204" pitchFamily="34" charset="0"/>
            </a:endParaRPr>
          </a:p>
          <a:p>
            <a:pPr marL="0" marR="0">
              <a:lnSpc>
                <a:spcPct val="115000"/>
              </a:lnSpc>
              <a:spcBef>
                <a:spcPts val="0"/>
              </a:spcBef>
              <a:spcAft>
                <a:spcPts val="0"/>
              </a:spcAft>
            </a:pPr>
            <a:endParaRPr lang="en-AU" sz="1400" dirty="0">
              <a:effectLst/>
              <a:latin typeface="Calibri" panose="020F0502020204030204" pitchFamily="34" charset="0"/>
              <a:ea typeface="Calibri" panose="020F0502020204030204" pitchFamily="34" charset="0"/>
              <a:cs typeface="Calibri" panose="020F0502020204030204" pitchFamily="34" charset="0"/>
            </a:endParaRPr>
          </a:p>
          <a:p>
            <a:pPr>
              <a:lnSpc>
                <a:spcPct val="115000"/>
              </a:lnSpc>
            </a:pPr>
            <a:r>
              <a:rPr lang="en-AU" dirty="0">
                <a:latin typeface="Calibri"/>
                <a:ea typeface="Calibri" panose="020F0502020204030204" pitchFamily="34" charset="0"/>
                <a:cs typeface="Calibri"/>
              </a:rPr>
              <a:t>Consider adding experimentation to the platform, the time to deliver capabilities such as AB testing in the CMS limits this feature, there are many third-party services that can be easily integrated with the site to provide these services </a:t>
            </a:r>
            <a:endParaRPr lang="en-AU" dirty="0">
              <a:latin typeface="Calibri"/>
              <a:ea typeface="Calibri" panose="020F0502020204030204" pitchFamily="34" charset="0"/>
              <a:cs typeface="Calibri" panose="020F0502020204030204" pitchFamily="34" charset="0"/>
            </a:endParaRPr>
          </a:p>
          <a:p>
            <a:pPr marL="0" marR="0">
              <a:lnSpc>
                <a:spcPct val="115000"/>
              </a:lnSpc>
              <a:spcBef>
                <a:spcPts val="0"/>
              </a:spcBef>
              <a:spcAft>
                <a:spcPts val="0"/>
              </a:spcAft>
            </a:pPr>
            <a:endParaRPr lang="en-AU" sz="1400" dirty="0">
              <a:effectLst/>
              <a:latin typeface="Calibri" panose="020F0502020204030204" pitchFamily="34" charset="0"/>
              <a:ea typeface="Calibri" panose="020F0502020204030204" pitchFamily="34" charset="0"/>
              <a:cs typeface="Calibri" panose="020F0502020204030204" pitchFamily="34" charset="0"/>
            </a:endParaRPr>
          </a:p>
          <a:p>
            <a:pPr>
              <a:lnSpc>
                <a:spcPct val="115000"/>
              </a:lnSpc>
            </a:pPr>
            <a:r>
              <a:rPr lang="en-AU" dirty="0">
                <a:latin typeface="Calibri"/>
                <a:ea typeface="Calibri" panose="020F0502020204030204" pitchFamily="34" charset="0"/>
                <a:cs typeface="Calibri"/>
              </a:rPr>
              <a:t>Improve Content on the website, throughout the website there is limited content. Propose JAX built out a site taxonomy to drive their key site sections and verticals and engage a content resource to help deliver and operate this throughout the site </a:t>
            </a:r>
            <a:endParaRPr lang="en-AU" dirty="0">
              <a:latin typeface="Calibri"/>
              <a:ea typeface="Calibri" panose="020F0502020204030204" pitchFamily="34" charset="0"/>
              <a:cs typeface="Calibri" panose="020F0502020204030204" pitchFamily="34" charset="0"/>
            </a:endParaRPr>
          </a:p>
          <a:p>
            <a:pPr marL="0" marR="0">
              <a:lnSpc>
                <a:spcPct val="115000"/>
              </a:lnSpc>
              <a:spcBef>
                <a:spcPts val="0"/>
              </a:spcBef>
              <a:spcAft>
                <a:spcPts val="0"/>
              </a:spcAft>
            </a:pPr>
            <a:endParaRPr lang="en-AU" dirty="0">
              <a:latin typeface="Calibri" panose="020F0502020204030204" pitchFamily="34" charset="0"/>
              <a:ea typeface="Calibri" panose="020F0502020204030204" pitchFamily="34" charset="0"/>
              <a:cs typeface="Calibri" panose="020F0502020204030204" pitchFamily="34" charset="0"/>
            </a:endParaRPr>
          </a:p>
          <a:p>
            <a:pPr algn="l"/>
            <a:r>
              <a:rPr lang="en-AU" sz="1400" dirty="0">
                <a:solidFill>
                  <a:srgbClr val="000000"/>
                </a:solidFill>
                <a:effectLst/>
                <a:latin typeface="Calibri"/>
                <a:cs typeface="Calibri"/>
              </a:rPr>
              <a:t>JAX need to better map out the key user </a:t>
            </a:r>
            <a:r>
              <a:rPr lang="en-AU" dirty="0">
                <a:latin typeface="Calibri"/>
                <a:cs typeface="Calibri"/>
              </a:rPr>
              <a:t>journeys</a:t>
            </a:r>
            <a:r>
              <a:rPr lang="en-AU" sz="1400" dirty="0">
                <a:solidFill>
                  <a:srgbClr val="000000"/>
                </a:solidFill>
                <a:effectLst/>
                <a:latin typeface="Calibri"/>
                <a:cs typeface="Calibri"/>
              </a:rPr>
              <a:t> throughout their business to </a:t>
            </a:r>
            <a:r>
              <a:rPr lang="en-AU" dirty="0">
                <a:latin typeface="Calibri"/>
                <a:cs typeface="Calibri"/>
              </a:rPr>
              <a:t>best</a:t>
            </a:r>
            <a:r>
              <a:rPr lang="en-AU" sz="1400" dirty="0">
                <a:solidFill>
                  <a:srgbClr val="000000"/>
                </a:solidFill>
                <a:effectLst/>
                <a:latin typeface="Calibri"/>
                <a:cs typeface="Calibri"/>
              </a:rPr>
              <a:t> attract, convert and retain customers</a:t>
            </a:r>
          </a:p>
          <a:p>
            <a:pPr algn="l"/>
            <a:endParaRPr lang="en-AU" sz="1400" dirty="0">
              <a:solidFill>
                <a:srgbClr val="000000"/>
              </a:solidFill>
              <a:latin typeface="Calibri"/>
              <a:cs typeface="Calibri"/>
            </a:endParaRPr>
          </a:p>
          <a:p>
            <a:r>
              <a:rPr lang="en-AU" sz="1400" dirty="0">
                <a:solidFill>
                  <a:srgbClr val="000000"/>
                </a:solidFill>
                <a:latin typeface="Calibri"/>
                <a:cs typeface="Calibri"/>
              </a:rPr>
              <a:t>User journeys on the site are fragmented, there is also a lot is noise and alternative paths in these journeys that need to be reviewed</a:t>
            </a:r>
            <a:r>
              <a:rPr lang="en-AU" dirty="0">
                <a:latin typeface="Calibri"/>
                <a:cs typeface="Calibri"/>
              </a:rPr>
              <a:t> – these can confuse users who come to the website to do a specific action (book as service, purchase tyres etc)</a:t>
            </a:r>
          </a:p>
          <a:p>
            <a:endParaRPr lang="en-AU" dirty="0">
              <a:latin typeface="Calibri"/>
              <a:cs typeface="Calibri"/>
            </a:endParaRPr>
          </a:p>
          <a:p>
            <a:r>
              <a:rPr lang="en-AU" dirty="0">
                <a:latin typeface="Calibri"/>
                <a:cs typeface="Calibri"/>
              </a:rPr>
              <a:t>Customer testimonials on the store pages will help drive customer trust on the services and recourses in store.</a:t>
            </a:r>
          </a:p>
          <a:p>
            <a:endParaRPr lang="en-AU" sz="1400" dirty="0">
              <a:solidFill>
                <a:srgbClr val="000000"/>
              </a:solidFill>
              <a:latin typeface="Calibri"/>
              <a:cs typeface="Calibri"/>
            </a:endParaRPr>
          </a:p>
          <a:p>
            <a:r>
              <a:rPr lang="en-AU" sz="1400" dirty="0">
                <a:solidFill>
                  <a:srgbClr val="000000"/>
                </a:solidFill>
                <a:latin typeface="Calibri"/>
                <a:cs typeface="Calibri"/>
              </a:rPr>
              <a:t>JA</a:t>
            </a:r>
            <a:r>
              <a:rPr lang="en-AU" dirty="0">
                <a:latin typeface="Calibri"/>
                <a:cs typeface="Calibri"/>
              </a:rPr>
              <a:t>X key devoice is mobile however the site is not optimised for mobile users.</a:t>
            </a:r>
            <a:endParaRPr lang="en-AU" sz="1400" dirty="0">
              <a:solidFill>
                <a:srgbClr val="000000"/>
              </a:solidFill>
              <a:latin typeface="Calibri"/>
              <a:cs typeface="Calibri"/>
            </a:endParaRPr>
          </a:p>
          <a:p>
            <a:pPr marL="0" marR="0">
              <a:lnSpc>
                <a:spcPct val="115000"/>
              </a:lnSpc>
              <a:spcBef>
                <a:spcPts val="0"/>
              </a:spcBef>
              <a:spcAft>
                <a:spcPts val="0"/>
              </a:spcAft>
            </a:pPr>
            <a:endParaRPr lang="en-AU" sz="14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89480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E1D81-9F97-BBAE-628E-70C52DC9CDA1}"/>
              </a:ext>
            </a:extLst>
          </p:cNvPr>
          <p:cNvSpPr>
            <a:spLocks noGrp="1"/>
          </p:cNvSpPr>
          <p:nvPr>
            <p:ph type="title"/>
          </p:nvPr>
        </p:nvSpPr>
        <p:spPr>
          <a:xfrm>
            <a:off x="838200" y="365125"/>
            <a:ext cx="9616440" cy="1103175"/>
          </a:xfrm>
        </p:spPr>
        <p:txBody>
          <a:bodyPr/>
          <a:lstStyle/>
          <a:p>
            <a:r>
              <a:rPr lang="en-AU" dirty="0"/>
              <a:t>KEY FINDINGS YOUR CUSTOMER </a:t>
            </a:r>
          </a:p>
        </p:txBody>
      </p:sp>
      <p:pic>
        <p:nvPicPr>
          <p:cNvPr id="4" name="Picture 3" descr="A picture containing graphical user interface&#10;&#10;Description automatically generated">
            <a:extLst>
              <a:ext uri="{FF2B5EF4-FFF2-40B4-BE49-F238E27FC236}">
                <a16:creationId xmlns:a16="http://schemas.microsoft.com/office/drawing/2014/main" id="{0C2EE10B-3177-4B0F-9F08-9CE577EA3B47}"/>
              </a:ext>
            </a:extLst>
          </p:cNvPr>
          <p:cNvPicPr>
            <a:picLocks noChangeAspect="1"/>
          </p:cNvPicPr>
          <p:nvPr/>
        </p:nvPicPr>
        <p:blipFill>
          <a:blip r:embed="rId3"/>
          <a:stretch>
            <a:fillRect/>
          </a:stretch>
        </p:blipFill>
        <p:spPr>
          <a:xfrm>
            <a:off x="9030854" y="523727"/>
            <a:ext cx="2422237" cy="558441"/>
          </a:xfrm>
          <a:prstGeom prst="rect">
            <a:avLst/>
          </a:prstGeom>
        </p:spPr>
      </p:pic>
      <p:sp>
        <p:nvSpPr>
          <p:cNvPr id="14" name="Rectangle 5">
            <a:extLst>
              <a:ext uri="{FF2B5EF4-FFF2-40B4-BE49-F238E27FC236}">
                <a16:creationId xmlns:a16="http://schemas.microsoft.com/office/drawing/2014/main" id="{E75E6252-5BD0-F7A2-684B-E2EE2E80C877}"/>
              </a:ext>
            </a:extLst>
          </p:cNvPr>
          <p:cNvSpPr>
            <a:spLocks noChangeArrowheads="1"/>
          </p:cNvSpPr>
          <p:nvPr/>
        </p:nvSpPr>
        <p:spPr bwMode="auto">
          <a:xfrm>
            <a:off x="0" y="3048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3" name="TextBox 2">
            <a:extLst>
              <a:ext uri="{FF2B5EF4-FFF2-40B4-BE49-F238E27FC236}">
                <a16:creationId xmlns:a16="http://schemas.microsoft.com/office/drawing/2014/main" id="{F7CFA6D9-6FDB-EF9C-F3EF-26FC5FFB8005}"/>
              </a:ext>
            </a:extLst>
          </p:cNvPr>
          <p:cNvSpPr txBox="1"/>
          <p:nvPr/>
        </p:nvSpPr>
        <p:spPr>
          <a:xfrm>
            <a:off x="542531" y="1617064"/>
            <a:ext cx="5232400" cy="5032981"/>
          </a:xfrm>
          <a:prstGeom prst="rect">
            <a:avLst/>
          </a:prstGeom>
          <a:noFill/>
        </p:spPr>
        <p:txBody>
          <a:bodyPr wrap="square" lIns="91440" tIns="45720" rIns="91440" bIns="45720" anchor="t">
            <a:spAutoFit/>
          </a:bodyPr>
          <a:lstStyle/>
          <a:p>
            <a:pPr lvl="1">
              <a:lnSpc>
                <a:spcPct val="115000"/>
              </a:lnSpc>
            </a:pPr>
            <a:r>
              <a:rPr lang="en-AU" b="1" dirty="0"/>
              <a:t>Know your Customer</a:t>
            </a:r>
            <a:endParaRPr lang="en-US" b="1" u="none" strike="noStrike" dirty="0">
              <a:effectLst/>
              <a:latin typeface="Calibri" panose="020F0502020204030204" pitchFamily="34" charset="0"/>
              <a:ea typeface="Calibri" panose="020F0502020204030204" pitchFamily="34" charset="0"/>
              <a:cs typeface="Calibri" panose="020F0502020204030204" pitchFamily="34" charset="0"/>
            </a:endParaRPr>
          </a:p>
          <a:p>
            <a:pPr marL="342900" lvl="1" indent="-342900">
              <a:lnSpc>
                <a:spcPct val="115000"/>
              </a:lnSpc>
              <a:buFont typeface="+mj-lt"/>
              <a:buAutoNum type="arabicPeriod"/>
            </a:pPr>
            <a:r>
              <a:rPr lang="en-US" u="none" strike="noStrike" dirty="0">
                <a:effectLst/>
                <a:latin typeface="Calibri" panose="020F0502020204030204" pitchFamily="34" charset="0"/>
                <a:ea typeface="Calibri" panose="020F0502020204030204" pitchFamily="34" charset="0"/>
                <a:cs typeface="Calibri" panose="020F0502020204030204" pitchFamily="34" charset="0"/>
              </a:rPr>
              <a:t>Build a </a:t>
            </a:r>
            <a:r>
              <a:rPr lang="en-US" dirty="0">
                <a:latin typeface="Calibri" panose="020F0502020204030204" pitchFamily="34" charset="0"/>
                <a:ea typeface="Calibri" panose="020F0502020204030204" pitchFamily="34" charset="0"/>
                <a:cs typeface="Calibri" panose="020F0502020204030204" pitchFamily="34" charset="0"/>
              </a:rPr>
              <a:t>customer strategy, Jax is moving to Microsoft Dynamics this is a great decision as this will allow Jax to access to a loading CRM solution</a:t>
            </a:r>
          </a:p>
          <a:p>
            <a:pPr marL="342900" lvl="1" indent="-342900">
              <a:lnSpc>
                <a:spcPct val="115000"/>
              </a:lnSpc>
              <a:buFont typeface="+mj-lt"/>
              <a:buAutoNum type="arabicPeriod"/>
            </a:pPr>
            <a:r>
              <a:rPr lang="en-US">
                <a:latin typeface="Calibri"/>
                <a:ea typeface="Calibri" panose="020F0502020204030204" pitchFamily="34" charset="0"/>
                <a:cs typeface="Calibri"/>
              </a:rPr>
              <a:t>Drive revenue, for example with a light login (email &amp; password) we can track a customer looking to purchase </a:t>
            </a:r>
            <a:r>
              <a:rPr lang="en-US" err="1">
                <a:latin typeface="Calibri"/>
                <a:ea typeface="Calibri" panose="020F0502020204030204" pitchFamily="34" charset="0"/>
                <a:cs typeface="Calibri"/>
              </a:rPr>
              <a:t>tyres</a:t>
            </a:r>
            <a:r>
              <a:rPr lang="en-US">
                <a:latin typeface="Calibri"/>
                <a:ea typeface="Calibri" panose="020F0502020204030204" pitchFamily="34" charset="0"/>
                <a:cs typeface="Calibri"/>
              </a:rPr>
              <a:t> ideally for their vehicle.  Even if they don’t purchase we can communicate to the customer now and in the future e.g. next time the </a:t>
            </a:r>
            <a:r>
              <a:rPr lang="en-US" err="1">
                <a:latin typeface="Calibri"/>
                <a:ea typeface="Calibri" panose="020F0502020204030204" pitchFamily="34" charset="0"/>
                <a:cs typeface="Calibri"/>
              </a:rPr>
              <a:t>tyres</a:t>
            </a:r>
            <a:r>
              <a:rPr lang="en-US">
                <a:latin typeface="Calibri"/>
                <a:ea typeface="Calibri" panose="020F0502020204030204" pitchFamily="34" charset="0"/>
                <a:cs typeface="Calibri"/>
              </a:rPr>
              <a:t> are due for replacement</a:t>
            </a:r>
          </a:p>
          <a:p>
            <a:pPr marL="342900" lvl="1" indent="-342900">
              <a:lnSpc>
                <a:spcPct val="115000"/>
              </a:lnSpc>
              <a:buFont typeface="+mj-lt"/>
              <a:buAutoNum type="arabicPeriod"/>
            </a:pPr>
            <a:r>
              <a:rPr lang="en-US" dirty="0">
                <a:latin typeface="Calibri" panose="020F0502020204030204" pitchFamily="34" charset="0"/>
                <a:ea typeface="Calibri" panose="020F0502020204030204" pitchFamily="34" charset="0"/>
                <a:cs typeface="Calibri" panose="020F0502020204030204" pitchFamily="34" charset="0"/>
              </a:rPr>
              <a:t>Mapping customer to data, when a customer enters their </a:t>
            </a:r>
            <a:r>
              <a:rPr lang="en-US" dirty="0" err="1">
                <a:latin typeface="Calibri" panose="020F0502020204030204" pitchFamily="34" charset="0"/>
                <a:ea typeface="Calibri" panose="020F0502020204030204" pitchFamily="34" charset="0"/>
                <a:cs typeface="Calibri" panose="020F0502020204030204" pitchFamily="34" charset="0"/>
              </a:rPr>
              <a:t>rego</a:t>
            </a:r>
            <a:r>
              <a:rPr lang="en-US" dirty="0">
                <a:latin typeface="Calibri" panose="020F0502020204030204" pitchFamily="34" charset="0"/>
                <a:ea typeface="Calibri" panose="020F0502020204030204" pitchFamily="34" charset="0"/>
                <a:cs typeface="Calibri" panose="020F0502020204030204" pitchFamily="34" charset="0"/>
              </a:rPr>
              <a:t>, Jax need to search for the customer in Jax rich data to check if this </a:t>
            </a:r>
            <a:r>
              <a:rPr lang="en-US" dirty="0" err="1">
                <a:latin typeface="Calibri" panose="020F0502020204030204" pitchFamily="34" charset="0"/>
                <a:ea typeface="Calibri" panose="020F0502020204030204" pitchFamily="34" charset="0"/>
                <a:cs typeface="Calibri" panose="020F0502020204030204" pitchFamily="34" charset="0"/>
              </a:rPr>
              <a:t>rego</a:t>
            </a:r>
            <a:r>
              <a:rPr lang="en-US" dirty="0">
                <a:latin typeface="Calibri" panose="020F0502020204030204" pitchFamily="34" charset="0"/>
                <a:ea typeface="Calibri" panose="020F0502020204030204" pitchFamily="34" charset="0"/>
                <a:cs typeface="Calibri" panose="020F0502020204030204" pitchFamily="34" charset="0"/>
              </a:rPr>
              <a:t> exists</a:t>
            </a:r>
          </a:p>
          <a:p>
            <a:pPr marL="342900" lvl="1" indent="-342900">
              <a:lnSpc>
                <a:spcPct val="115000"/>
              </a:lnSpc>
              <a:buFont typeface="+mj-lt"/>
              <a:buAutoNum type="arabicPeriod"/>
            </a:pPr>
            <a:r>
              <a:rPr lang="en-US">
                <a:latin typeface="Calibri"/>
                <a:ea typeface="Calibri" panose="020F0502020204030204" pitchFamily="34" charset="0"/>
                <a:cs typeface="Calibri"/>
              </a:rPr>
              <a:t>Identify key customer information throughout the Jax eco-system and store this against your customer record</a:t>
            </a:r>
          </a:p>
          <a:p>
            <a:pPr marL="342900" lvl="1" indent="-342900">
              <a:lnSpc>
                <a:spcPct val="115000"/>
              </a:lnSpc>
              <a:buFont typeface="+mj-lt"/>
              <a:buAutoNum type="arabicPeriod"/>
            </a:pPr>
            <a:r>
              <a:rPr lang="en-US">
                <a:latin typeface="Calibri"/>
                <a:ea typeface="Calibri" panose="020F0502020204030204" pitchFamily="34" charset="0"/>
                <a:cs typeface="Calibri"/>
              </a:rPr>
              <a:t>Direct marketing automated through to the website to help move customer efficiently into and down the sales funnel </a:t>
            </a:r>
            <a:endParaRPr lang="en-US">
              <a:latin typeface="Calibri"/>
              <a:ea typeface="Calibri" panose="020F0502020204030204" pitchFamily="34" charset="0"/>
              <a:cs typeface="Calibri" panose="020F0502020204030204" pitchFamily="34" charset="0"/>
            </a:endParaRPr>
          </a:p>
          <a:p>
            <a:pPr marL="342900" lvl="1" indent="-342900">
              <a:lnSpc>
                <a:spcPct val="115000"/>
              </a:lnSpc>
              <a:buFont typeface="+mj-lt"/>
              <a:buAutoNum type="arabicPeriod"/>
            </a:pPr>
            <a:r>
              <a:rPr lang="en-US" dirty="0">
                <a:latin typeface="Calibri" panose="020F0502020204030204" pitchFamily="34" charset="0"/>
                <a:ea typeface="Calibri" panose="020F0502020204030204" pitchFamily="34" charset="0"/>
                <a:cs typeface="Calibri" panose="020F0502020204030204" pitchFamily="34" charset="0"/>
              </a:rPr>
              <a:t>Passively track your customer web visits while driving them into marketing journeys.</a:t>
            </a:r>
          </a:p>
          <a:p>
            <a:pPr marL="342900" lvl="1" indent="-342900">
              <a:lnSpc>
                <a:spcPct val="115000"/>
              </a:lnSpc>
              <a:buFont typeface="+mj-lt"/>
              <a:buAutoNum type="arabicPeriod"/>
            </a:pPr>
            <a:r>
              <a:rPr lang="en-US" b="1">
                <a:latin typeface="Calibri"/>
                <a:ea typeface="Calibri" panose="020F0502020204030204" pitchFamily="34" charset="0"/>
                <a:cs typeface="Calibri"/>
              </a:rPr>
              <a:t>They are not your customers if you DON’T OWN THEM</a:t>
            </a:r>
            <a:r>
              <a:rPr lang="en-US">
                <a:latin typeface="Calibri"/>
                <a:ea typeface="Calibri" panose="020F0502020204030204" pitchFamily="34" charset="0"/>
                <a:cs typeface="Calibri"/>
              </a:rPr>
              <a:t> </a:t>
            </a:r>
            <a:endParaRPr lang="en-US" dirty="0">
              <a:latin typeface="Calibri" panose="020F0502020204030204" pitchFamily="34" charset="0"/>
              <a:ea typeface="Calibri" panose="020F0502020204030204" pitchFamily="34" charset="0"/>
              <a:cs typeface="Calibri" panose="020F0502020204030204" pitchFamily="34" charset="0"/>
            </a:endParaRPr>
          </a:p>
          <a:p>
            <a:pPr marL="342900" lvl="1" indent="-342900">
              <a:lnSpc>
                <a:spcPct val="115000"/>
              </a:lnSpc>
              <a:buFont typeface="+mj-lt"/>
              <a:buAutoNum type="arabicPeriod"/>
            </a:pPr>
            <a:endParaRPr lang="en-AU" u="none" strike="noStrike"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D93E59CD-D9B9-9531-E940-BD76206E3F27}"/>
              </a:ext>
            </a:extLst>
          </p:cNvPr>
          <p:cNvSpPr txBox="1"/>
          <p:nvPr/>
        </p:nvSpPr>
        <p:spPr>
          <a:xfrm>
            <a:off x="5774931" y="1617064"/>
            <a:ext cx="6039920" cy="3772636"/>
          </a:xfrm>
          <a:prstGeom prst="rect">
            <a:avLst/>
          </a:prstGeom>
          <a:noFill/>
        </p:spPr>
        <p:txBody>
          <a:bodyPr wrap="square" lIns="91440" tIns="45720" rIns="91440" bIns="45720" anchor="t">
            <a:spAutoFit/>
          </a:bodyPr>
          <a:lstStyle/>
          <a:p>
            <a:r>
              <a:rPr lang="en-AU" b="1" dirty="0"/>
              <a:t>JAX data strategy </a:t>
            </a:r>
          </a:p>
          <a:p>
            <a:pPr marL="342900" indent="-342900" algn="l">
              <a:buFont typeface="+mj-lt"/>
              <a:buAutoNum type="arabicPeriod"/>
            </a:pPr>
            <a:r>
              <a:rPr lang="en-AU" b="0" i="0" dirty="0">
                <a:solidFill>
                  <a:srgbClr val="374151"/>
                </a:solidFill>
                <a:effectLst/>
                <a:latin typeface="Calibri" panose="020F0502020204030204" pitchFamily="34" charset="0"/>
                <a:ea typeface="Calibri" panose="020F0502020204030204" pitchFamily="34" charset="0"/>
                <a:cs typeface="Calibri" panose="020F0502020204030204" pitchFamily="34" charset="0"/>
              </a:rPr>
              <a:t>Alignment with Business Objectives: A data strategy can help you align your data management and usage practices with business strategy. </a:t>
            </a:r>
          </a:p>
          <a:p>
            <a:pPr marL="342900" indent="-342900" algn="l">
              <a:buFont typeface="+mj-lt"/>
              <a:buAutoNum type="arabicPeriod"/>
            </a:pPr>
            <a:r>
              <a:rPr lang="en-AU" b="0" i="0" dirty="0">
                <a:solidFill>
                  <a:srgbClr val="374151"/>
                </a:solidFill>
                <a:effectLst/>
                <a:latin typeface="Calibri" panose="020F0502020204030204" pitchFamily="34" charset="0"/>
                <a:ea typeface="Calibri" panose="020F0502020204030204" pitchFamily="34" charset="0"/>
                <a:cs typeface="Calibri" panose="020F0502020204030204" pitchFamily="34" charset="0"/>
              </a:rPr>
              <a:t>Improved Data Quality: A data strategy can help you establish standards for data quality.  Better data results in better business outcomes.</a:t>
            </a:r>
            <a:endParaRPr lang="en-AU" dirty="0">
              <a:solidFill>
                <a:srgbClr val="374151"/>
              </a:solidFill>
              <a:latin typeface="Calibri" panose="020F0502020204030204" pitchFamily="34" charset="0"/>
              <a:ea typeface="Calibri" panose="020F0502020204030204" pitchFamily="34" charset="0"/>
              <a:cs typeface="Calibri" panose="020F0502020204030204" pitchFamily="34" charset="0"/>
            </a:endParaRPr>
          </a:p>
          <a:p>
            <a:pPr marL="342900" indent="-342900">
              <a:buFont typeface="+mj-lt"/>
              <a:buAutoNum type="arabicPeriod"/>
            </a:pPr>
            <a:r>
              <a:rPr lang="en-AU" b="0" i="0" dirty="0">
                <a:solidFill>
                  <a:srgbClr val="374151"/>
                </a:solidFill>
                <a:effectLst/>
                <a:latin typeface="Calibri"/>
                <a:ea typeface="Calibri" panose="020F0502020204030204" pitchFamily="34" charset="0"/>
                <a:cs typeface="Calibri"/>
              </a:rPr>
              <a:t>Better Decision-Making: A data strategy supports informed decision-making. By using </a:t>
            </a:r>
            <a:r>
              <a:rPr lang="en-AU" dirty="0">
                <a:solidFill>
                  <a:srgbClr val="374151"/>
                </a:solidFill>
                <a:latin typeface="Calibri"/>
                <a:ea typeface="Calibri" panose="020F0502020204030204" pitchFamily="34" charset="0"/>
                <a:cs typeface="Calibri"/>
              </a:rPr>
              <a:t>known related data</a:t>
            </a:r>
            <a:r>
              <a:rPr lang="en-AU" b="0" i="0" dirty="0">
                <a:solidFill>
                  <a:srgbClr val="374151"/>
                </a:solidFill>
                <a:effectLst/>
                <a:latin typeface="Calibri"/>
                <a:ea typeface="Calibri" panose="020F0502020204030204" pitchFamily="34" charset="0"/>
                <a:cs typeface="Calibri"/>
              </a:rPr>
              <a:t> to gain insights into your customers, markets, and operations, you can make more informed decisions that drive business success.</a:t>
            </a:r>
          </a:p>
          <a:p>
            <a:pPr marL="342900" indent="-342900" algn="l">
              <a:buFont typeface="+mj-lt"/>
              <a:buAutoNum type="arabicPeriod"/>
            </a:pPr>
            <a:r>
              <a:rPr lang="en-AU" b="0" i="0" dirty="0">
                <a:solidFill>
                  <a:srgbClr val="374151"/>
                </a:solidFill>
                <a:effectLst/>
                <a:latin typeface="Calibri"/>
                <a:ea typeface="Calibri" panose="020F0502020204030204" pitchFamily="34" charset="0"/>
                <a:cs typeface="Calibri"/>
              </a:rPr>
              <a:t>Regulatory Compliance: A data strategy can help you ensure that your organization is complying with relevant data privacy and security regulations. You can also ensure you are only storing </a:t>
            </a:r>
            <a:r>
              <a:rPr lang="en-AU" dirty="0">
                <a:solidFill>
                  <a:srgbClr val="374151"/>
                </a:solidFill>
                <a:latin typeface="Calibri"/>
                <a:ea typeface="Calibri" panose="020F0502020204030204" pitchFamily="34" charset="0"/>
                <a:cs typeface="Calibri"/>
              </a:rPr>
              <a:t>and</a:t>
            </a:r>
            <a:r>
              <a:rPr lang="en-AU" b="0" i="0" dirty="0">
                <a:solidFill>
                  <a:srgbClr val="374151"/>
                </a:solidFill>
                <a:effectLst/>
                <a:latin typeface="Calibri"/>
                <a:ea typeface="Calibri" panose="020F0502020204030204" pitchFamily="34" charset="0"/>
                <a:cs typeface="Calibri"/>
              </a:rPr>
              <a:t> using information that is key to your business operations.</a:t>
            </a:r>
          </a:p>
          <a:p>
            <a:pPr marL="342900" indent="-342900">
              <a:buFont typeface="+mj-lt"/>
              <a:buAutoNum type="arabicPeriod"/>
            </a:pPr>
            <a:r>
              <a:rPr lang="en-AU" dirty="0">
                <a:solidFill>
                  <a:srgbClr val="374151"/>
                </a:solidFill>
                <a:latin typeface="Calibri"/>
                <a:ea typeface="Calibri" panose="020F0502020204030204" pitchFamily="34" charset="0"/>
                <a:cs typeface="Calibri"/>
              </a:rPr>
              <a:t>Data is a key tool in modern business, however it comes at a cost and needs to be managed to ensure it is driving the most business value is not a business risk.</a:t>
            </a:r>
            <a:endParaRPr lang="en-AU" b="0" i="0" dirty="0">
              <a:solidFill>
                <a:srgbClr val="374151"/>
              </a:solidFill>
              <a:effectLst/>
              <a:latin typeface="Calibri"/>
              <a:ea typeface="Calibri" panose="020F0502020204030204" pitchFamily="34" charset="0"/>
              <a:cs typeface="Calibri"/>
            </a:endParaRPr>
          </a:p>
          <a:p>
            <a:pPr marL="342900" lvl="1" indent="-342900">
              <a:lnSpc>
                <a:spcPct val="115000"/>
              </a:lnSpc>
              <a:buFont typeface="+mj-lt"/>
              <a:buAutoNum type="arabicPeriod"/>
            </a:pPr>
            <a:endParaRPr lang="en-AU" u="none" strike="noStrike"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03094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Layer Cake">
  <a:themeElements>
    <a:clrScheme name="LayerCake">
      <a:dk1>
        <a:srgbClr val="333333"/>
      </a:dk1>
      <a:lt1>
        <a:srgbClr val="FFFFFF"/>
      </a:lt1>
      <a:dk2>
        <a:srgbClr val="333333"/>
      </a:dk2>
      <a:lt2>
        <a:srgbClr val="E7E6E6"/>
      </a:lt2>
      <a:accent1>
        <a:srgbClr val="DF3790"/>
      </a:accent1>
      <a:accent2>
        <a:srgbClr val="64C9CF"/>
      </a:accent2>
      <a:accent3>
        <a:srgbClr val="92C845"/>
      </a:accent3>
      <a:accent4>
        <a:srgbClr val="F2C333"/>
      </a:accent4>
      <a:accent5>
        <a:srgbClr val="2F5FAC"/>
      </a:accent5>
      <a:accent6>
        <a:srgbClr val="DF3790"/>
      </a:accent6>
      <a:hlink>
        <a:srgbClr val="64C9CF"/>
      </a:hlink>
      <a:folHlink>
        <a:srgbClr val="64C9C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LayerCake">
    <a:dk1>
      <a:srgbClr val="333333"/>
    </a:dk1>
    <a:lt1>
      <a:srgbClr val="FFFFFF"/>
    </a:lt1>
    <a:dk2>
      <a:srgbClr val="333333"/>
    </a:dk2>
    <a:lt2>
      <a:srgbClr val="E7E6E6"/>
    </a:lt2>
    <a:accent1>
      <a:srgbClr val="DF3790"/>
    </a:accent1>
    <a:accent2>
      <a:srgbClr val="64C9CF"/>
    </a:accent2>
    <a:accent3>
      <a:srgbClr val="92C845"/>
    </a:accent3>
    <a:accent4>
      <a:srgbClr val="F2C333"/>
    </a:accent4>
    <a:accent5>
      <a:srgbClr val="2F5FAC"/>
    </a:accent5>
    <a:accent6>
      <a:srgbClr val="DF3790"/>
    </a:accent6>
    <a:hlink>
      <a:srgbClr val="64C9CF"/>
    </a:hlink>
    <a:folHlink>
      <a:srgbClr val="64C9CF"/>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9651341DBBD2A439EFFB582A8EBCBDB" ma:contentTypeVersion="16" ma:contentTypeDescription="Create a new document." ma:contentTypeScope="" ma:versionID="6d5d1833efee4982636bf328e3c272b4">
  <xsd:schema xmlns:xsd="http://www.w3.org/2001/XMLSchema" xmlns:xs="http://www.w3.org/2001/XMLSchema" xmlns:p="http://schemas.microsoft.com/office/2006/metadata/properties" xmlns:ns2="f378d559-5b70-4fcc-bd4a-31ba079cd9f5" xmlns:ns3="0fafcdc0-b61f-4cbb-8532-2a26841d4bc6" targetNamespace="http://schemas.microsoft.com/office/2006/metadata/properties" ma:root="true" ma:fieldsID="16b07ff30febd9f8ba6abe5124a021fd" ns2:_="" ns3:_="">
    <xsd:import namespace="f378d559-5b70-4fcc-bd4a-31ba079cd9f5"/>
    <xsd:import namespace="0fafcdc0-b61f-4cbb-8532-2a26841d4bc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78d559-5b70-4fcc-bd4a-31ba079cd9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66e6d97-fb75-4905-9821-8e4f8765f1b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fafcdc0-b61f-4cbb-8532-2a26841d4bc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306061f-843f-4312-b879-7c2073b5fa0b}" ma:internalName="TaxCatchAll" ma:showField="CatchAllData" ma:web="0fafcdc0-b61f-4cbb-8532-2a26841d4bc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0fafcdc0-b61f-4cbb-8532-2a26841d4bc6">
      <UserInfo>
        <DisplayName>Domenic Romeo</DisplayName>
        <AccountId>9</AccountId>
        <AccountType/>
      </UserInfo>
    </SharedWithUsers>
    <TaxCatchAll xmlns="0fafcdc0-b61f-4cbb-8532-2a26841d4bc6" xsi:nil="true"/>
    <lcf76f155ced4ddcb4097134ff3c332f xmlns="f378d559-5b70-4fcc-bd4a-31ba079cd9f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1329F87-F331-4275-9D75-12E3ECDAE615}">
  <ds:schemaRefs>
    <ds:schemaRef ds:uri="http://schemas.microsoft.com/sharepoint/v3/contenttype/forms"/>
  </ds:schemaRefs>
</ds:datastoreItem>
</file>

<file path=customXml/itemProps2.xml><?xml version="1.0" encoding="utf-8"?>
<ds:datastoreItem xmlns:ds="http://schemas.openxmlformats.org/officeDocument/2006/customXml" ds:itemID="{CA226DBC-4414-4F87-9E3E-6DDF495A586C}">
  <ds:schemaRefs>
    <ds:schemaRef ds:uri="0fafcdc0-b61f-4cbb-8532-2a26841d4bc6"/>
    <ds:schemaRef ds:uri="f378d559-5b70-4fcc-bd4a-31ba079cd9f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38D8AAF-C525-4260-8470-538BF224FC97}">
  <ds:schemaRefs>
    <ds:schemaRef ds:uri="0fafcdc0-b61f-4cbb-8532-2a26841d4bc6"/>
    <ds:schemaRef ds:uri="f378d559-5b70-4fcc-bd4a-31ba079cd9f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6184</TotalTime>
  <Words>1714</Words>
  <Application>Microsoft Office PowerPoint</Application>
  <PresentationFormat>Widescreen</PresentationFormat>
  <Paragraphs>114</Paragraphs>
  <Slides>12</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Söhne</vt:lpstr>
      <vt:lpstr>Arial</vt:lpstr>
      <vt:lpstr>Calibri</vt:lpstr>
      <vt:lpstr>Montserrat Medium</vt:lpstr>
      <vt:lpstr>Montserrat</vt:lpstr>
      <vt:lpstr>Layer Cake</vt:lpstr>
      <vt:lpstr>PowerPoint Presentation</vt:lpstr>
      <vt:lpstr>PowerPoint Presentation</vt:lpstr>
      <vt:lpstr>Jax Tyres – High Level Observations / Questions </vt:lpstr>
      <vt:lpstr>PowerPoint Presentation</vt:lpstr>
      <vt:lpstr>KEY FINDINGS STORE PAGES</vt:lpstr>
      <vt:lpstr>KEY FINDINGS STORE PAGES</vt:lpstr>
      <vt:lpstr>KEY FINDINGS STORE PAGES</vt:lpstr>
      <vt:lpstr>KEY FINDINGS STORE PAGES</vt:lpstr>
      <vt:lpstr>KEY FINDINGS YOUR CUSTOMER </vt:lpstr>
      <vt:lpstr>KEY FINDINGS FROM HOTJAR</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Erin Talbot</dc:creator>
  <cp:lastModifiedBy>Padraig O'Donovan</cp:lastModifiedBy>
  <cp:revision>64</cp:revision>
  <dcterms:created xsi:type="dcterms:W3CDTF">2020-02-10T15:11:20Z</dcterms:created>
  <dcterms:modified xsi:type="dcterms:W3CDTF">2023-03-29T02:53:42Z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0x01010099651341DBBD2A439EFFB582A8EBCBDB</vt:lpwstr>
  </property>
  <property fmtid="{D5CDD505-2E9C-101B-9397-08002B2CF9AE}" pid="3" name="MediaServiceImageTags">
    <vt:lpwstr/>
  </property>
</Properties>
</file>