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47"/>
  </p:notesMasterIdLst>
  <p:sldIdLst>
    <p:sldId id="256" r:id="rId2"/>
    <p:sldId id="273" r:id="rId3"/>
    <p:sldId id="272" r:id="rId4"/>
    <p:sldId id="349" r:id="rId5"/>
    <p:sldId id="283" r:id="rId6"/>
    <p:sldId id="285" r:id="rId7"/>
    <p:sldId id="286" r:id="rId8"/>
    <p:sldId id="330" r:id="rId9"/>
    <p:sldId id="331" r:id="rId10"/>
    <p:sldId id="332" r:id="rId11"/>
    <p:sldId id="287" r:id="rId12"/>
    <p:sldId id="312" r:id="rId13"/>
    <p:sldId id="313" r:id="rId14"/>
    <p:sldId id="314" r:id="rId15"/>
    <p:sldId id="341" r:id="rId16"/>
    <p:sldId id="316" r:id="rId17"/>
    <p:sldId id="317" r:id="rId18"/>
    <p:sldId id="318" r:id="rId19"/>
    <p:sldId id="344" r:id="rId20"/>
    <p:sldId id="319" r:id="rId21"/>
    <p:sldId id="320" r:id="rId22"/>
    <p:sldId id="321" r:id="rId23"/>
    <p:sldId id="288" r:id="rId24"/>
    <p:sldId id="295" r:id="rId25"/>
    <p:sldId id="296" r:id="rId26"/>
    <p:sldId id="297" r:id="rId27"/>
    <p:sldId id="298" r:id="rId28"/>
    <p:sldId id="345" r:id="rId29"/>
    <p:sldId id="343" r:id="rId30"/>
    <p:sldId id="340" r:id="rId31"/>
    <p:sldId id="290" r:id="rId32"/>
    <p:sldId id="347" r:id="rId33"/>
    <p:sldId id="289" r:id="rId34"/>
    <p:sldId id="291" r:id="rId35"/>
    <p:sldId id="292" r:id="rId36"/>
    <p:sldId id="293" r:id="rId37"/>
    <p:sldId id="282" r:id="rId38"/>
    <p:sldId id="324" r:id="rId39"/>
    <p:sldId id="339" r:id="rId40"/>
    <p:sldId id="326" r:id="rId41"/>
    <p:sldId id="327" r:id="rId42"/>
    <p:sldId id="328" r:id="rId43"/>
    <p:sldId id="325" r:id="rId44"/>
    <p:sldId id="348" r:id="rId45"/>
    <p:sldId id="34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DF1"/>
    <a:srgbClr val="978CEC"/>
    <a:srgbClr val="FBFBA3"/>
    <a:srgbClr val="F5FA16"/>
    <a:srgbClr val="FDE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09" autoAdjust="0"/>
    <p:restoredTop sz="91111" autoAdjust="0"/>
  </p:normalViewPr>
  <p:slideViewPr>
    <p:cSldViewPr snapToGrid="0">
      <p:cViewPr varScale="1">
        <p:scale>
          <a:sx n="75" d="100"/>
          <a:sy n="75" d="100"/>
        </p:scale>
        <p:origin x="10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4D27-90A5-4D6E-875E-F1DBF5DD8C34}" type="datetimeFigureOut">
              <a:rPr lang="en-US" smtClean="0"/>
              <a:t>6/16/2021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E8D5F-7486-491A-877A-8D7DC82BAE2A}" type="slidenum">
              <a:rPr lang="en-US" smtClean="0"/>
              <a:t>‹#›</a:t>
            </a:fld>
            <a:endParaRPr lang="en-US"/>
          </a:p>
        </p:txBody>
      </p:sp>
    </p:spTree>
    <p:extLst>
      <p:ext uri="{BB962C8B-B14F-4D97-AF65-F5344CB8AC3E}">
        <p14:creationId xmlns:p14="http://schemas.microsoft.com/office/powerpoint/2010/main" val="2367660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2</a:t>
            </a:fld>
            <a:endParaRPr lang="en-US"/>
          </a:p>
        </p:txBody>
      </p:sp>
    </p:spTree>
    <p:extLst>
      <p:ext uri="{BB962C8B-B14F-4D97-AF65-F5344CB8AC3E}">
        <p14:creationId xmlns:p14="http://schemas.microsoft.com/office/powerpoint/2010/main" val="207596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11</a:t>
            </a:fld>
            <a:endParaRPr lang="en-US"/>
          </a:p>
        </p:txBody>
      </p:sp>
    </p:spTree>
    <p:extLst>
      <p:ext uri="{BB962C8B-B14F-4D97-AF65-F5344CB8AC3E}">
        <p14:creationId xmlns:p14="http://schemas.microsoft.com/office/powerpoint/2010/main" val="48733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93131-0328-45D0-94A4-DD872C11D317}" type="slidenum">
              <a:rPr lang="en-US" smtClean="0"/>
              <a:t>17</a:t>
            </a:fld>
            <a:endParaRPr lang="en-US"/>
          </a:p>
        </p:txBody>
      </p:sp>
    </p:spTree>
    <p:extLst>
      <p:ext uri="{BB962C8B-B14F-4D97-AF65-F5344CB8AC3E}">
        <p14:creationId xmlns:p14="http://schemas.microsoft.com/office/powerpoint/2010/main" val="131065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93131-0328-45D0-94A4-DD872C11D317}" type="slidenum">
              <a:rPr lang="en-US" smtClean="0"/>
              <a:t>20</a:t>
            </a:fld>
            <a:endParaRPr lang="en-US"/>
          </a:p>
        </p:txBody>
      </p:sp>
    </p:spTree>
    <p:extLst>
      <p:ext uri="{BB962C8B-B14F-4D97-AF65-F5344CB8AC3E}">
        <p14:creationId xmlns:p14="http://schemas.microsoft.com/office/powerpoint/2010/main" val="920295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Intact, erythema is NOT</a:t>
            </a:r>
            <a:r>
              <a:rPr lang="en-US" baseline="0" dirty="0"/>
              <a:t> </a:t>
            </a:r>
            <a:r>
              <a:rPr lang="en-US" baseline="0" dirty="0" err="1"/>
              <a:t>blanchable</a:t>
            </a:r>
            <a:endParaRPr lang="en-US" baseline="0" dirty="0"/>
          </a:p>
          <a:p>
            <a:r>
              <a:rPr lang="en-US" baseline="0" dirty="0"/>
              <a:t>Epidermis lost, NO depth.</a:t>
            </a:r>
          </a:p>
          <a:p>
            <a:r>
              <a:rPr lang="en-US" baseline="0" dirty="0"/>
              <a:t>Fat visible OR slough visible BUT NO muscle/bone</a:t>
            </a:r>
          </a:p>
          <a:p>
            <a:r>
              <a:rPr lang="en-US" baseline="0" dirty="0"/>
              <a:t>Muscle bone visible</a:t>
            </a:r>
          </a:p>
          <a:p>
            <a:r>
              <a:rPr lang="en-US" baseline="0" dirty="0"/>
              <a:t>Cannot see enough wound bed to decide b/c slough &amp; eschar</a:t>
            </a:r>
          </a:p>
          <a:p>
            <a:r>
              <a:rPr lang="en-US" baseline="0" dirty="0"/>
              <a:t>Bruise, maroon/purple/blue, mix of stages</a:t>
            </a:r>
          </a:p>
          <a:p>
            <a:endParaRPr lang="en-US" dirty="0"/>
          </a:p>
        </p:txBody>
      </p:sp>
      <p:sp>
        <p:nvSpPr>
          <p:cNvPr id="4" name="Slide Number Placeholder 3"/>
          <p:cNvSpPr>
            <a:spLocks noGrp="1"/>
          </p:cNvSpPr>
          <p:nvPr>
            <p:ph type="sldNum" sz="quarter" idx="10"/>
          </p:nvPr>
        </p:nvSpPr>
        <p:spPr/>
        <p:txBody>
          <a:bodyPr/>
          <a:lstStyle/>
          <a:p>
            <a:fld id="{75293131-0328-45D0-94A4-DD872C11D317}" type="slidenum">
              <a:rPr lang="en-US" smtClean="0"/>
              <a:t>22</a:t>
            </a:fld>
            <a:endParaRPr lang="en-US"/>
          </a:p>
        </p:txBody>
      </p:sp>
    </p:spTree>
    <p:extLst>
      <p:ext uri="{BB962C8B-B14F-4D97-AF65-F5344CB8AC3E}">
        <p14:creationId xmlns:p14="http://schemas.microsoft.com/office/powerpoint/2010/main" val="425810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23</a:t>
            </a:fld>
            <a:endParaRPr lang="en-US"/>
          </a:p>
        </p:txBody>
      </p:sp>
    </p:spTree>
    <p:extLst>
      <p:ext uri="{BB962C8B-B14F-4D97-AF65-F5344CB8AC3E}">
        <p14:creationId xmlns:p14="http://schemas.microsoft.com/office/powerpoint/2010/main" val="423151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31</a:t>
            </a:fld>
            <a:endParaRPr lang="en-US"/>
          </a:p>
        </p:txBody>
      </p:sp>
    </p:spTree>
    <p:extLst>
      <p:ext uri="{BB962C8B-B14F-4D97-AF65-F5344CB8AC3E}">
        <p14:creationId xmlns:p14="http://schemas.microsoft.com/office/powerpoint/2010/main" val="218283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32</a:t>
            </a:fld>
            <a:endParaRPr lang="en-US"/>
          </a:p>
        </p:txBody>
      </p:sp>
    </p:spTree>
    <p:extLst>
      <p:ext uri="{BB962C8B-B14F-4D97-AF65-F5344CB8AC3E}">
        <p14:creationId xmlns:p14="http://schemas.microsoft.com/office/powerpoint/2010/main" val="18943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33</a:t>
            </a:fld>
            <a:endParaRPr lang="en-US"/>
          </a:p>
        </p:txBody>
      </p:sp>
    </p:spTree>
    <p:extLst>
      <p:ext uri="{BB962C8B-B14F-4D97-AF65-F5344CB8AC3E}">
        <p14:creationId xmlns:p14="http://schemas.microsoft.com/office/powerpoint/2010/main" val="148611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34</a:t>
            </a:fld>
            <a:endParaRPr lang="en-US"/>
          </a:p>
        </p:txBody>
      </p:sp>
    </p:spTree>
    <p:extLst>
      <p:ext uri="{BB962C8B-B14F-4D97-AF65-F5344CB8AC3E}">
        <p14:creationId xmlns:p14="http://schemas.microsoft.com/office/powerpoint/2010/main" val="159653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35</a:t>
            </a:fld>
            <a:endParaRPr lang="en-US"/>
          </a:p>
        </p:txBody>
      </p:sp>
    </p:spTree>
    <p:extLst>
      <p:ext uri="{BB962C8B-B14F-4D97-AF65-F5344CB8AC3E}">
        <p14:creationId xmlns:p14="http://schemas.microsoft.com/office/powerpoint/2010/main" val="293482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3</a:t>
            </a:fld>
            <a:endParaRPr lang="en-US"/>
          </a:p>
        </p:txBody>
      </p:sp>
    </p:spTree>
    <p:extLst>
      <p:ext uri="{BB962C8B-B14F-4D97-AF65-F5344CB8AC3E}">
        <p14:creationId xmlns:p14="http://schemas.microsoft.com/office/powerpoint/2010/main" val="2731853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36</a:t>
            </a:fld>
            <a:endParaRPr lang="en-US"/>
          </a:p>
        </p:txBody>
      </p:sp>
    </p:spTree>
    <p:extLst>
      <p:ext uri="{BB962C8B-B14F-4D97-AF65-F5344CB8AC3E}">
        <p14:creationId xmlns:p14="http://schemas.microsoft.com/office/powerpoint/2010/main" val="3541978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Malodor after cleaning, heavy exudate, thick exudate, friable tissue, erythema, pain, induration.</a:t>
            </a:r>
            <a:endParaRPr lang="en-US" dirty="0"/>
          </a:p>
        </p:txBody>
      </p:sp>
      <p:sp>
        <p:nvSpPr>
          <p:cNvPr id="4" name="Slide Number Placeholder 3"/>
          <p:cNvSpPr>
            <a:spLocks noGrp="1"/>
          </p:cNvSpPr>
          <p:nvPr>
            <p:ph type="sldNum" sz="quarter" idx="10"/>
          </p:nvPr>
        </p:nvSpPr>
        <p:spPr/>
        <p:txBody>
          <a:bodyPr/>
          <a:lstStyle/>
          <a:p>
            <a:fld id="{75293131-0328-45D0-94A4-DD872C11D317}" type="slidenum">
              <a:rPr lang="en-US" smtClean="0"/>
              <a:t>37</a:t>
            </a:fld>
            <a:endParaRPr lang="en-US"/>
          </a:p>
        </p:txBody>
      </p:sp>
    </p:spTree>
    <p:extLst>
      <p:ext uri="{BB962C8B-B14F-4D97-AF65-F5344CB8AC3E}">
        <p14:creationId xmlns:p14="http://schemas.microsoft.com/office/powerpoint/2010/main" val="1026081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38</a:t>
            </a:fld>
            <a:endParaRPr lang="en-US" dirty="0"/>
          </a:p>
        </p:txBody>
      </p:sp>
    </p:spTree>
    <p:extLst>
      <p:ext uri="{BB962C8B-B14F-4D97-AF65-F5344CB8AC3E}">
        <p14:creationId xmlns:p14="http://schemas.microsoft.com/office/powerpoint/2010/main" val="527006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39</a:t>
            </a:fld>
            <a:endParaRPr lang="en-US" dirty="0"/>
          </a:p>
        </p:txBody>
      </p:sp>
    </p:spTree>
    <p:extLst>
      <p:ext uri="{BB962C8B-B14F-4D97-AF65-F5344CB8AC3E}">
        <p14:creationId xmlns:p14="http://schemas.microsoft.com/office/powerpoint/2010/main" val="2036148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40</a:t>
            </a:fld>
            <a:endParaRPr lang="en-US" dirty="0"/>
          </a:p>
        </p:txBody>
      </p:sp>
    </p:spTree>
    <p:extLst>
      <p:ext uri="{BB962C8B-B14F-4D97-AF65-F5344CB8AC3E}">
        <p14:creationId xmlns:p14="http://schemas.microsoft.com/office/powerpoint/2010/main" val="416750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41</a:t>
            </a:fld>
            <a:endParaRPr lang="en-US" dirty="0"/>
          </a:p>
        </p:txBody>
      </p:sp>
    </p:spTree>
    <p:extLst>
      <p:ext uri="{BB962C8B-B14F-4D97-AF65-F5344CB8AC3E}">
        <p14:creationId xmlns:p14="http://schemas.microsoft.com/office/powerpoint/2010/main" val="109248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42</a:t>
            </a:fld>
            <a:endParaRPr lang="en-US" dirty="0"/>
          </a:p>
        </p:txBody>
      </p:sp>
    </p:spTree>
    <p:extLst>
      <p:ext uri="{BB962C8B-B14F-4D97-AF65-F5344CB8AC3E}">
        <p14:creationId xmlns:p14="http://schemas.microsoft.com/office/powerpoint/2010/main" val="162453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43</a:t>
            </a:fld>
            <a:endParaRPr lang="en-US" dirty="0"/>
          </a:p>
        </p:txBody>
      </p:sp>
    </p:spTree>
    <p:extLst>
      <p:ext uri="{BB962C8B-B14F-4D97-AF65-F5344CB8AC3E}">
        <p14:creationId xmlns:p14="http://schemas.microsoft.com/office/powerpoint/2010/main" val="298536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4</a:t>
            </a:fld>
            <a:endParaRPr lang="en-US"/>
          </a:p>
        </p:txBody>
      </p:sp>
    </p:spTree>
    <p:extLst>
      <p:ext uri="{BB962C8B-B14F-4D97-AF65-F5344CB8AC3E}">
        <p14:creationId xmlns:p14="http://schemas.microsoft.com/office/powerpoint/2010/main" val="348580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5</a:t>
            </a:fld>
            <a:endParaRPr lang="en-US"/>
          </a:p>
        </p:txBody>
      </p:sp>
    </p:spTree>
    <p:extLst>
      <p:ext uri="{BB962C8B-B14F-4D97-AF65-F5344CB8AC3E}">
        <p14:creationId xmlns:p14="http://schemas.microsoft.com/office/powerpoint/2010/main" val="373578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6</a:t>
            </a:fld>
            <a:endParaRPr lang="en-US"/>
          </a:p>
        </p:txBody>
      </p:sp>
    </p:spTree>
    <p:extLst>
      <p:ext uri="{BB962C8B-B14F-4D97-AF65-F5344CB8AC3E}">
        <p14:creationId xmlns:p14="http://schemas.microsoft.com/office/powerpoint/2010/main" val="192211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to here</a:t>
            </a:r>
          </a:p>
        </p:txBody>
      </p:sp>
      <p:sp>
        <p:nvSpPr>
          <p:cNvPr id="4" name="Slide Number Placeholder 3"/>
          <p:cNvSpPr>
            <a:spLocks noGrp="1"/>
          </p:cNvSpPr>
          <p:nvPr>
            <p:ph type="sldNum" sz="quarter" idx="10"/>
          </p:nvPr>
        </p:nvSpPr>
        <p:spPr/>
        <p:txBody>
          <a:bodyPr/>
          <a:lstStyle/>
          <a:p>
            <a:fld id="{4ECE36B0-EE44-4C20-B3F8-EC759DE79E6C}" type="slidenum">
              <a:rPr lang="en-US" smtClean="0"/>
              <a:pPr/>
              <a:t>7</a:t>
            </a:fld>
            <a:endParaRPr lang="en-US"/>
          </a:p>
        </p:txBody>
      </p:sp>
    </p:spTree>
    <p:extLst>
      <p:ext uri="{BB962C8B-B14F-4D97-AF65-F5344CB8AC3E}">
        <p14:creationId xmlns:p14="http://schemas.microsoft.com/office/powerpoint/2010/main" val="359760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8</a:t>
            </a:fld>
            <a:endParaRPr lang="en-US" dirty="0"/>
          </a:p>
        </p:txBody>
      </p:sp>
    </p:spTree>
    <p:extLst>
      <p:ext uri="{BB962C8B-B14F-4D97-AF65-F5344CB8AC3E}">
        <p14:creationId xmlns:p14="http://schemas.microsoft.com/office/powerpoint/2010/main" val="634016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9</a:t>
            </a:fld>
            <a:endParaRPr lang="en-US" dirty="0"/>
          </a:p>
        </p:txBody>
      </p:sp>
    </p:spTree>
    <p:extLst>
      <p:ext uri="{BB962C8B-B14F-4D97-AF65-F5344CB8AC3E}">
        <p14:creationId xmlns:p14="http://schemas.microsoft.com/office/powerpoint/2010/main" val="357039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ECE36B0-EE44-4C20-B3F8-EC759DE79E6C}" type="slidenum">
              <a:rPr lang="en-US" smtClean="0"/>
              <a:pPr/>
              <a:t>10</a:t>
            </a:fld>
            <a:endParaRPr lang="en-US" dirty="0"/>
          </a:p>
        </p:txBody>
      </p:sp>
    </p:spTree>
    <p:extLst>
      <p:ext uri="{BB962C8B-B14F-4D97-AF65-F5344CB8AC3E}">
        <p14:creationId xmlns:p14="http://schemas.microsoft.com/office/powerpoint/2010/main" val="22922183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B91B01-A70C-4D7A-8BD4-7F54B59B11DD}" type="datetimeFigureOut">
              <a:rPr lang="en-US" smtClean="0"/>
              <a:t>6/16/2021</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F3D1105F-3A6F-453E-BD9F-F32179B1B062}" type="slidenum">
              <a:rPr lang="en-US" smtClean="0"/>
              <a:t>‹#›</a:t>
            </a:fld>
            <a:endParaRPr lang="en-US"/>
          </a:p>
        </p:txBody>
      </p:sp>
    </p:spTree>
    <p:extLst>
      <p:ext uri="{BB962C8B-B14F-4D97-AF65-F5344CB8AC3E}">
        <p14:creationId xmlns:p14="http://schemas.microsoft.com/office/powerpoint/2010/main" val="17481467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B91B01-A70C-4D7A-8BD4-7F54B59B11DD}"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237971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B91B01-A70C-4D7A-8BD4-7F54B59B11DD}"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300356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B91B01-A70C-4D7A-8BD4-7F54B59B11DD}"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91780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29B91B01-A70C-4D7A-8BD4-7F54B59B11DD}" type="datetimeFigureOut">
              <a:rPr lang="en-US" smtClean="0"/>
              <a:t>6/16/2021</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F3D1105F-3A6F-453E-BD9F-F32179B1B062}" type="slidenum">
              <a:rPr lang="en-US" smtClean="0"/>
              <a:t>‹#›</a:t>
            </a:fld>
            <a:endParaRPr lang="en-US"/>
          </a:p>
        </p:txBody>
      </p:sp>
    </p:spTree>
    <p:extLst>
      <p:ext uri="{BB962C8B-B14F-4D97-AF65-F5344CB8AC3E}">
        <p14:creationId xmlns:p14="http://schemas.microsoft.com/office/powerpoint/2010/main" val="401550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B91B01-A70C-4D7A-8BD4-7F54B59B11DD}"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130817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B91B01-A70C-4D7A-8BD4-7F54B59B11DD}"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8908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29B91B01-A70C-4D7A-8BD4-7F54B59B11DD}" type="datetimeFigureOut">
              <a:rPr lang="en-US" smtClean="0"/>
              <a:t>6/16/2021</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225816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91B01-A70C-4D7A-8BD4-7F54B59B11DD}" type="datetimeFigureOut">
              <a:rPr lang="en-US" smtClean="0"/>
              <a:t>6/16/2021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335702785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29B91B01-A70C-4D7A-8BD4-7F54B59B11DD}" type="datetimeFigureOut">
              <a:rPr lang="en-US" smtClean="0"/>
              <a:t>6/16/2021</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36268557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29B91B01-A70C-4D7A-8BD4-7F54B59B11DD}" type="datetimeFigureOut">
              <a:rPr lang="en-US" smtClean="0"/>
              <a:t>6/16/2021</a:t>
            </a:fld>
            <a:endParaRPr lang="en-US"/>
          </a:p>
        </p:txBody>
      </p:sp>
      <p:sp>
        <p:nvSpPr>
          <p:cNvPr id="10" name="Slide Number Placeholder 9"/>
          <p:cNvSpPr>
            <a:spLocks noGrp="1"/>
          </p:cNvSpPr>
          <p:nvPr>
            <p:ph type="sldNum" sz="quarter" idx="12"/>
          </p:nvPr>
        </p:nvSpPr>
        <p:spPr/>
        <p:txBody>
          <a:bodyPr/>
          <a:lstStyle/>
          <a:p>
            <a:fld id="{F3D1105F-3A6F-453E-BD9F-F32179B1B062}" type="slidenum">
              <a:rPr lang="en-US" smtClean="0"/>
              <a:t>‹#›</a:t>
            </a:fld>
            <a:endParaRPr lang="en-US"/>
          </a:p>
        </p:txBody>
      </p:sp>
    </p:spTree>
    <p:extLst>
      <p:ext uri="{BB962C8B-B14F-4D97-AF65-F5344CB8AC3E}">
        <p14:creationId xmlns:p14="http://schemas.microsoft.com/office/powerpoint/2010/main" val="43505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EDE7"/>
        </a:solidFill>
        <a:effectLst/>
      </p:bgPr>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29B91B01-A70C-4D7A-8BD4-7F54B59B11DD}" type="datetimeFigureOut">
              <a:rPr lang="en-US" smtClean="0"/>
              <a:t>6/16/2021</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F3D1105F-3A6F-453E-BD9F-F32179B1B062}" type="slidenum">
              <a:rPr lang="en-US" smtClean="0"/>
              <a:t>‹#›</a:t>
            </a:fld>
            <a:endParaRPr lang="en-US"/>
          </a:p>
        </p:txBody>
      </p:sp>
    </p:spTree>
    <p:extLst>
      <p:ext uri="{BB962C8B-B14F-4D97-AF65-F5344CB8AC3E}">
        <p14:creationId xmlns:p14="http://schemas.microsoft.com/office/powerpoint/2010/main" val="249106189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hyperlink" Target="https://cdn.ymaws.com/npiap.com/resource/resmgr/terms_and_defs_nov_21_2019_u.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12EC-834F-4509-9785-95F7DEA5227C}"/>
              </a:ext>
            </a:extLst>
          </p:cNvPr>
          <p:cNvSpPr>
            <a:spLocks noGrp="1"/>
          </p:cNvSpPr>
          <p:nvPr>
            <p:ph type="ctrTitle"/>
          </p:nvPr>
        </p:nvSpPr>
        <p:spPr>
          <a:xfrm>
            <a:off x="694101" y="1888236"/>
            <a:ext cx="7593330" cy="3035808"/>
          </a:xfrm>
        </p:spPr>
        <p:txBody>
          <a:bodyPr/>
          <a:lstStyle/>
          <a:p>
            <a:r>
              <a:rPr lang="en-US" dirty="0"/>
              <a:t>Wound Assessments</a:t>
            </a:r>
          </a:p>
        </p:txBody>
      </p:sp>
      <p:sp>
        <p:nvSpPr>
          <p:cNvPr id="3" name="Subtitle 2">
            <a:extLst>
              <a:ext uri="{FF2B5EF4-FFF2-40B4-BE49-F238E27FC236}">
                <a16:creationId xmlns:a16="http://schemas.microsoft.com/office/drawing/2014/main" id="{607F1115-172C-4A37-AD59-B949401C6F6F}"/>
              </a:ext>
            </a:extLst>
          </p:cNvPr>
          <p:cNvSpPr>
            <a:spLocks noGrp="1"/>
          </p:cNvSpPr>
          <p:nvPr>
            <p:ph type="subTitle" idx="1"/>
          </p:nvPr>
        </p:nvSpPr>
        <p:spPr/>
        <p:txBody>
          <a:bodyPr/>
          <a:lstStyle/>
          <a:p>
            <a:r>
              <a:rPr lang="en-US" dirty="0"/>
              <a:t>Catherine Koutroumpis, BSN, RN, CWOCN</a:t>
            </a:r>
          </a:p>
        </p:txBody>
      </p:sp>
    </p:spTree>
    <p:extLst>
      <p:ext uri="{BB962C8B-B14F-4D97-AF65-F5344CB8AC3E}">
        <p14:creationId xmlns:p14="http://schemas.microsoft.com/office/powerpoint/2010/main" val="203255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36811"/>
            <a:ext cx="7498080" cy="1143000"/>
          </a:xfrm>
        </p:spPr>
        <p:txBody>
          <a:bodyPr>
            <a:noAutofit/>
          </a:bodyPr>
          <a:lstStyle/>
          <a:p>
            <a:r>
              <a:rPr lang="en-US" sz="4200" dirty="0"/>
              <a:t>Wound Etiology</a:t>
            </a:r>
          </a:p>
        </p:txBody>
      </p:sp>
      <p:sp>
        <p:nvSpPr>
          <p:cNvPr id="3" name="Content Placeholder 2"/>
          <p:cNvSpPr>
            <a:spLocks noGrp="1"/>
          </p:cNvSpPr>
          <p:nvPr>
            <p:ph idx="1"/>
          </p:nvPr>
        </p:nvSpPr>
        <p:spPr>
          <a:xfrm>
            <a:off x="750146" y="1179786"/>
            <a:ext cx="8077200" cy="5257800"/>
          </a:xfrm>
        </p:spPr>
        <p:txBody>
          <a:bodyPr>
            <a:normAutofit/>
          </a:bodyPr>
          <a:lstStyle/>
          <a:p>
            <a:pPr marL="82296" indent="0">
              <a:buNone/>
            </a:pPr>
            <a:br>
              <a:rPr lang="en-US" sz="1800" dirty="0"/>
            </a:br>
            <a:r>
              <a:rPr lang="en-US" sz="1800" dirty="0"/>
              <a:t>The type (or etiology) of a wound can tell us a lot:</a:t>
            </a:r>
            <a:br>
              <a:rPr lang="en-US" sz="1800" dirty="0"/>
            </a:br>
            <a:endParaRPr lang="en-US" sz="1800" dirty="0"/>
          </a:p>
          <a:p>
            <a:pPr marL="457200" indent="-396875"/>
            <a:r>
              <a:rPr lang="en-US" sz="1800" dirty="0"/>
              <a:t>How the wound developed (the cause): </a:t>
            </a:r>
          </a:p>
          <a:p>
            <a:pPr marL="685800" indent="0">
              <a:buNone/>
            </a:pPr>
            <a:r>
              <a:rPr lang="en-US" sz="1800" dirty="0"/>
              <a:t>i.e. Pressure injury means the boney prominence was subjected to prolonged pressure and friction/shear.</a:t>
            </a:r>
            <a:br>
              <a:rPr lang="en-US" sz="1800" dirty="0"/>
            </a:br>
            <a:endParaRPr lang="en-US" sz="1800" dirty="0"/>
          </a:p>
          <a:p>
            <a:pPr marL="457200" indent="-396875"/>
            <a:r>
              <a:rPr lang="en-US" sz="1800" dirty="0"/>
              <a:t>What needs to be addressed to stop the wound from deteriorating or more wounds developing: </a:t>
            </a:r>
          </a:p>
          <a:p>
            <a:pPr marL="685800" indent="0">
              <a:buNone/>
            </a:pPr>
            <a:r>
              <a:rPr lang="en-US" sz="1800" dirty="0"/>
              <a:t>i.e. Lower leg arterial blood flow will need to be assessed and possibly revascularized in patients with arterial wounds. </a:t>
            </a:r>
            <a:br>
              <a:rPr lang="en-US" sz="1800" dirty="0"/>
            </a:br>
            <a:endParaRPr lang="en-US" sz="1800" dirty="0"/>
          </a:p>
          <a:p>
            <a:pPr marL="457200" indent="-396875"/>
            <a:r>
              <a:rPr lang="en-US" sz="1800" dirty="0"/>
              <a:t>What is going on with the patient’s body: </a:t>
            </a:r>
          </a:p>
          <a:p>
            <a:pPr marL="457200" indent="0">
              <a:buNone/>
            </a:pPr>
            <a:r>
              <a:rPr lang="en-US" sz="1800" dirty="0"/>
              <a:t>i.e. The patient has a wound with surrounding callus on the plantar foot.  He is found to be positive for neuropathy using a  Semmes-Weinstein monofilament test.  Special shoes are ideal and regular podiatry visits for foot and nail care.</a:t>
            </a:r>
          </a:p>
          <a:p>
            <a:pPr marL="82296" indent="0">
              <a:buNone/>
            </a:pPr>
            <a:endParaRPr lang="en-US" sz="1800" dirty="0"/>
          </a:p>
        </p:txBody>
      </p:sp>
      <p:sp>
        <p:nvSpPr>
          <p:cNvPr id="4" name="Slide Number Placeholder 3"/>
          <p:cNvSpPr>
            <a:spLocks noGrp="1"/>
          </p:cNvSpPr>
          <p:nvPr>
            <p:ph type="sldNum" sz="quarter" idx="12"/>
          </p:nvPr>
        </p:nvSpPr>
        <p:spPr/>
        <p:txBody>
          <a:bodyPr/>
          <a:lstStyle/>
          <a:p>
            <a:fld id="{261FB9F5-4D27-4C55-A630-44E208EFAA53}" type="slidenum">
              <a:rPr lang="en-US" smtClean="0"/>
              <a:pPr/>
              <a:t>10</a:t>
            </a:fld>
            <a:endParaRPr lang="en-US" dirty="0"/>
          </a:p>
        </p:txBody>
      </p:sp>
    </p:spTree>
    <p:extLst>
      <p:ext uri="{BB962C8B-B14F-4D97-AF65-F5344CB8AC3E}">
        <p14:creationId xmlns:p14="http://schemas.microsoft.com/office/powerpoint/2010/main" val="3905925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87028" y="575798"/>
            <a:ext cx="5794246" cy="1007805"/>
          </a:xfrm>
        </p:spPr>
        <p:txBody>
          <a:bodyPr>
            <a:normAutofit/>
          </a:bodyPr>
          <a:lstStyle/>
          <a:p>
            <a:r>
              <a:rPr lang="en-US" sz="3600" dirty="0"/>
              <a:t>3. Staging</a:t>
            </a:r>
          </a:p>
        </p:txBody>
      </p:sp>
      <p:sp>
        <p:nvSpPr>
          <p:cNvPr id="23" name="TextBox 22"/>
          <p:cNvSpPr txBox="1"/>
          <p:nvPr/>
        </p:nvSpPr>
        <p:spPr>
          <a:xfrm>
            <a:off x="787028" y="1727138"/>
            <a:ext cx="7772400" cy="369331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Some wound types have their own staging system:</a:t>
            </a:r>
          </a:p>
          <a:p>
            <a:endParaRPr lang="en-US" u="sng" dirty="0"/>
          </a:p>
          <a:p>
            <a:pPr marL="1143000" indent="-622300">
              <a:buAutoNum type="arabicPeriod"/>
            </a:pPr>
            <a:r>
              <a:rPr lang="en-US" dirty="0"/>
              <a:t>Pressure Injuries </a:t>
            </a:r>
            <a:r>
              <a:rPr lang="en-US" dirty="0">
                <a:sym typeface="Wingdings" panose="05000000000000000000" pitchFamily="2" charset="2"/>
              </a:rPr>
              <a:t> NPUAP Classification System</a:t>
            </a:r>
          </a:p>
          <a:p>
            <a:pPr marL="1143000" indent="-622300">
              <a:buAutoNum type="arabicPeriod"/>
            </a:pPr>
            <a:endParaRPr lang="en-US" dirty="0">
              <a:sym typeface="Wingdings" panose="05000000000000000000" pitchFamily="2" charset="2"/>
            </a:endParaRPr>
          </a:p>
          <a:p>
            <a:pPr marL="1143000" indent="-622300">
              <a:buAutoNum type="arabicPeriod"/>
            </a:pPr>
            <a:r>
              <a:rPr lang="en-US" dirty="0">
                <a:sym typeface="Wingdings" panose="05000000000000000000" pitchFamily="2" charset="2"/>
              </a:rPr>
              <a:t>Diabetic Foot Ulcers  Wagner Scale</a:t>
            </a:r>
          </a:p>
          <a:p>
            <a:pPr marL="1143000" indent="-622300">
              <a:buAutoNum type="arabicPeriod"/>
            </a:pPr>
            <a:endParaRPr lang="en-US" dirty="0">
              <a:sym typeface="Wingdings" panose="05000000000000000000" pitchFamily="2" charset="2"/>
            </a:endParaRPr>
          </a:p>
          <a:p>
            <a:pPr marL="1143000" indent="-622300">
              <a:buAutoNum type="arabicPeriod"/>
            </a:pPr>
            <a:r>
              <a:rPr lang="en-US" dirty="0">
                <a:sym typeface="Wingdings" panose="05000000000000000000" pitchFamily="2" charset="2"/>
              </a:rPr>
              <a:t>Skin tears  Payne Martin Classification System</a:t>
            </a:r>
          </a:p>
          <a:p>
            <a:pPr marL="1143000" indent="-622300">
              <a:buAutoNum type="arabicPeriod"/>
            </a:pPr>
            <a:endParaRPr lang="en-US" dirty="0">
              <a:sym typeface="Wingdings" panose="05000000000000000000" pitchFamily="2" charset="2"/>
            </a:endParaRPr>
          </a:p>
          <a:p>
            <a:pPr marL="1143000" indent="-622300">
              <a:buAutoNum type="arabicPeriod"/>
            </a:pPr>
            <a:r>
              <a:rPr lang="en-US" dirty="0">
                <a:sym typeface="Wingdings" panose="05000000000000000000" pitchFamily="2" charset="2"/>
              </a:rPr>
              <a:t>Partial thickness: Any wound that only involves the epidermis and dermis.</a:t>
            </a:r>
          </a:p>
          <a:p>
            <a:pPr marL="1143000" indent="-622300">
              <a:buAutoNum type="arabicPeriod"/>
            </a:pPr>
            <a:endParaRPr lang="en-US" dirty="0">
              <a:sym typeface="Wingdings" panose="05000000000000000000" pitchFamily="2" charset="2"/>
            </a:endParaRPr>
          </a:p>
          <a:p>
            <a:pPr marL="1143000" indent="-622300">
              <a:buAutoNum type="arabicPeriod"/>
            </a:pPr>
            <a:r>
              <a:rPr lang="en-US" dirty="0">
                <a:sym typeface="Wingdings" panose="05000000000000000000" pitchFamily="2" charset="2"/>
              </a:rPr>
              <a:t>Full thickness: Any wound that extends deeper than the dermis.</a:t>
            </a:r>
          </a:p>
        </p:txBody>
      </p:sp>
    </p:spTree>
    <p:extLst>
      <p:ext uri="{BB962C8B-B14F-4D97-AF65-F5344CB8AC3E}">
        <p14:creationId xmlns:p14="http://schemas.microsoft.com/office/powerpoint/2010/main" val="1312315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1-Healthy-Skin-L-Pigment.jpg"/>
          <p:cNvPicPr>
            <a:picLocks noChangeAspect="1"/>
          </p:cNvPicPr>
          <p:nvPr/>
        </p:nvPicPr>
        <p:blipFill rotWithShape="1">
          <a:blip r:embed="rId2" cstate="print"/>
          <a:srcRect l="11018" t="2020" r="11478" b="-2020"/>
          <a:stretch/>
        </p:blipFill>
        <p:spPr>
          <a:xfrm>
            <a:off x="2963097" y="2220773"/>
            <a:ext cx="4654006" cy="4503877"/>
          </a:xfrm>
          <a:prstGeom prst="rect">
            <a:avLst/>
          </a:prstGeom>
        </p:spPr>
      </p:pic>
      <p:sp>
        <p:nvSpPr>
          <p:cNvPr id="6" name="TextBox 5"/>
          <p:cNvSpPr txBox="1"/>
          <p:nvPr/>
        </p:nvSpPr>
        <p:spPr>
          <a:xfrm>
            <a:off x="1284260" y="3185268"/>
            <a:ext cx="2396046" cy="369332"/>
          </a:xfrm>
          <a:prstGeom prst="rect">
            <a:avLst/>
          </a:prstGeom>
          <a:noFill/>
        </p:spPr>
        <p:txBody>
          <a:bodyPr wrap="square" rtlCol="0">
            <a:spAutoFit/>
          </a:bodyPr>
          <a:lstStyle/>
          <a:p>
            <a:r>
              <a:rPr lang="en-US" dirty="0"/>
              <a:t>1. Epidermis ----------</a:t>
            </a:r>
          </a:p>
        </p:txBody>
      </p:sp>
      <p:sp>
        <p:nvSpPr>
          <p:cNvPr id="9" name="TextBox 8"/>
          <p:cNvSpPr txBox="1"/>
          <p:nvPr/>
        </p:nvSpPr>
        <p:spPr>
          <a:xfrm>
            <a:off x="1474411" y="3948175"/>
            <a:ext cx="2396046" cy="369332"/>
          </a:xfrm>
          <a:prstGeom prst="rect">
            <a:avLst/>
          </a:prstGeom>
          <a:noFill/>
        </p:spPr>
        <p:txBody>
          <a:bodyPr wrap="square" rtlCol="0">
            <a:spAutoFit/>
          </a:bodyPr>
          <a:lstStyle/>
          <a:p>
            <a:r>
              <a:rPr lang="en-US" dirty="0"/>
              <a:t>2. Dermis ------------</a:t>
            </a:r>
          </a:p>
        </p:txBody>
      </p:sp>
      <p:sp>
        <p:nvSpPr>
          <p:cNvPr id="10" name="TextBox 9"/>
          <p:cNvSpPr txBox="1"/>
          <p:nvPr/>
        </p:nvSpPr>
        <p:spPr>
          <a:xfrm>
            <a:off x="1371231" y="4609837"/>
            <a:ext cx="2396046" cy="369332"/>
          </a:xfrm>
          <a:prstGeom prst="rect">
            <a:avLst/>
          </a:prstGeom>
          <a:noFill/>
        </p:spPr>
        <p:txBody>
          <a:bodyPr wrap="square" rtlCol="0">
            <a:spAutoFit/>
          </a:bodyPr>
          <a:lstStyle/>
          <a:p>
            <a:r>
              <a:rPr lang="en-US" dirty="0"/>
              <a:t>3. Adipose ------------</a:t>
            </a:r>
          </a:p>
        </p:txBody>
      </p:sp>
      <p:sp>
        <p:nvSpPr>
          <p:cNvPr id="14" name="TextBox 13"/>
          <p:cNvSpPr txBox="1"/>
          <p:nvPr/>
        </p:nvSpPr>
        <p:spPr>
          <a:xfrm>
            <a:off x="594442" y="5239592"/>
            <a:ext cx="1853749" cy="923330"/>
          </a:xfrm>
          <a:prstGeom prst="rect">
            <a:avLst/>
          </a:prstGeom>
          <a:noFill/>
        </p:spPr>
        <p:txBody>
          <a:bodyPr wrap="square" rtlCol="0">
            <a:spAutoFit/>
          </a:bodyPr>
          <a:lstStyle/>
          <a:p>
            <a:r>
              <a:rPr lang="en-US" dirty="0"/>
              <a:t>4. Muscle, Bone, Ligament, and/or Tendon</a:t>
            </a:r>
          </a:p>
        </p:txBody>
      </p:sp>
      <p:cxnSp>
        <p:nvCxnSpPr>
          <p:cNvPr id="16" name="Straight Connector 15"/>
          <p:cNvCxnSpPr/>
          <p:nvPr/>
        </p:nvCxnSpPr>
        <p:spPr>
          <a:xfrm>
            <a:off x="2448486" y="5489147"/>
            <a:ext cx="3376246" cy="934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448486" y="5372744"/>
            <a:ext cx="1278446" cy="116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2582" y="5489147"/>
            <a:ext cx="2633192" cy="27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48486" y="5503895"/>
            <a:ext cx="2637583" cy="605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393730" y="197515"/>
            <a:ext cx="7498080" cy="1143000"/>
          </a:xfrm>
        </p:spPr>
        <p:txBody>
          <a:bodyPr>
            <a:normAutofit/>
          </a:bodyPr>
          <a:lstStyle/>
          <a:p>
            <a:r>
              <a:rPr lang="en-US" dirty="0"/>
              <a:t>Pressure injury staging</a:t>
            </a:r>
          </a:p>
        </p:txBody>
      </p:sp>
      <p:sp>
        <p:nvSpPr>
          <p:cNvPr id="2" name="TextBox 1">
            <a:extLst>
              <a:ext uri="{FF2B5EF4-FFF2-40B4-BE49-F238E27FC236}">
                <a16:creationId xmlns:a16="http://schemas.microsoft.com/office/drawing/2014/main" id="{C35DD041-9B1C-4570-837C-5C69DF833814}"/>
              </a:ext>
            </a:extLst>
          </p:cNvPr>
          <p:cNvSpPr txBox="1"/>
          <p:nvPr/>
        </p:nvSpPr>
        <p:spPr>
          <a:xfrm>
            <a:off x="393729" y="1221802"/>
            <a:ext cx="6435695" cy="646331"/>
          </a:xfrm>
          <a:prstGeom prst="rect">
            <a:avLst/>
          </a:prstGeom>
          <a:noFill/>
        </p:spPr>
        <p:txBody>
          <a:bodyPr wrap="square" rtlCol="0">
            <a:spAutoFit/>
          </a:bodyPr>
          <a:lstStyle/>
          <a:p>
            <a:r>
              <a:rPr lang="en-US" dirty="0"/>
              <a:t>The deepest level of tissue listed below that you can visualize in a wound bed is also the number stage next to it.</a:t>
            </a:r>
          </a:p>
        </p:txBody>
      </p:sp>
    </p:spTree>
    <p:extLst>
      <p:ext uri="{BB962C8B-B14F-4D97-AF65-F5344CB8AC3E}">
        <p14:creationId xmlns:p14="http://schemas.microsoft.com/office/powerpoint/2010/main" val="87202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68815" y="211925"/>
            <a:ext cx="8331200" cy="12003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400" u="sng" dirty="0"/>
              <a:t>Stage 1</a:t>
            </a:r>
            <a:r>
              <a:rPr lang="en-US" sz="2400" dirty="0"/>
              <a:t>: Epidermis (top layer of skin) is intact; </a:t>
            </a:r>
            <a:r>
              <a:rPr lang="en-US" sz="2400" dirty="0" err="1"/>
              <a:t>Nonblanchable</a:t>
            </a:r>
            <a:r>
              <a:rPr lang="en-US" sz="2400" dirty="0"/>
              <a:t> erythema. </a:t>
            </a:r>
          </a:p>
          <a:p>
            <a:pPr algn="ctr"/>
            <a:r>
              <a:rPr lang="en-US" sz="2400" dirty="0"/>
              <a:t>You </a:t>
            </a:r>
            <a:r>
              <a:rPr lang="en-US" sz="2400" b="1" i="1" dirty="0"/>
              <a:t>must</a:t>
            </a:r>
            <a:r>
              <a:rPr lang="en-US" sz="2400" dirty="0"/>
              <a:t> touch to assess.</a:t>
            </a:r>
          </a:p>
        </p:txBody>
      </p:sp>
      <p:pic>
        <p:nvPicPr>
          <p:cNvPr id="10" name="Picture 9" descr="03-Stage-1-L-Pigment.jpg"/>
          <p:cNvPicPr>
            <a:picLocks noChangeAspect="1"/>
          </p:cNvPicPr>
          <p:nvPr/>
        </p:nvPicPr>
        <p:blipFill rotWithShape="1">
          <a:blip r:embed="rId2" cstate="print"/>
          <a:srcRect l="7259" r="4373"/>
          <a:stretch/>
        </p:blipFill>
        <p:spPr>
          <a:xfrm>
            <a:off x="2043616" y="1748907"/>
            <a:ext cx="6089074" cy="4897168"/>
          </a:xfrm>
          <a:prstGeom prst="rect">
            <a:avLst/>
          </a:prstGeom>
        </p:spPr>
      </p:pic>
      <p:sp>
        <p:nvSpPr>
          <p:cNvPr id="14" name="TextBox 13"/>
          <p:cNvSpPr txBox="1"/>
          <p:nvPr/>
        </p:nvSpPr>
        <p:spPr>
          <a:xfrm>
            <a:off x="763601" y="2829822"/>
            <a:ext cx="2390345" cy="369332"/>
          </a:xfrm>
          <a:prstGeom prst="rect">
            <a:avLst/>
          </a:prstGeom>
          <a:noFill/>
        </p:spPr>
        <p:txBody>
          <a:bodyPr wrap="square" rtlCol="0">
            <a:spAutoFit/>
          </a:bodyPr>
          <a:lstStyle/>
          <a:p>
            <a:r>
              <a:rPr lang="en-US" dirty="0"/>
              <a:t>1. Epidermis ----------</a:t>
            </a:r>
          </a:p>
        </p:txBody>
      </p:sp>
      <p:sp>
        <p:nvSpPr>
          <p:cNvPr id="15" name="TextBox 14"/>
          <p:cNvSpPr txBox="1"/>
          <p:nvPr/>
        </p:nvSpPr>
        <p:spPr>
          <a:xfrm>
            <a:off x="838630" y="3535807"/>
            <a:ext cx="2315316" cy="369332"/>
          </a:xfrm>
          <a:prstGeom prst="rect">
            <a:avLst/>
          </a:prstGeom>
          <a:noFill/>
        </p:spPr>
        <p:txBody>
          <a:bodyPr wrap="square" rtlCol="0">
            <a:spAutoFit/>
          </a:bodyPr>
          <a:lstStyle/>
          <a:p>
            <a:r>
              <a:rPr lang="en-US" dirty="0"/>
              <a:t>2. Dermis -------------</a:t>
            </a:r>
          </a:p>
        </p:txBody>
      </p:sp>
      <p:sp>
        <p:nvSpPr>
          <p:cNvPr id="21" name="TextBox 20"/>
          <p:cNvSpPr txBox="1"/>
          <p:nvPr/>
        </p:nvSpPr>
        <p:spPr>
          <a:xfrm>
            <a:off x="838630" y="4411069"/>
            <a:ext cx="2390345" cy="369332"/>
          </a:xfrm>
          <a:prstGeom prst="rect">
            <a:avLst/>
          </a:prstGeom>
          <a:noFill/>
        </p:spPr>
        <p:txBody>
          <a:bodyPr wrap="square" rtlCol="0">
            <a:spAutoFit/>
          </a:bodyPr>
          <a:lstStyle/>
          <a:p>
            <a:r>
              <a:rPr lang="en-US" dirty="0"/>
              <a:t>3. Adipose ------------</a:t>
            </a:r>
          </a:p>
        </p:txBody>
      </p:sp>
      <p:sp>
        <p:nvSpPr>
          <p:cNvPr id="23" name="TextBox 22"/>
          <p:cNvSpPr txBox="1"/>
          <p:nvPr/>
        </p:nvSpPr>
        <p:spPr>
          <a:xfrm>
            <a:off x="468815" y="5153429"/>
            <a:ext cx="1753535" cy="1200329"/>
          </a:xfrm>
          <a:prstGeom prst="rect">
            <a:avLst/>
          </a:prstGeom>
          <a:noFill/>
        </p:spPr>
        <p:txBody>
          <a:bodyPr wrap="square" rtlCol="0">
            <a:spAutoFit/>
          </a:bodyPr>
          <a:lstStyle/>
          <a:p>
            <a:r>
              <a:rPr lang="en-US" dirty="0"/>
              <a:t>4. Muscle, Bone, Ligament, and/or Tendon</a:t>
            </a:r>
          </a:p>
        </p:txBody>
      </p:sp>
      <p:cxnSp>
        <p:nvCxnSpPr>
          <p:cNvPr id="24" name="Straight Connector 23"/>
          <p:cNvCxnSpPr>
            <a:cxnSpLocks/>
          </p:cNvCxnSpPr>
          <p:nvPr/>
        </p:nvCxnSpPr>
        <p:spPr>
          <a:xfrm>
            <a:off x="2043616" y="5390150"/>
            <a:ext cx="3376246" cy="934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V="1">
            <a:off x="2043616" y="5273748"/>
            <a:ext cx="1278446" cy="116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2047712" y="5390150"/>
            <a:ext cx="2633192" cy="27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2043616" y="5404898"/>
            <a:ext cx="2637583" cy="605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588A6DC-D14F-4032-A201-7E0464075ED3}"/>
              </a:ext>
            </a:extLst>
          </p:cNvPr>
          <p:cNvSpPr/>
          <p:nvPr/>
        </p:nvSpPr>
        <p:spPr>
          <a:xfrm>
            <a:off x="598448" y="2738110"/>
            <a:ext cx="1986302" cy="5817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14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00" y="3013501"/>
            <a:ext cx="8331200" cy="83099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400" dirty="0"/>
              <a:t>Touch intact skin. If erythema lightens, </a:t>
            </a:r>
          </a:p>
          <a:p>
            <a:pPr algn="ctr"/>
            <a:r>
              <a:rPr lang="en-US" sz="2400" dirty="0"/>
              <a:t>then color returns, it is </a:t>
            </a:r>
            <a:r>
              <a:rPr lang="en-US" sz="2400" u="sng" dirty="0"/>
              <a:t>NOT</a:t>
            </a:r>
            <a:r>
              <a:rPr lang="en-US" sz="2400" dirty="0"/>
              <a:t> a stage 1 </a:t>
            </a:r>
          </a:p>
        </p:txBody>
      </p:sp>
    </p:spTree>
    <p:extLst>
      <p:ext uri="{BB962C8B-B14F-4D97-AF65-F5344CB8AC3E}">
        <p14:creationId xmlns:p14="http://schemas.microsoft.com/office/powerpoint/2010/main" val="332498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Non-Blanchable Pressure Ul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41" y="2512188"/>
            <a:ext cx="7620000" cy="23257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7641" y="1463661"/>
            <a:ext cx="7620000" cy="461665"/>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400" dirty="0" err="1"/>
              <a:t>Blanchable</a:t>
            </a:r>
            <a:r>
              <a:rPr lang="en-US" sz="2400" dirty="0"/>
              <a:t> Erythema</a:t>
            </a:r>
          </a:p>
        </p:txBody>
      </p:sp>
    </p:spTree>
    <p:extLst>
      <p:ext uri="{BB962C8B-B14F-4D97-AF65-F5344CB8AC3E}">
        <p14:creationId xmlns:p14="http://schemas.microsoft.com/office/powerpoint/2010/main" val="341622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ge-2-April-2016.jpg"/>
          <p:cNvPicPr>
            <a:picLocks noChangeAspect="1"/>
          </p:cNvPicPr>
          <p:nvPr/>
        </p:nvPicPr>
        <p:blipFill rotWithShape="1">
          <a:blip r:embed="rId2" cstate="print"/>
          <a:srcRect l="9633" r="10092"/>
          <a:stretch/>
        </p:blipFill>
        <p:spPr>
          <a:xfrm>
            <a:off x="2184935" y="1307432"/>
            <a:ext cx="6035040" cy="4982350"/>
          </a:xfrm>
          <a:prstGeom prst="rect">
            <a:avLst/>
          </a:prstGeom>
        </p:spPr>
      </p:pic>
      <p:sp>
        <p:nvSpPr>
          <p:cNvPr id="9" name="TextBox 8"/>
          <p:cNvSpPr txBox="1"/>
          <p:nvPr/>
        </p:nvSpPr>
        <p:spPr>
          <a:xfrm>
            <a:off x="383747" y="230479"/>
            <a:ext cx="8331200" cy="83099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400" u="sng" dirty="0"/>
              <a:t>Stage 2</a:t>
            </a:r>
            <a:r>
              <a:rPr lang="en-US" sz="2400" dirty="0"/>
              <a:t>: Epidermis is open/lost; Dermis is visible. </a:t>
            </a:r>
          </a:p>
          <a:p>
            <a:pPr algn="ctr"/>
            <a:r>
              <a:rPr lang="en-US" sz="2400" dirty="0"/>
              <a:t>VERY shallow wound. NO depth. NO slough.</a:t>
            </a:r>
          </a:p>
        </p:txBody>
      </p:sp>
      <p:sp>
        <p:nvSpPr>
          <p:cNvPr id="14" name="TextBox 13"/>
          <p:cNvSpPr txBox="1"/>
          <p:nvPr/>
        </p:nvSpPr>
        <p:spPr>
          <a:xfrm>
            <a:off x="874295" y="2217006"/>
            <a:ext cx="2396046" cy="369332"/>
          </a:xfrm>
          <a:prstGeom prst="rect">
            <a:avLst/>
          </a:prstGeom>
          <a:noFill/>
        </p:spPr>
        <p:txBody>
          <a:bodyPr wrap="square" rtlCol="0">
            <a:spAutoFit/>
          </a:bodyPr>
          <a:lstStyle/>
          <a:p>
            <a:r>
              <a:rPr lang="en-US" dirty="0"/>
              <a:t>1. Epidermis ----------</a:t>
            </a:r>
          </a:p>
        </p:txBody>
      </p:sp>
      <p:sp>
        <p:nvSpPr>
          <p:cNvPr id="15" name="TextBox 14"/>
          <p:cNvSpPr txBox="1"/>
          <p:nvPr/>
        </p:nvSpPr>
        <p:spPr>
          <a:xfrm>
            <a:off x="1073559" y="3198991"/>
            <a:ext cx="2396046" cy="369332"/>
          </a:xfrm>
          <a:prstGeom prst="rect">
            <a:avLst/>
          </a:prstGeom>
          <a:noFill/>
        </p:spPr>
        <p:txBody>
          <a:bodyPr wrap="square" rtlCol="0">
            <a:spAutoFit/>
          </a:bodyPr>
          <a:lstStyle/>
          <a:p>
            <a:r>
              <a:rPr lang="en-US" dirty="0"/>
              <a:t>2. Dermis ------------</a:t>
            </a:r>
          </a:p>
        </p:txBody>
      </p:sp>
      <p:sp>
        <p:nvSpPr>
          <p:cNvPr id="16" name="TextBox 15"/>
          <p:cNvSpPr txBox="1"/>
          <p:nvPr/>
        </p:nvSpPr>
        <p:spPr>
          <a:xfrm>
            <a:off x="874295" y="3998642"/>
            <a:ext cx="2396046" cy="369332"/>
          </a:xfrm>
          <a:prstGeom prst="rect">
            <a:avLst/>
          </a:prstGeom>
          <a:noFill/>
        </p:spPr>
        <p:txBody>
          <a:bodyPr wrap="square" rtlCol="0">
            <a:spAutoFit/>
          </a:bodyPr>
          <a:lstStyle/>
          <a:p>
            <a:r>
              <a:rPr lang="en-US" dirty="0"/>
              <a:t>3. Adipose ------------</a:t>
            </a:r>
          </a:p>
        </p:txBody>
      </p:sp>
      <p:sp>
        <p:nvSpPr>
          <p:cNvPr id="17" name="TextBox 16"/>
          <p:cNvSpPr txBox="1"/>
          <p:nvPr/>
        </p:nvSpPr>
        <p:spPr>
          <a:xfrm>
            <a:off x="383748" y="4687671"/>
            <a:ext cx="1920734" cy="923330"/>
          </a:xfrm>
          <a:prstGeom prst="rect">
            <a:avLst/>
          </a:prstGeom>
          <a:noFill/>
        </p:spPr>
        <p:txBody>
          <a:bodyPr wrap="square" rtlCol="0">
            <a:spAutoFit/>
          </a:bodyPr>
          <a:lstStyle/>
          <a:p>
            <a:r>
              <a:rPr lang="en-US" dirty="0"/>
              <a:t>4. Muscle, Bone, Ligament, and/or Tendon</a:t>
            </a:r>
          </a:p>
        </p:txBody>
      </p:sp>
      <p:cxnSp>
        <p:nvCxnSpPr>
          <p:cNvPr id="18" name="Straight Connector 17"/>
          <p:cNvCxnSpPr/>
          <p:nvPr/>
        </p:nvCxnSpPr>
        <p:spPr>
          <a:xfrm>
            <a:off x="2191159" y="5024738"/>
            <a:ext cx="3376246" cy="934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91159" y="4908335"/>
            <a:ext cx="1278446" cy="116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95255" y="5024738"/>
            <a:ext cx="2633192" cy="27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191159" y="5039486"/>
            <a:ext cx="2637583" cy="605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4715E51-2538-4BB9-8C68-F364DE5EA5DE}"/>
              </a:ext>
            </a:extLst>
          </p:cNvPr>
          <p:cNvSpPr/>
          <p:nvPr/>
        </p:nvSpPr>
        <p:spPr>
          <a:xfrm>
            <a:off x="652907" y="3128951"/>
            <a:ext cx="2177475" cy="6527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141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ge-3-April-2016.jpg"/>
          <p:cNvPicPr>
            <a:picLocks noChangeAspect="1"/>
          </p:cNvPicPr>
          <p:nvPr/>
        </p:nvPicPr>
        <p:blipFill rotWithShape="1">
          <a:blip r:embed="rId3" cstate="print"/>
          <a:srcRect l="13411" r="11447"/>
          <a:stretch/>
        </p:blipFill>
        <p:spPr>
          <a:xfrm>
            <a:off x="2514600" y="1700463"/>
            <a:ext cx="5669280" cy="4760197"/>
          </a:xfrm>
          <a:prstGeom prst="rect">
            <a:avLst/>
          </a:prstGeom>
        </p:spPr>
      </p:pic>
      <p:sp>
        <p:nvSpPr>
          <p:cNvPr id="9" name="TextBox 8"/>
          <p:cNvSpPr txBox="1"/>
          <p:nvPr/>
        </p:nvSpPr>
        <p:spPr>
          <a:xfrm>
            <a:off x="182252" y="214292"/>
            <a:ext cx="8763000" cy="132343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000" u="sng" dirty="0"/>
              <a:t>Stage 3</a:t>
            </a:r>
            <a:r>
              <a:rPr lang="en-US" sz="2000" dirty="0"/>
              <a:t>: Epidermis is lost; Dermis is lost. Adipose now exposed (may look pink/red &amp; granular). Minimal to moderate depth. </a:t>
            </a:r>
          </a:p>
          <a:p>
            <a:pPr algn="ctr"/>
            <a:r>
              <a:rPr lang="en-US" sz="2000" dirty="0"/>
              <a:t>Possibly has slough, undermining, tunneling. </a:t>
            </a:r>
          </a:p>
          <a:p>
            <a:pPr algn="ctr"/>
            <a:r>
              <a:rPr lang="en-US" sz="2000" dirty="0"/>
              <a:t>NO bone, NO muscle, NO tendons yet.</a:t>
            </a:r>
          </a:p>
        </p:txBody>
      </p:sp>
      <p:sp>
        <p:nvSpPr>
          <p:cNvPr id="18" name="TextBox 17"/>
          <p:cNvSpPr txBox="1"/>
          <p:nvPr/>
        </p:nvSpPr>
        <p:spPr>
          <a:xfrm>
            <a:off x="838200" y="2642303"/>
            <a:ext cx="2396046" cy="369332"/>
          </a:xfrm>
          <a:prstGeom prst="rect">
            <a:avLst/>
          </a:prstGeom>
          <a:noFill/>
        </p:spPr>
        <p:txBody>
          <a:bodyPr wrap="square" rtlCol="0">
            <a:spAutoFit/>
          </a:bodyPr>
          <a:lstStyle/>
          <a:p>
            <a:r>
              <a:rPr lang="en-US" dirty="0"/>
              <a:t>1. Epidermis ----------</a:t>
            </a:r>
          </a:p>
        </p:txBody>
      </p:sp>
      <p:sp>
        <p:nvSpPr>
          <p:cNvPr id="19" name="TextBox 18"/>
          <p:cNvSpPr txBox="1"/>
          <p:nvPr/>
        </p:nvSpPr>
        <p:spPr>
          <a:xfrm>
            <a:off x="1037464" y="3439622"/>
            <a:ext cx="2396046" cy="369332"/>
          </a:xfrm>
          <a:prstGeom prst="rect">
            <a:avLst/>
          </a:prstGeom>
          <a:noFill/>
        </p:spPr>
        <p:txBody>
          <a:bodyPr wrap="square" rtlCol="0">
            <a:spAutoFit/>
          </a:bodyPr>
          <a:lstStyle/>
          <a:p>
            <a:r>
              <a:rPr lang="en-US" dirty="0"/>
              <a:t>2. Dermis -------------</a:t>
            </a:r>
          </a:p>
        </p:txBody>
      </p:sp>
      <p:sp>
        <p:nvSpPr>
          <p:cNvPr id="20" name="TextBox 19"/>
          <p:cNvSpPr txBox="1"/>
          <p:nvPr/>
        </p:nvSpPr>
        <p:spPr>
          <a:xfrm>
            <a:off x="838200" y="4239273"/>
            <a:ext cx="2396046" cy="369332"/>
          </a:xfrm>
          <a:prstGeom prst="rect">
            <a:avLst/>
          </a:prstGeom>
          <a:noFill/>
        </p:spPr>
        <p:txBody>
          <a:bodyPr wrap="square" rtlCol="0">
            <a:spAutoFit/>
          </a:bodyPr>
          <a:lstStyle/>
          <a:p>
            <a:r>
              <a:rPr lang="en-US" dirty="0"/>
              <a:t>3. Adipose ------------</a:t>
            </a:r>
          </a:p>
        </p:txBody>
      </p:sp>
      <p:sp>
        <p:nvSpPr>
          <p:cNvPr id="21" name="TextBox 20"/>
          <p:cNvSpPr txBox="1"/>
          <p:nvPr/>
        </p:nvSpPr>
        <p:spPr>
          <a:xfrm>
            <a:off x="416801" y="4928302"/>
            <a:ext cx="1851586" cy="923330"/>
          </a:xfrm>
          <a:prstGeom prst="rect">
            <a:avLst/>
          </a:prstGeom>
          <a:noFill/>
        </p:spPr>
        <p:txBody>
          <a:bodyPr wrap="square" rtlCol="0">
            <a:spAutoFit/>
          </a:bodyPr>
          <a:lstStyle/>
          <a:p>
            <a:r>
              <a:rPr lang="en-US" dirty="0"/>
              <a:t>4. Muscle, Bone, Ligament, and/or Tendon</a:t>
            </a:r>
          </a:p>
        </p:txBody>
      </p:sp>
      <p:cxnSp>
        <p:nvCxnSpPr>
          <p:cNvPr id="22" name="Straight Connector 21"/>
          <p:cNvCxnSpPr/>
          <p:nvPr/>
        </p:nvCxnSpPr>
        <p:spPr>
          <a:xfrm>
            <a:off x="2155064" y="5265369"/>
            <a:ext cx="3376246" cy="934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155064" y="5148966"/>
            <a:ext cx="1278446" cy="116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59160" y="5265369"/>
            <a:ext cx="2633192" cy="27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155064" y="5280117"/>
            <a:ext cx="2637583" cy="605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E5EF26F-F359-4281-A9D7-98921B69CBEB}"/>
              </a:ext>
            </a:extLst>
          </p:cNvPr>
          <p:cNvSpPr/>
          <p:nvPr/>
        </p:nvSpPr>
        <p:spPr>
          <a:xfrm>
            <a:off x="489525" y="4141697"/>
            <a:ext cx="2177475" cy="6527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66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ge-4-April-2016.jpg"/>
          <p:cNvPicPr>
            <a:picLocks noChangeAspect="1"/>
          </p:cNvPicPr>
          <p:nvPr/>
        </p:nvPicPr>
        <p:blipFill rotWithShape="1">
          <a:blip r:embed="rId2" cstate="print"/>
          <a:srcRect l="15300" r="13108"/>
          <a:stretch/>
        </p:blipFill>
        <p:spPr>
          <a:xfrm>
            <a:off x="2565935" y="1736397"/>
            <a:ext cx="5492215" cy="4715539"/>
          </a:xfrm>
          <a:prstGeom prst="rect">
            <a:avLst/>
          </a:prstGeom>
        </p:spPr>
      </p:pic>
      <p:sp>
        <p:nvSpPr>
          <p:cNvPr id="9" name="TextBox 8"/>
          <p:cNvSpPr txBox="1"/>
          <p:nvPr/>
        </p:nvSpPr>
        <p:spPr>
          <a:xfrm>
            <a:off x="398152" y="207396"/>
            <a:ext cx="8331200" cy="92333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u="sng" dirty="0"/>
              <a:t>Stage 4</a:t>
            </a:r>
            <a:r>
              <a:rPr lang="en-US" dirty="0"/>
              <a:t>: Epidermis is lost; Dermis is lost; Past adipose;</a:t>
            </a:r>
          </a:p>
          <a:p>
            <a:pPr algn="ctr"/>
            <a:r>
              <a:rPr lang="en-US" dirty="0"/>
              <a:t>Muscle, Bone, Ligament, and/or Tendon visible. </a:t>
            </a:r>
          </a:p>
          <a:p>
            <a:pPr algn="ctr"/>
            <a:r>
              <a:rPr lang="en-US" dirty="0"/>
              <a:t>Moderate to severe depth. Possibly has </a:t>
            </a:r>
            <a:r>
              <a:rPr lang="en-US" dirty="0" err="1"/>
              <a:t>eschar</a:t>
            </a:r>
            <a:r>
              <a:rPr lang="en-US" dirty="0"/>
              <a:t> and/or slough.</a:t>
            </a:r>
          </a:p>
        </p:txBody>
      </p:sp>
      <p:sp>
        <p:nvSpPr>
          <p:cNvPr id="18" name="TextBox 17"/>
          <p:cNvSpPr txBox="1"/>
          <p:nvPr/>
        </p:nvSpPr>
        <p:spPr>
          <a:xfrm>
            <a:off x="742950" y="2679476"/>
            <a:ext cx="2388077" cy="369332"/>
          </a:xfrm>
          <a:prstGeom prst="rect">
            <a:avLst/>
          </a:prstGeom>
          <a:noFill/>
        </p:spPr>
        <p:txBody>
          <a:bodyPr wrap="square" rtlCol="0">
            <a:spAutoFit/>
          </a:bodyPr>
          <a:lstStyle/>
          <a:p>
            <a:r>
              <a:rPr lang="en-US" dirty="0"/>
              <a:t>1. Epidermis ----------</a:t>
            </a:r>
          </a:p>
        </p:txBody>
      </p:sp>
      <p:sp>
        <p:nvSpPr>
          <p:cNvPr id="19" name="TextBox 18"/>
          <p:cNvSpPr txBox="1"/>
          <p:nvPr/>
        </p:nvSpPr>
        <p:spPr>
          <a:xfrm>
            <a:off x="920920" y="3449836"/>
            <a:ext cx="2388077" cy="369332"/>
          </a:xfrm>
          <a:prstGeom prst="rect">
            <a:avLst/>
          </a:prstGeom>
          <a:noFill/>
        </p:spPr>
        <p:txBody>
          <a:bodyPr wrap="square" rtlCol="0">
            <a:spAutoFit/>
          </a:bodyPr>
          <a:lstStyle/>
          <a:p>
            <a:r>
              <a:rPr lang="en-US" dirty="0"/>
              <a:t>2. Dermis -------------</a:t>
            </a:r>
          </a:p>
        </p:txBody>
      </p:sp>
      <p:sp>
        <p:nvSpPr>
          <p:cNvPr id="20" name="TextBox 19"/>
          <p:cNvSpPr txBox="1"/>
          <p:nvPr/>
        </p:nvSpPr>
        <p:spPr>
          <a:xfrm>
            <a:off x="868088" y="4233303"/>
            <a:ext cx="2388077" cy="369332"/>
          </a:xfrm>
          <a:prstGeom prst="rect">
            <a:avLst/>
          </a:prstGeom>
          <a:noFill/>
        </p:spPr>
        <p:txBody>
          <a:bodyPr wrap="square" rtlCol="0">
            <a:spAutoFit/>
          </a:bodyPr>
          <a:lstStyle/>
          <a:p>
            <a:r>
              <a:rPr lang="en-US" dirty="0"/>
              <a:t>3. Adipose ------------</a:t>
            </a:r>
          </a:p>
        </p:txBody>
      </p:sp>
      <p:sp>
        <p:nvSpPr>
          <p:cNvPr id="21" name="TextBox 20"/>
          <p:cNvSpPr txBox="1"/>
          <p:nvPr/>
        </p:nvSpPr>
        <p:spPr>
          <a:xfrm>
            <a:off x="220990" y="4921158"/>
            <a:ext cx="1841137" cy="923330"/>
          </a:xfrm>
          <a:prstGeom prst="rect">
            <a:avLst/>
          </a:prstGeom>
          <a:noFill/>
        </p:spPr>
        <p:txBody>
          <a:bodyPr wrap="square" rtlCol="0">
            <a:spAutoFit/>
          </a:bodyPr>
          <a:lstStyle/>
          <a:p>
            <a:r>
              <a:rPr lang="en-US" dirty="0"/>
              <a:t>4. Muscle, Bone, Ligament, and/or Tendon</a:t>
            </a:r>
          </a:p>
        </p:txBody>
      </p:sp>
      <p:cxnSp>
        <p:nvCxnSpPr>
          <p:cNvPr id="22" name="Straight Connector 21"/>
          <p:cNvCxnSpPr>
            <a:cxnSpLocks/>
          </p:cNvCxnSpPr>
          <p:nvPr/>
        </p:nvCxnSpPr>
        <p:spPr>
          <a:xfrm>
            <a:off x="2114959" y="5140041"/>
            <a:ext cx="3376246" cy="934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flipV="1">
            <a:off x="2114959" y="5023640"/>
            <a:ext cx="1278446" cy="116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2119055" y="5140041"/>
            <a:ext cx="2633192" cy="27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2114959" y="5154789"/>
            <a:ext cx="2637583" cy="605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997E3D5-2087-4A3D-B171-0453BFEA0BAA}"/>
              </a:ext>
            </a:extLst>
          </p:cNvPr>
          <p:cNvSpPr/>
          <p:nvPr/>
        </p:nvSpPr>
        <p:spPr>
          <a:xfrm>
            <a:off x="17159" y="4836690"/>
            <a:ext cx="2210509" cy="115303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09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8212" y="1807309"/>
            <a:ext cx="7267575" cy="4524315"/>
          </a:xfrm>
          <a:prstGeom prst="rect">
            <a:avLst/>
          </a:prstGeom>
          <a:solidFill>
            <a:schemeClr val="tx2">
              <a:lumMod val="20000"/>
              <a:lumOff val="80000"/>
            </a:schemeClr>
          </a:solidFill>
          <a:ln>
            <a:solidFill>
              <a:schemeClr val="tx1"/>
            </a:solidFill>
          </a:ln>
        </p:spPr>
        <p:txBody>
          <a:bodyPr wrap="square" rtlCol="0">
            <a:spAutoFit/>
          </a:bodyPr>
          <a:lstStyle/>
          <a:p>
            <a:r>
              <a:rPr lang="en-US" sz="1600" dirty="0"/>
              <a:t>Sometimes you cannot stage a pressure injury right away as a stage 1,2,3 or 4 for two reasons:</a:t>
            </a:r>
          </a:p>
          <a:p>
            <a:endParaRPr lang="en-US" sz="1600" dirty="0"/>
          </a:p>
          <a:p>
            <a:pPr marL="457200" indent="-457200">
              <a:buAutoNum type="alphaLcPeriod"/>
            </a:pPr>
            <a:r>
              <a:rPr lang="en-US" sz="1600" u="sng" dirty="0"/>
              <a:t>UNSTAGEABLE</a:t>
            </a:r>
            <a:r>
              <a:rPr lang="en-US" sz="1600" dirty="0"/>
              <a:t>:  there is too much non-viable tissue on the wound bed (slough and/ or eschar) that is blocking the view of possible muscle/bone or ligament.  This is called “unstageable”. Unstageable pressure injuries are a stage 3 or 4 underneath that slough or eschar, but we can not tell which one just now.</a:t>
            </a:r>
          </a:p>
          <a:p>
            <a:pPr marL="457200" indent="-457200">
              <a:buAutoNum type="alphaLcPeriod"/>
            </a:pPr>
            <a:endParaRPr lang="en-US" sz="1600" dirty="0"/>
          </a:p>
          <a:p>
            <a:pPr marL="457200" indent="-457200">
              <a:buAutoNum type="alphaLcPeriod"/>
            </a:pPr>
            <a:r>
              <a:rPr lang="en-US" sz="1600" u="sng" dirty="0"/>
              <a:t>DEEP TISSUE PRESSURE INJURY</a:t>
            </a:r>
            <a:r>
              <a:rPr lang="en-US" sz="1600" dirty="0"/>
              <a:t>: the pressure injury damage began at a level of tissue much deeper than the skin and made its way outwards towards the outer surface. This is called a “deep tissue pressure injury”.  Maroon, purple or even blue discoloration is the first visible indication of a DTPI, although bogginess can be detected even earlier.  DTPIs are coined “evolving” if the wound appears to still be worsening (in color, size, depth).  Once the DTPI stabilizes from good prevention interventions, it will be staged 1, 2, 3 or 4 based on the deepest tissue that ever became visible.</a:t>
            </a:r>
          </a:p>
        </p:txBody>
      </p:sp>
      <p:sp>
        <p:nvSpPr>
          <p:cNvPr id="3" name="Title 2">
            <a:extLst>
              <a:ext uri="{FF2B5EF4-FFF2-40B4-BE49-F238E27FC236}">
                <a16:creationId xmlns:a16="http://schemas.microsoft.com/office/drawing/2014/main" id="{7A5171F2-F665-4E02-BF18-E369F7CC8AF8}"/>
              </a:ext>
            </a:extLst>
          </p:cNvPr>
          <p:cNvSpPr>
            <a:spLocks noGrp="1"/>
          </p:cNvSpPr>
          <p:nvPr>
            <p:ph type="title"/>
          </p:nvPr>
        </p:nvSpPr>
        <p:spPr/>
        <p:txBody>
          <a:bodyPr/>
          <a:lstStyle/>
          <a:p>
            <a:r>
              <a:rPr lang="en-US" dirty="0"/>
              <a:t>Indeterminate Stages</a:t>
            </a:r>
          </a:p>
        </p:txBody>
      </p:sp>
    </p:spTree>
    <p:extLst>
      <p:ext uri="{BB962C8B-B14F-4D97-AF65-F5344CB8AC3E}">
        <p14:creationId xmlns:p14="http://schemas.microsoft.com/office/powerpoint/2010/main" val="24702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14" y="428667"/>
            <a:ext cx="8610600" cy="1143000"/>
          </a:xfrm>
        </p:spPr>
        <p:txBody>
          <a:bodyPr>
            <a:noAutofit/>
          </a:bodyPr>
          <a:lstStyle/>
          <a:p>
            <a:r>
              <a:rPr lang="en-US" sz="4200" dirty="0"/>
              <a:t>objectives</a:t>
            </a:r>
          </a:p>
        </p:txBody>
      </p:sp>
      <p:sp>
        <p:nvSpPr>
          <p:cNvPr id="4" name="TextBox 3"/>
          <p:cNvSpPr txBox="1"/>
          <p:nvPr/>
        </p:nvSpPr>
        <p:spPr>
          <a:xfrm>
            <a:off x="915714" y="1870013"/>
            <a:ext cx="7772400" cy="341632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b="1" dirty="0"/>
              <a:t>By the end of this course participants will be able to:</a:t>
            </a:r>
          </a:p>
          <a:p>
            <a:endParaRPr lang="en-US" u="sng" dirty="0"/>
          </a:p>
          <a:p>
            <a:pPr marL="1143000" indent="-622300">
              <a:buAutoNum type="arabicPeriod"/>
            </a:pPr>
            <a:r>
              <a:rPr lang="en-US" dirty="0"/>
              <a:t>Identify the parameters of a wound assessment</a:t>
            </a:r>
          </a:p>
          <a:p>
            <a:pPr marL="1143000" indent="-622300">
              <a:buAutoNum type="arabicPeriod"/>
            </a:pPr>
            <a:r>
              <a:rPr lang="en-US" dirty="0"/>
              <a:t>Name anatomical locations correctly</a:t>
            </a:r>
          </a:p>
          <a:p>
            <a:pPr marL="1143000" indent="-622300">
              <a:buAutoNum type="arabicPeriod"/>
            </a:pPr>
            <a:r>
              <a:rPr lang="en-US" dirty="0"/>
              <a:t>Deduce wound etiology</a:t>
            </a:r>
          </a:p>
          <a:p>
            <a:pPr marL="1143000" indent="-622300">
              <a:buAutoNum type="arabicPeriod"/>
            </a:pPr>
            <a:r>
              <a:rPr lang="en-US" dirty="0"/>
              <a:t>Stage Pressure Injuries</a:t>
            </a:r>
          </a:p>
          <a:p>
            <a:pPr marL="1143000" indent="-622300">
              <a:buAutoNum type="arabicPeriod"/>
            </a:pPr>
            <a:r>
              <a:rPr lang="en-US" dirty="0"/>
              <a:t>Properly measure wounds</a:t>
            </a:r>
          </a:p>
          <a:p>
            <a:pPr marL="1143000" indent="-622300">
              <a:buAutoNum type="arabicPeriod"/>
            </a:pPr>
            <a:r>
              <a:rPr lang="en-US" dirty="0"/>
              <a:t>Identify types of tissue and drainage types </a:t>
            </a:r>
          </a:p>
          <a:p>
            <a:pPr marL="1143000" indent="-622300">
              <a:buAutoNum type="arabicPeriod"/>
            </a:pPr>
            <a:r>
              <a:rPr lang="en-US" dirty="0"/>
              <a:t>Quantify tissue and drainage amounts</a:t>
            </a:r>
          </a:p>
          <a:p>
            <a:pPr marL="1143000" indent="-622300">
              <a:buAutoNum type="arabicPeriod"/>
            </a:pPr>
            <a:r>
              <a:rPr lang="en-US" dirty="0"/>
              <a:t>Identify pain, odor, and infection in a wound</a:t>
            </a:r>
          </a:p>
          <a:p>
            <a:pPr marL="1143000" indent="-622300">
              <a:buAutoNum type="arabicPeriod"/>
            </a:pPr>
            <a:r>
              <a:rPr lang="en-US" dirty="0"/>
              <a:t>Collect a proper wound culture accurately</a:t>
            </a:r>
          </a:p>
          <a:p>
            <a:pPr marL="1143000" indent="-622300">
              <a:buAutoNum type="arabicPeriod"/>
            </a:pPr>
            <a:endParaRPr lang="en-US" dirty="0"/>
          </a:p>
        </p:txBody>
      </p:sp>
      <p:sp>
        <p:nvSpPr>
          <p:cNvPr id="3" name="Slide Number Placeholder 2"/>
          <p:cNvSpPr>
            <a:spLocks noGrp="1"/>
          </p:cNvSpPr>
          <p:nvPr>
            <p:ph type="sldNum" sz="quarter" idx="12"/>
          </p:nvPr>
        </p:nvSpPr>
        <p:spPr/>
        <p:txBody>
          <a:bodyPr/>
          <a:lstStyle/>
          <a:p>
            <a:fld id="{261FB9F5-4D27-4C55-A630-44E208EFAA53}" type="slidenum">
              <a:rPr lang="en-US" smtClean="0"/>
              <a:pPr/>
              <a:t>2</a:t>
            </a:fld>
            <a:endParaRPr lang="en-US"/>
          </a:p>
        </p:txBody>
      </p:sp>
    </p:spTree>
    <p:extLst>
      <p:ext uri="{BB962C8B-B14F-4D97-AF65-F5344CB8AC3E}">
        <p14:creationId xmlns:p14="http://schemas.microsoft.com/office/powerpoint/2010/main" val="3029212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stageable-Slough-and-Eschar-April-2016.jpg"/>
          <p:cNvPicPr>
            <a:picLocks noChangeAspect="1"/>
          </p:cNvPicPr>
          <p:nvPr/>
        </p:nvPicPr>
        <p:blipFill rotWithShape="1">
          <a:blip r:embed="rId3" cstate="print"/>
          <a:srcRect l="4234" r="3503"/>
          <a:stretch/>
        </p:blipFill>
        <p:spPr>
          <a:xfrm>
            <a:off x="2002565" y="2060845"/>
            <a:ext cx="6152415" cy="4136681"/>
          </a:xfrm>
          <a:prstGeom prst="rect">
            <a:avLst/>
          </a:prstGeom>
        </p:spPr>
      </p:pic>
      <p:sp>
        <p:nvSpPr>
          <p:cNvPr id="10" name="TextBox 9"/>
          <p:cNvSpPr txBox="1"/>
          <p:nvPr/>
        </p:nvSpPr>
        <p:spPr>
          <a:xfrm>
            <a:off x="202933" y="192096"/>
            <a:ext cx="8534400" cy="132343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000" u="sng" dirty="0"/>
              <a:t>Unstageable</a:t>
            </a:r>
            <a:r>
              <a:rPr lang="en-US" sz="2000" dirty="0"/>
              <a:t>: Too much eschar and/or slough is obscuring the wound bed to determine staging.  </a:t>
            </a:r>
          </a:p>
          <a:p>
            <a:pPr algn="ctr"/>
            <a:r>
              <a:rPr lang="en-US" sz="2000" dirty="0" err="1"/>
              <a:t>Unstageable</a:t>
            </a:r>
            <a:r>
              <a:rPr lang="en-US" sz="2000" dirty="0"/>
              <a:t> pressure injuries are either stage 3 or 4 underneath but cannot tell which one right now.</a:t>
            </a:r>
          </a:p>
        </p:txBody>
      </p:sp>
      <p:sp>
        <p:nvSpPr>
          <p:cNvPr id="11" name="TextBox 10"/>
          <p:cNvSpPr txBox="1"/>
          <p:nvPr/>
        </p:nvSpPr>
        <p:spPr>
          <a:xfrm>
            <a:off x="989020" y="2937859"/>
            <a:ext cx="2235200" cy="369332"/>
          </a:xfrm>
          <a:prstGeom prst="rect">
            <a:avLst/>
          </a:prstGeom>
          <a:noFill/>
        </p:spPr>
        <p:txBody>
          <a:bodyPr wrap="square" rtlCol="0">
            <a:spAutoFit/>
          </a:bodyPr>
          <a:lstStyle/>
          <a:p>
            <a:r>
              <a:rPr lang="en-US" dirty="0"/>
              <a:t>1.Epidermis --------</a:t>
            </a:r>
          </a:p>
        </p:txBody>
      </p:sp>
      <p:sp>
        <p:nvSpPr>
          <p:cNvPr id="12" name="TextBox 11"/>
          <p:cNvSpPr txBox="1"/>
          <p:nvPr/>
        </p:nvSpPr>
        <p:spPr>
          <a:xfrm>
            <a:off x="1124110" y="3688191"/>
            <a:ext cx="2235200" cy="369332"/>
          </a:xfrm>
          <a:prstGeom prst="rect">
            <a:avLst/>
          </a:prstGeom>
          <a:noFill/>
        </p:spPr>
        <p:txBody>
          <a:bodyPr wrap="square" rtlCol="0">
            <a:spAutoFit/>
          </a:bodyPr>
          <a:lstStyle/>
          <a:p>
            <a:r>
              <a:rPr lang="en-US" dirty="0"/>
              <a:t>2. Dermis -----------</a:t>
            </a:r>
          </a:p>
        </p:txBody>
      </p:sp>
      <p:sp>
        <p:nvSpPr>
          <p:cNvPr id="13" name="TextBox 12"/>
          <p:cNvSpPr txBox="1"/>
          <p:nvPr/>
        </p:nvSpPr>
        <p:spPr>
          <a:xfrm>
            <a:off x="1124110" y="4309490"/>
            <a:ext cx="2235200" cy="369332"/>
          </a:xfrm>
          <a:prstGeom prst="rect">
            <a:avLst/>
          </a:prstGeom>
          <a:noFill/>
        </p:spPr>
        <p:txBody>
          <a:bodyPr wrap="square" rtlCol="0">
            <a:spAutoFit/>
          </a:bodyPr>
          <a:lstStyle/>
          <a:p>
            <a:r>
              <a:rPr lang="en-US" dirty="0"/>
              <a:t>3. Adipose ----------</a:t>
            </a:r>
          </a:p>
        </p:txBody>
      </p:sp>
      <p:sp>
        <p:nvSpPr>
          <p:cNvPr id="14" name="TextBox 13"/>
          <p:cNvSpPr txBox="1"/>
          <p:nvPr/>
        </p:nvSpPr>
        <p:spPr>
          <a:xfrm>
            <a:off x="515987" y="4955821"/>
            <a:ext cx="1909506" cy="923330"/>
          </a:xfrm>
          <a:prstGeom prst="rect">
            <a:avLst/>
          </a:prstGeom>
          <a:noFill/>
        </p:spPr>
        <p:txBody>
          <a:bodyPr wrap="square" rtlCol="0">
            <a:spAutoFit/>
          </a:bodyPr>
          <a:lstStyle/>
          <a:p>
            <a:r>
              <a:rPr lang="en-US" dirty="0"/>
              <a:t>4. Muscle, Bone, Ligament, and/or Tendon</a:t>
            </a:r>
          </a:p>
        </p:txBody>
      </p:sp>
      <p:cxnSp>
        <p:nvCxnSpPr>
          <p:cNvPr id="15" name="Straight Connector 14"/>
          <p:cNvCxnSpPr/>
          <p:nvPr/>
        </p:nvCxnSpPr>
        <p:spPr>
          <a:xfrm>
            <a:off x="2309556" y="5182756"/>
            <a:ext cx="3149600" cy="882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309556" y="4998090"/>
            <a:ext cx="1016000"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3652" y="5182756"/>
            <a:ext cx="2151627" cy="120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09556" y="5197504"/>
            <a:ext cx="2460523" cy="48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570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ep-Tissue-Pressure-Injury-April-2016.jpg"/>
          <p:cNvPicPr>
            <a:picLocks noChangeAspect="1"/>
          </p:cNvPicPr>
          <p:nvPr/>
        </p:nvPicPr>
        <p:blipFill rotWithShape="1">
          <a:blip r:embed="rId2" cstate="print"/>
          <a:srcRect l="12885" r="11435"/>
          <a:stretch/>
        </p:blipFill>
        <p:spPr>
          <a:xfrm>
            <a:off x="3580558" y="3284511"/>
            <a:ext cx="4747660" cy="3461835"/>
          </a:xfrm>
          <a:prstGeom prst="rect">
            <a:avLst/>
          </a:prstGeom>
        </p:spPr>
      </p:pic>
      <p:sp>
        <p:nvSpPr>
          <p:cNvPr id="9" name="TextBox 8"/>
          <p:cNvSpPr txBox="1"/>
          <p:nvPr/>
        </p:nvSpPr>
        <p:spPr>
          <a:xfrm>
            <a:off x="214854" y="211335"/>
            <a:ext cx="8502854" cy="280076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1600" u="sng" dirty="0"/>
              <a:t>Deep Tissue Injury</a:t>
            </a:r>
            <a:br>
              <a:rPr lang="en-US" sz="1600" u="sng" dirty="0"/>
            </a:br>
            <a:r>
              <a:rPr lang="en-US" sz="1600" dirty="0"/>
              <a:t>Pressure down near the bone is injuring the nearby tissue by constricting blood supply &amp; physically crushing cells.  The damage spreads out and up towards the surface. We detect bogginess upon palpation, then we visualize maroon or purple discoloration of the skin.  It will continue to evolve if no interventions and eventually break open.  These wounds can go from bruised looking skin to expose bone very quickly due to the hidden damage that had been occurring for up to 3 full days before anything was visible on the outside.</a:t>
            </a:r>
          </a:p>
          <a:p>
            <a:pPr algn="ctr"/>
            <a:endParaRPr lang="en-US" sz="1600" dirty="0"/>
          </a:p>
          <a:p>
            <a:pPr algn="ctr"/>
            <a:r>
              <a:rPr lang="en-US" sz="1600" dirty="0"/>
              <a:t>With interventions, the wound should stop evolving worse and begin to stabilize towards a recognizable stage 1,2,3 or 4 pressure injury.  Usually once the purple or maroon discoloration resolves, a stage can be determined.</a:t>
            </a:r>
          </a:p>
        </p:txBody>
      </p:sp>
      <p:sp>
        <p:nvSpPr>
          <p:cNvPr id="21" name="TextBox 20"/>
          <p:cNvSpPr txBox="1"/>
          <p:nvPr/>
        </p:nvSpPr>
        <p:spPr>
          <a:xfrm>
            <a:off x="1846861" y="3977701"/>
            <a:ext cx="2460113" cy="369332"/>
          </a:xfrm>
          <a:prstGeom prst="rect">
            <a:avLst/>
          </a:prstGeom>
          <a:noFill/>
        </p:spPr>
        <p:txBody>
          <a:bodyPr wrap="square" rtlCol="0">
            <a:spAutoFit/>
          </a:bodyPr>
          <a:lstStyle/>
          <a:p>
            <a:r>
              <a:rPr lang="en-US" dirty="0"/>
              <a:t>1.Epidermis -----------</a:t>
            </a:r>
          </a:p>
        </p:txBody>
      </p:sp>
      <p:sp>
        <p:nvSpPr>
          <p:cNvPr id="22" name="TextBox 21"/>
          <p:cNvSpPr txBox="1"/>
          <p:nvPr/>
        </p:nvSpPr>
        <p:spPr>
          <a:xfrm>
            <a:off x="1810913" y="4593780"/>
            <a:ext cx="2532011" cy="369332"/>
          </a:xfrm>
          <a:prstGeom prst="rect">
            <a:avLst/>
          </a:prstGeom>
          <a:noFill/>
        </p:spPr>
        <p:txBody>
          <a:bodyPr wrap="square" rtlCol="0">
            <a:spAutoFit/>
          </a:bodyPr>
          <a:lstStyle/>
          <a:p>
            <a:r>
              <a:rPr lang="en-US" dirty="0"/>
              <a:t>2. Dermis ---------------</a:t>
            </a:r>
          </a:p>
        </p:txBody>
      </p:sp>
      <p:sp>
        <p:nvSpPr>
          <p:cNvPr id="23" name="TextBox 22"/>
          <p:cNvSpPr txBox="1"/>
          <p:nvPr/>
        </p:nvSpPr>
        <p:spPr>
          <a:xfrm>
            <a:off x="2107724" y="5114143"/>
            <a:ext cx="2235200" cy="369332"/>
          </a:xfrm>
          <a:prstGeom prst="rect">
            <a:avLst/>
          </a:prstGeom>
          <a:noFill/>
        </p:spPr>
        <p:txBody>
          <a:bodyPr wrap="square" rtlCol="0">
            <a:spAutoFit/>
          </a:bodyPr>
          <a:lstStyle/>
          <a:p>
            <a:r>
              <a:rPr lang="en-US" dirty="0"/>
              <a:t>3. Adipose ----------</a:t>
            </a:r>
          </a:p>
        </p:txBody>
      </p:sp>
      <p:sp>
        <p:nvSpPr>
          <p:cNvPr id="24" name="TextBox 23"/>
          <p:cNvSpPr txBox="1"/>
          <p:nvPr/>
        </p:nvSpPr>
        <p:spPr>
          <a:xfrm>
            <a:off x="1238310" y="5628895"/>
            <a:ext cx="1909506" cy="923330"/>
          </a:xfrm>
          <a:prstGeom prst="rect">
            <a:avLst/>
          </a:prstGeom>
          <a:noFill/>
        </p:spPr>
        <p:txBody>
          <a:bodyPr wrap="square" rtlCol="0">
            <a:spAutoFit/>
          </a:bodyPr>
          <a:lstStyle/>
          <a:p>
            <a:r>
              <a:rPr lang="en-US" dirty="0"/>
              <a:t>4. Muscle, Bone, Ligament, and/or Tendon</a:t>
            </a:r>
          </a:p>
        </p:txBody>
      </p:sp>
      <p:cxnSp>
        <p:nvCxnSpPr>
          <p:cNvPr id="25" name="Straight Connector 24"/>
          <p:cNvCxnSpPr/>
          <p:nvPr/>
        </p:nvCxnSpPr>
        <p:spPr>
          <a:xfrm>
            <a:off x="3112663" y="5753271"/>
            <a:ext cx="2999379" cy="76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112663" y="5634506"/>
            <a:ext cx="1194311" cy="118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16759" y="5753271"/>
            <a:ext cx="1810245" cy="307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12663" y="5768019"/>
            <a:ext cx="2542179" cy="562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D5EA95C-3FF9-4776-8327-81987292133E}"/>
              </a:ext>
            </a:extLst>
          </p:cNvPr>
          <p:cNvSpPr/>
          <p:nvPr/>
        </p:nvSpPr>
        <p:spPr>
          <a:xfrm>
            <a:off x="5378096" y="5704533"/>
            <a:ext cx="1952625" cy="64715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6B21B0F8-609D-4742-9FB2-9D11EA6B67CF}"/>
              </a:ext>
            </a:extLst>
          </p:cNvPr>
          <p:cNvCxnSpPr>
            <a:cxnSpLocks/>
          </p:cNvCxnSpPr>
          <p:nvPr/>
        </p:nvCxnSpPr>
        <p:spPr>
          <a:xfrm flipH="1" flipV="1">
            <a:off x="5486400" y="4778446"/>
            <a:ext cx="467988" cy="85606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FC1787-28B1-4A8E-8A27-3962096F32AC}"/>
              </a:ext>
            </a:extLst>
          </p:cNvPr>
          <p:cNvCxnSpPr>
            <a:cxnSpLocks/>
          </p:cNvCxnSpPr>
          <p:nvPr/>
        </p:nvCxnSpPr>
        <p:spPr>
          <a:xfrm flipH="1" flipV="1">
            <a:off x="6301553" y="4673554"/>
            <a:ext cx="19194" cy="95302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B44017-8208-4BBD-91A2-38A39C8461AB}"/>
              </a:ext>
            </a:extLst>
          </p:cNvPr>
          <p:cNvCxnSpPr>
            <a:cxnSpLocks/>
          </p:cNvCxnSpPr>
          <p:nvPr/>
        </p:nvCxnSpPr>
        <p:spPr>
          <a:xfrm flipV="1">
            <a:off x="6744334" y="4677767"/>
            <a:ext cx="179291" cy="97963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CA4C87-20CD-4ABA-826F-80ABBEF54558}"/>
              </a:ext>
            </a:extLst>
          </p:cNvPr>
          <p:cNvSpPr txBox="1"/>
          <p:nvPr/>
        </p:nvSpPr>
        <p:spPr>
          <a:xfrm>
            <a:off x="5662801" y="5657401"/>
            <a:ext cx="1444446" cy="646331"/>
          </a:xfrm>
          <a:prstGeom prst="rect">
            <a:avLst/>
          </a:prstGeom>
          <a:noFill/>
        </p:spPr>
        <p:txBody>
          <a:bodyPr wrap="square" rtlCol="0">
            <a:spAutoFit/>
          </a:bodyPr>
          <a:lstStyle/>
          <a:p>
            <a:pPr algn="ctr"/>
            <a:r>
              <a:rPr lang="en-US" dirty="0">
                <a:solidFill>
                  <a:srgbClr val="FFFF00"/>
                </a:solidFill>
              </a:rPr>
              <a:t>Begins deep down</a:t>
            </a:r>
          </a:p>
        </p:txBody>
      </p:sp>
    </p:spTree>
    <p:extLst>
      <p:ext uri="{BB962C8B-B14F-4D97-AF65-F5344CB8AC3E}">
        <p14:creationId xmlns:p14="http://schemas.microsoft.com/office/powerpoint/2010/main" val="9775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137" y="4946646"/>
            <a:ext cx="7610411" cy="1169551"/>
          </a:xfrm>
          <a:prstGeom prst="rect">
            <a:avLst/>
          </a:prstGeom>
          <a:solidFill>
            <a:srgbClr val="B5ADF1"/>
          </a:solidFill>
          <a:ln>
            <a:solidFill>
              <a:schemeClr val="tx1"/>
            </a:solidFill>
          </a:ln>
        </p:spPr>
        <p:txBody>
          <a:bodyPr wrap="square" rtlCol="0">
            <a:spAutoFit/>
          </a:bodyPr>
          <a:lstStyle/>
          <a:p>
            <a:pPr algn="ctr"/>
            <a:r>
              <a:rPr lang="en-US" sz="1400" u="sng" dirty="0"/>
              <a:t>Deep Tissue Injury: </a:t>
            </a:r>
            <a:r>
              <a:rPr lang="en-US" sz="1400" dirty="0"/>
              <a:t>Pressure at the bone level is injuring tissue by constricting blood supply.  The injury grows outwards to the epidermis and presents as a “bruise”.  </a:t>
            </a:r>
          </a:p>
          <a:p>
            <a:pPr algn="ctr"/>
            <a:endParaRPr lang="en-US" sz="1400" dirty="0"/>
          </a:p>
          <a:p>
            <a:pPr algn="ctr"/>
            <a:r>
              <a:rPr lang="en-US" sz="1400" dirty="0"/>
              <a:t>Without intervention, wound will continue to enlarge under the surface, eventually may open at the epidermis, and can have an exposed wound bed down to the bone.</a:t>
            </a:r>
          </a:p>
        </p:txBody>
      </p:sp>
      <p:sp>
        <p:nvSpPr>
          <p:cNvPr id="5" name="TextBox 4"/>
          <p:cNvSpPr txBox="1"/>
          <p:nvPr/>
        </p:nvSpPr>
        <p:spPr>
          <a:xfrm>
            <a:off x="788276" y="4194072"/>
            <a:ext cx="7637999" cy="523220"/>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sz="1400" u="sng" dirty="0"/>
              <a:t>Unstageable</a:t>
            </a:r>
            <a:r>
              <a:rPr lang="en-US" sz="1400" dirty="0"/>
              <a:t>: Too much eschar/slough is obscuring the wound bed to determine staging.  </a:t>
            </a:r>
          </a:p>
          <a:p>
            <a:pPr algn="ctr"/>
            <a:r>
              <a:rPr lang="en-US" sz="1400" dirty="0" err="1"/>
              <a:t>Unstageables</a:t>
            </a:r>
            <a:r>
              <a:rPr lang="en-US" sz="1400" dirty="0"/>
              <a:t> are either a stage 3 or 4 pressure injury underneath.</a:t>
            </a:r>
          </a:p>
        </p:txBody>
      </p:sp>
      <p:sp>
        <p:nvSpPr>
          <p:cNvPr id="6" name="TextBox 5"/>
          <p:cNvSpPr txBox="1"/>
          <p:nvPr/>
        </p:nvSpPr>
        <p:spPr>
          <a:xfrm>
            <a:off x="775137" y="3226054"/>
            <a:ext cx="7614351" cy="738664"/>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400" u="sng" dirty="0"/>
              <a:t>Stage 4</a:t>
            </a:r>
            <a:r>
              <a:rPr lang="en-US" sz="1400" dirty="0"/>
              <a:t>: Epidermis is lost; Dermis is lost; Past adipose; Muscle, Bone, Ligament, and/or Tendon visible.</a:t>
            </a:r>
          </a:p>
          <a:p>
            <a:pPr algn="ctr"/>
            <a:r>
              <a:rPr lang="en-US" sz="1400" dirty="0"/>
              <a:t>Moderate to severe depth. Possibly has eschar and/or slough.</a:t>
            </a:r>
          </a:p>
        </p:txBody>
      </p:sp>
      <p:sp>
        <p:nvSpPr>
          <p:cNvPr id="7" name="TextBox 6"/>
          <p:cNvSpPr txBox="1"/>
          <p:nvPr/>
        </p:nvSpPr>
        <p:spPr>
          <a:xfrm>
            <a:off x="788276" y="2347392"/>
            <a:ext cx="7627489" cy="738664"/>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1400" u="sng" dirty="0"/>
              <a:t>Stage 3</a:t>
            </a:r>
            <a:r>
              <a:rPr lang="en-US" sz="1400" dirty="0"/>
              <a:t>: Epidermis is lost; Dermis is lost. Adipose now exposed (may look pink/granular). Minimal to moderate depth. </a:t>
            </a:r>
          </a:p>
          <a:p>
            <a:pPr algn="ctr"/>
            <a:r>
              <a:rPr lang="en-US" sz="1400" dirty="0"/>
              <a:t>Possibly has slough, undermining, tunneling. NO bone, NO muscle, NO tendons.</a:t>
            </a:r>
          </a:p>
        </p:txBody>
      </p:sp>
      <p:sp>
        <p:nvSpPr>
          <p:cNvPr id="8" name="TextBox 7"/>
          <p:cNvSpPr txBox="1"/>
          <p:nvPr/>
        </p:nvSpPr>
        <p:spPr>
          <a:xfrm>
            <a:off x="775138" y="971964"/>
            <a:ext cx="7614351"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u="sng" dirty="0"/>
              <a:t>Stage 1</a:t>
            </a:r>
            <a:r>
              <a:rPr lang="en-US" sz="1400" dirty="0"/>
              <a:t>: Skin is intact; </a:t>
            </a:r>
            <a:r>
              <a:rPr lang="en-US" sz="1400" dirty="0" err="1"/>
              <a:t>Nonblanchable</a:t>
            </a:r>
            <a:r>
              <a:rPr lang="en-US" sz="1400" dirty="0"/>
              <a:t> erythema. </a:t>
            </a:r>
          </a:p>
          <a:p>
            <a:pPr algn="ctr"/>
            <a:r>
              <a:rPr lang="en-US" sz="1400" dirty="0"/>
              <a:t>You </a:t>
            </a:r>
            <a:r>
              <a:rPr lang="en-US" sz="1400" b="1" i="1" dirty="0"/>
              <a:t>must</a:t>
            </a:r>
            <a:r>
              <a:rPr lang="en-US" sz="1400" dirty="0"/>
              <a:t> touch to assess.</a:t>
            </a:r>
          </a:p>
        </p:txBody>
      </p:sp>
      <p:sp>
        <p:nvSpPr>
          <p:cNvPr id="10" name="TextBox 9"/>
          <p:cNvSpPr txBox="1"/>
          <p:nvPr/>
        </p:nvSpPr>
        <p:spPr>
          <a:xfrm>
            <a:off x="775138" y="1618027"/>
            <a:ext cx="7614351" cy="52322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400" u="sng" dirty="0"/>
              <a:t>Stage 2</a:t>
            </a:r>
            <a:r>
              <a:rPr lang="en-US" sz="1400" dirty="0"/>
              <a:t>: Epidermis is open/lost; Dermis is visible. </a:t>
            </a:r>
          </a:p>
          <a:p>
            <a:pPr algn="ctr"/>
            <a:r>
              <a:rPr lang="en-US" sz="1400" dirty="0"/>
              <a:t>VERY shallow wound. NO depth. NO slough.</a:t>
            </a:r>
          </a:p>
        </p:txBody>
      </p:sp>
      <p:sp>
        <p:nvSpPr>
          <p:cNvPr id="12" name="TextBox 11"/>
          <p:cNvSpPr txBox="1"/>
          <p:nvPr/>
        </p:nvSpPr>
        <p:spPr>
          <a:xfrm>
            <a:off x="788276" y="381000"/>
            <a:ext cx="7441324" cy="400110"/>
          </a:xfrm>
          <a:prstGeom prst="rect">
            <a:avLst/>
          </a:prstGeom>
          <a:noFill/>
        </p:spPr>
        <p:txBody>
          <a:bodyPr wrap="square" rtlCol="0">
            <a:spAutoFit/>
          </a:bodyPr>
          <a:lstStyle/>
          <a:p>
            <a:pPr algn="ctr"/>
            <a:r>
              <a:rPr lang="en-US" sz="2000" dirty="0"/>
              <a:t>One page snapshot: Unique Features of Pressure Injury Stages</a:t>
            </a:r>
          </a:p>
        </p:txBody>
      </p:sp>
    </p:spTree>
    <p:extLst>
      <p:ext uri="{BB962C8B-B14F-4D97-AF65-F5344CB8AC3E}">
        <p14:creationId xmlns:p14="http://schemas.microsoft.com/office/powerpoint/2010/main" val="1068516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87028" y="263719"/>
            <a:ext cx="5794246" cy="1143000"/>
          </a:xfrm>
        </p:spPr>
        <p:txBody>
          <a:bodyPr>
            <a:normAutofit/>
          </a:bodyPr>
          <a:lstStyle/>
          <a:p>
            <a:r>
              <a:rPr lang="en-US" sz="3600" dirty="0"/>
              <a:t>4. measurements</a:t>
            </a:r>
          </a:p>
        </p:txBody>
      </p:sp>
      <p:sp>
        <p:nvSpPr>
          <p:cNvPr id="23" name="TextBox 22"/>
          <p:cNvSpPr txBox="1"/>
          <p:nvPr/>
        </p:nvSpPr>
        <p:spPr>
          <a:xfrm>
            <a:off x="918221" y="1635319"/>
            <a:ext cx="7772400" cy="1631216"/>
          </a:xfrm>
          <a:prstGeom prst="rect">
            <a:avLst/>
          </a:prstGeom>
          <a:solidFill>
            <a:schemeClr val="accent1">
              <a:lumMod val="40000"/>
              <a:lumOff val="60000"/>
            </a:schemeClr>
          </a:solidFill>
          <a:ln>
            <a:solidFill>
              <a:schemeClr val="tx1"/>
            </a:solidFill>
          </a:ln>
        </p:spPr>
        <p:txBody>
          <a:bodyPr wrap="square" rtlCol="0">
            <a:spAutoFit/>
          </a:bodyPr>
          <a:lstStyle/>
          <a:p>
            <a:pPr marL="1143000" indent="-622300">
              <a:buAutoNum type="arabicPeriod"/>
            </a:pPr>
            <a:r>
              <a:rPr lang="en-US" sz="2000" dirty="0"/>
              <a:t>Length</a:t>
            </a:r>
          </a:p>
          <a:p>
            <a:pPr marL="1143000" indent="-622300">
              <a:buAutoNum type="arabicPeriod"/>
            </a:pPr>
            <a:r>
              <a:rPr lang="en-US" sz="2000" dirty="0"/>
              <a:t>Width</a:t>
            </a:r>
          </a:p>
          <a:p>
            <a:pPr marL="1143000" indent="-622300">
              <a:buAutoNum type="arabicPeriod"/>
            </a:pPr>
            <a:r>
              <a:rPr lang="en-US" sz="2000" dirty="0"/>
              <a:t>Depth</a:t>
            </a:r>
          </a:p>
          <a:p>
            <a:pPr marL="1143000" indent="-622300">
              <a:buAutoNum type="arabicPeriod"/>
            </a:pPr>
            <a:r>
              <a:rPr lang="en-US" sz="2000" dirty="0"/>
              <a:t>Tunnels</a:t>
            </a:r>
          </a:p>
          <a:p>
            <a:pPr marL="1143000" indent="-622300">
              <a:buAutoNum type="arabicPeriod"/>
            </a:pPr>
            <a:r>
              <a:rPr lang="en-US" sz="2000" dirty="0"/>
              <a:t>Undermining</a:t>
            </a:r>
          </a:p>
        </p:txBody>
      </p:sp>
      <p:sp>
        <p:nvSpPr>
          <p:cNvPr id="2" name="TextBox 1">
            <a:extLst>
              <a:ext uri="{FF2B5EF4-FFF2-40B4-BE49-F238E27FC236}">
                <a16:creationId xmlns:a16="http://schemas.microsoft.com/office/drawing/2014/main" id="{34CE362D-450D-4AC1-8305-6005981259CB}"/>
              </a:ext>
            </a:extLst>
          </p:cNvPr>
          <p:cNvSpPr txBox="1"/>
          <p:nvPr/>
        </p:nvSpPr>
        <p:spPr>
          <a:xfrm>
            <a:off x="918221" y="3790950"/>
            <a:ext cx="7772400" cy="1569660"/>
          </a:xfrm>
          <a:prstGeom prst="rect">
            <a:avLst/>
          </a:prstGeom>
          <a:noFill/>
        </p:spPr>
        <p:txBody>
          <a:bodyPr wrap="square" rtlCol="0">
            <a:spAutoFit/>
          </a:bodyPr>
          <a:lstStyle/>
          <a:p>
            <a:r>
              <a:rPr lang="en-US" sz="1600" dirty="0"/>
              <a:t>When measuring a wound, always use an actual tool for measuring.  Estimating wound measurements is highly inaccurate.  All wounds will have a length and width.  If the wound is flat, meaning it has no depth, then mark depth as 0 cm.  If the wound does not have tunnels or undermining, then comment “no tunnels or undermining”.  This way we know the wound was assessed for these things and found absent.</a:t>
            </a:r>
          </a:p>
        </p:txBody>
      </p:sp>
      <p:pic>
        <p:nvPicPr>
          <p:cNvPr id="5" name="Picture 4" descr="Clip Art Ruler ">
            <a:extLst>
              <a:ext uri="{FF2B5EF4-FFF2-40B4-BE49-F238E27FC236}">
                <a16:creationId xmlns:a16="http://schemas.microsoft.com/office/drawing/2014/main" id="{4A0DC4BA-5FE7-4A75-9D2D-CD7971E511E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18946" y="5476571"/>
            <a:ext cx="4570950" cy="81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6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7009"/>
            <a:ext cx="7498080" cy="1143000"/>
          </a:xfrm>
        </p:spPr>
        <p:txBody>
          <a:bodyPr>
            <a:normAutofit/>
          </a:bodyPr>
          <a:lstStyle/>
          <a:p>
            <a:r>
              <a:rPr lang="en-US" dirty="0"/>
              <a:t>Measuring Wounds (in centimeters)</a:t>
            </a:r>
          </a:p>
        </p:txBody>
      </p:sp>
      <p:sp>
        <p:nvSpPr>
          <p:cNvPr id="3" name="Content Placeholder 2"/>
          <p:cNvSpPr>
            <a:spLocks noGrp="1"/>
          </p:cNvSpPr>
          <p:nvPr>
            <p:ph idx="1"/>
          </p:nvPr>
        </p:nvSpPr>
        <p:spPr>
          <a:xfrm>
            <a:off x="609600" y="1667117"/>
            <a:ext cx="8229600" cy="4605668"/>
          </a:xfrm>
        </p:spPr>
        <p:txBody>
          <a:bodyPr>
            <a:noAutofit/>
          </a:bodyPr>
          <a:lstStyle/>
          <a:p>
            <a:pPr marL="457200" indent="-336550"/>
            <a:r>
              <a:rPr lang="en-US" sz="1800" u="sng" dirty="0"/>
              <a:t>Length</a:t>
            </a:r>
            <a:r>
              <a:rPr lang="en-US" sz="1800" dirty="0"/>
              <a:t>		Longest measurement that runs closest to the head 			to toe direction.</a:t>
            </a:r>
            <a:br>
              <a:rPr lang="en-US" sz="1800" dirty="0"/>
            </a:br>
            <a:endParaRPr lang="en-US" sz="1800" dirty="0"/>
          </a:p>
          <a:p>
            <a:pPr marL="457200" indent="-336550"/>
            <a:r>
              <a:rPr lang="en-US" sz="1800" u="sng" dirty="0"/>
              <a:t>Width</a:t>
            </a:r>
            <a:r>
              <a:rPr lang="en-US" sz="1800" dirty="0"/>
              <a:t> 		Widest part that is perpendicular (90 degree 			rotation) to length.</a:t>
            </a:r>
            <a:br>
              <a:rPr lang="en-US" sz="1800" dirty="0"/>
            </a:br>
            <a:endParaRPr lang="en-US" sz="1800" dirty="0"/>
          </a:p>
          <a:p>
            <a:pPr marL="457200" indent="-336550"/>
            <a:r>
              <a:rPr lang="en-US" sz="1800" u="sng" dirty="0"/>
              <a:t>Depth</a:t>
            </a:r>
            <a:r>
              <a:rPr lang="en-US" sz="1800" dirty="0"/>
              <a:t>: 		Touch swab to the deepest part of the main wound 			bed &amp; measure.</a:t>
            </a:r>
            <a:br>
              <a:rPr lang="en-US" sz="1800" dirty="0"/>
            </a:br>
            <a:endParaRPr lang="en-US" sz="1800" dirty="0"/>
          </a:p>
          <a:p>
            <a:pPr marL="457200" indent="-336550"/>
            <a:r>
              <a:rPr lang="en-US" sz="1800" u="sng" dirty="0"/>
              <a:t>Tunneling</a:t>
            </a:r>
            <a:r>
              <a:rPr lang="en-US" sz="1800" dirty="0"/>
              <a:t>:  		Any tract going inwards through tissue from the 			main wound bed is a tunnel.</a:t>
            </a:r>
            <a:br>
              <a:rPr lang="en-US" sz="1800" dirty="0"/>
            </a:br>
            <a:endParaRPr lang="en-US" sz="1800" dirty="0"/>
          </a:p>
          <a:p>
            <a:pPr marL="457200" indent="-336550"/>
            <a:r>
              <a:rPr lang="en-US" sz="1800" u="sng" dirty="0"/>
              <a:t>Undermining</a:t>
            </a:r>
            <a:r>
              <a:rPr lang="en-US" sz="1800" dirty="0"/>
              <a:t>:  	When the edge of the wound is an overhang, 			laying over empty space in the larger wound bed 			below.</a:t>
            </a:r>
          </a:p>
        </p:txBody>
      </p:sp>
      <p:sp>
        <p:nvSpPr>
          <p:cNvPr id="4" name="Slide Number Placeholder 3"/>
          <p:cNvSpPr>
            <a:spLocks noGrp="1"/>
          </p:cNvSpPr>
          <p:nvPr>
            <p:ph type="sldNum" sz="quarter" idx="12"/>
          </p:nvPr>
        </p:nvSpPr>
        <p:spPr/>
        <p:txBody>
          <a:bodyPr/>
          <a:lstStyle/>
          <a:p>
            <a:fld id="{261FB9F5-4D27-4C55-A630-44E208EFAA53}" type="slidenum">
              <a:rPr lang="en-US" smtClean="0"/>
              <a:pPr/>
              <a:t>24</a:t>
            </a:fld>
            <a:endParaRPr lang="en-US"/>
          </a:p>
        </p:txBody>
      </p:sp>
    </p:spTree>
    <p:extLst>
      <p:ext uri="{BB962C8B-B14F-4D97-AF65-F5344CB8AC3E}">
        <p14:creationId xmlns:p14="http://schemas.microsoft.com/office/powerpoint/2010/main" val="73569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10" y="305973"/>
            <a:ext cx="7696200" cy="1143000"/>
          </a:xfrm>
        </p:spPr>
        <p:txBody>
          <a:bodyPr>
            <a:normAutofit/>
          </a:bodyPr>
          <a:lstStyle/>
          <a:p>
            <a:r>
              <a:rPr lang="en-US" dirty="0"/>
              <a:t>Measuring Wounds (Length &amp; Width)</a:t>
            </a:r>
          </a:p>
        </p:txBody>
      </p:sp>
      <p:sp>
        <p:nvSpPr>
          <p:cNvPr id="3" name="Content Placeholder 2"/>
          <p:cNvSpPr>
            <a:spLocks noGrp="1"/>
          </p:cNvSpPr>
          <p:nvPr>
            <p:ph idx="1"/>
          </p:nvPr>
        </p:nvSpPr>
        <p:spPr>
          <a:xfrm>
            <a:off x="613610" y="1536031"/>
            <a:ext cx="8229600" cy="6477000"/>
          </a:xfrm>
        </p:spPr>
        <p:txBody>
          <a:bodyPr>
            <a:noAutofit/>
          </a:bodyPr>
          <a:lstStyle/>
          <a:p>
            <a:pPr marL="82296" indent="0">
              <a:buNone/>
            </a:pPr>
            <a:br>
              <a:rPr lang="en-US" sz="2500" dirty="0"/>
            </a:br>
            <a:endParaRPr lang="en-US" sz="2500" dirty="0"/>
          </a:p>
        </p:txBody>
      </p:sp>
      <p:pic>
        <p:nvPicPr>
          <p:cNvPr id="4" name="Picture 3"/>
          <p:cNvPicPr>
            <a:picLocks noChangeAspect="1"/>
          </p:cNvPicPr>
          <p:nvPr/>
        </p:nvPicPr>
        <p:blipFill>
          <a:blip r:embed="rId2"/>
          <a:stretch>
            <a:fillRect/>
          </a:stretch>
        </p:blipFill>
        <p:spPr>
          <a:xfrm>
            <a:off x="5052248" y="2221786"/>
            <a:ext cx="3478142" cy="3285061"/>
          </a:xfrm>
          <a:prstGeom prst="rect">
            <a:avLst/>
          </a:prstGeom>
        </p:spPr>
      </p:pic>
      <p:pic>
        <p:nvPicPr>
          <p:cNvPr id="5" name="Picture 4"/>
          <p:cNvPicPr>
            <a:picLocks noChangeAspect="1"/>
          </p:cNvPicPr>
          <p:nvPr/>
        </p:nvPicPr>
        <p:blipFill>
          <a:blip r:embed="rId3"/>
          <a:stretch>
            <a:fillRect/>
          </a:stretch>
        </p:blipFill>
        <p:spPr>
          <a:xfrm>
            <a:off x="787562" y="2201085"/>
            <a:ext cx="3886200" cy="3285212"/>
          </a:xfrm>
          <a:prstGeom prst="rect">
            <a:avLst/>
          </a:prstGeom>
        </p:spPr>
      </p:pic>
      <p:sp>
        <p:nvSpPr>
          <p:cNvPr id="6" name="TextBox 5"/>
          <p:cNvSpPr txBox="1"/>
          <p:nvPr/>
        </p:nvSpPr>
        <p:spPr>
          <a:xfrm>
            <a:off x="2899610" y="1381465"/>
            <a:ext cx="3657600" cy="338554"/>
          </a:xfrm>
          <a:prstGeom prst="rect">
            <a:avLst/>
          </a:prstGeom>
          <a:noFill/>
        </p:spPr>
        <p:txBody>
          <a:bodyPr wrap="square" rtlCol="0">
            <a:spAutoFit/>
          </a:bodyPr>
          <a:lstStyle/>
          <a:p>
            <a:pPr algn="ctr"/>
            <a:r>
              <a:rPr lang="en-US" sz="1600" b="1" dirty="0"/>
              <a:t>HEAD</a:t>
            </a:r>
          </a:p>
        </p:txBody>
      </p:sp>
      <p:sp>
        <p:nvSpPr>
          <p:cNvPr id="7" name="TextBox 6"/>
          <p:cNvSpPr txBox="1"/>
          <p:nvPr/>
        </p:nvSpPr>
        <p:spPr>
          <a:xfrm>
            <a:off x="2962014" y="5964092"/>
            <a:ext cx="3657600" cy="338554"/>
          </a:xfrm>
          <a:prstGeom prst="rect">
            <a:avLst/>
          </a:prstGeom>
          <a:noFill/>
        </p:spPr>
        <p:txBody>
          <a:bodyPr wrap="square" rtlCol="0">
            <a:spAutoFit/>
          </a:bodyPr>
          <a:lstStyle/>
          <a:p>
            <a:pPr algn="ctr"/>
            <a:r>
              <a:rPr lang="en-US" sz="1600" b="1" dirty="0"/>
              <a:t>TOE</a:t>
            </a:r>
          </a:p>
        </p:txBody>
      </p:sp>
      <p:sp>
        <p:nvSpPr>
          <p:cNvPr id="9" name="TextBox 8"/>
          <p:cNvSpPr txBox="1"/>
          <p:nvPr/>
        </p:nvSpPr>
        <p:spPr>
          <a:xfrm>
            <a:off x="3665868" y="2164561"/>
            <a:ext cx="3657600" cy="584775"/>
          </a:xfrm>
          <a:prstGeom prst="rect">
            <a:avLst/>
          </a:prstGeom>
          <a:noFill/>
        </p:spPr>
        <p:txBody>
          <a:bodyPr wrap="square" rtlCol="0">
            <a:spAutoFit/>
          </a:bodyPr>
          <a:lstStyle/>
          <a:p>
            <a:pPr algn="ctr"/>
            <a:r>
              <a:rPr lang="en-US" sz="1600" b="1" dirty="0"/>
              <a:t>WIDTH</a:t>
            </a:r>
          </a:p>
          <a:p>
            <a:pPr algn="ctr"/>
            <a:r>
              <a:rPr lang="en-US" sz="1600" b="1" dirty="0"/>
              <a:t>8.1 cm</a:t>
            </a:r>
          </a:p>
        </p:txBody>
      </p:sp>
      <p:sp>
        <p:nvSpPr>
          <p:cNvPr id="10" name="TextBox 9"/>
          <p:cNvSpPr txBox="1"/>
          <p:nvPr/>
        </p:nvSpPr>
        <p:spPr>
          <a:xfrm>
            <a:off x="-516718" y="2191692"/>
            <a:ext cx="3657600" cy="584775"/>
          </a:xfrm>
          <a:prstGeom prst="rect">
            <a:avLst/>
          </a:prstGeom>
          <a:noFill/>
        </p:spPr>
        <p:txBody>
          <a:bodyPr wrap="square" rtlCol="0">
            <a:spAutoFit/>
          </a:bodyPr>
          <a:lstStyle/>
          <a:p>
            <a:pPr algn="ctr"/>
            <a:r>
              <a:rPr lang="en-US" sz="1600" b="1" dirty="0"/>
              <a:t>LENGTH</a:t>
            </a:r>
          </a:p>
          <a:p>
            <a:pPr algn="ctr"/>
            <a:r>
              <a:rPr lang="en-US" sz="1600" b="1" dirty="0"/>
              <a:t>6 cm</a:t>
            </a:r>
          </a:p>
        </p:txBody>
      </p:sp>
      <p:cxnSp>
        <p:nvCxnSpPr>
          <p:cNvPr id="12" name="Straight Connector 11"/>
          <p:cNvCxnSpPr/>
          <p:nvPr/>
        </p:nvCxnSpPr>
        <p:spPr>
          <a:xfrm>
            <a:off x="1451810" y="2783806"/>
            <a:ext cx="2514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85051" y="3110552"/>
            <a:ext cx="15184" cy="174994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33259" y="2961875"/>
            <a:ext cx="1" cy="19388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51810" y="4660231"/>
            <a:ext cx="2514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131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021"/>
            <a:ext cx="7498080" cy="1143000"/>
          </a:xfrm>
        </p:spPr>
        <p:txBody>
          <a:bodyPr>
            <a:normAutofit/>
          </a:bodyPr>
          <a:lstStyle/>
          <a:p>
            <a:r>
              <a:rPr lang="en-US" dirty="0"/>
              <a:t>Measuring Wounds (Depth)</a:t>
            </a:r>
          </a:p>
        </p:txBody>
      </p:sp>
      <p:sp>
        <p:nvSpPr>
          <p:cNvPr id="3" name="Content Placeholder 2"/>
          <p:cNvSpPr>
            <a:spLocks noGrp="1"/>
          </p:cNvSpPr>
          <p:nvPr>
            <p:ph idx="1"/>
          </p:nvPr>
        </p:nvSpPr>
        <p:spPr>
          <a:xfrm>
            <a:off x="914400" y="1295400"/>
            <a:ext cx="8229600" cy="6477000"/>
          </a:xfrm>
        </p:spPr>
        <p:txBody>
          <a:bodyPr>
            <a:noAutofit/>
          </a:bodyPr>
          <a:lstStyle/>
          <a:p>
            <a:pPr marL="82296" indent="0">
              <a:buNone/>
            </a:pPr>
            <a:br>
              <a:rPr lang="en-US" sz="2500" dirty="0"/>
            </a:br>
            <a:endParaRPr lang="en-US" sz="2500" dirty="0"/>
          </a:p>
        </p:txBody>
      </p:sp>
      <p:pic>
        <p:nvPicPr>
          <p:cNvPr id="8" name="Picture 7"/>
          <p:cNvPicPr>
            <a:picLocks noChangeAspect="1"/>
          </p:cNvPicPr>
          <p:nvPr/>
        </p:nvPicPr>
        <p:blipFill>
          <a:blip r:embed="rId2"/>
          <a:stretch>
            <a:fillRect/>
          </a:stretch>
        </p:blipFill>
        <p:spPr>
          <a:xfrm>
            <a:off x="4648200" y="1164021"/>
            <a:ext cx="4314165" cy="2549995"/>
          </a:xfrm>
          <a:prstGeom prst="rect">
            <a:avLst/>
          </a:prstGeom>
        </p:spPr>
      </p:pic>
      <p:pic>
        <p:nvPicPr>
          <p:cNvPr id="11" name="Picture 10"/>
          <p:cNvPicPr>
            <a:picLocks noChangeAspect="1"/>
          </p:cNvPicPr>
          <p:nvPr/>
        </p:nvPicPr>
        <p:blipFill>
          <a:blip r:embed="rId3"/>
          <a:stretch>
            <a:fillRect/>
          </a:stretch>
        </p:blipFill>
        <p:spPr>
          <a:xfrm>
            <a:off x="5409691" y="3901041"/>
            <a:ext cx="2791185" cy="2591926"/>
          </a:xfrm>
          <a:prstGeom prst="rect">
            <a:avLst/>
          </a:prstGeom>
        </p:spPr>
      </p:pic>
      <p:sp>
        <p:nvSpPr>
          <p:cNvPr id="10" name="TextBox 9"/>
          <p:cNvSpPr txBox="1"/>
          <p:nvPr/>
        </p:nvSpPr>
        <p:spPr>
          <a:xfrm>
            <a:off x="5953380" y="3105834"/>
            <a:ext cx="3657600" cy="646331"/>
          </a:xfrm>
          <a:prstGeom prst="rect">
            <a:avLst/>
          </a:prstGeom>
          <a:noFill/>
        </p:spPr>
        <p:txBody>
          <a:bodyPr wrap="square" rtlCol="0">
            <a:spAutoFit/>
          </a:bodyPr>
          <a:lstStyle/>
          <a:p>
            <a:pPr algn="ctr"/>
            <a:r>
              <a:rPr lang="en-US" b="1" dirty="0"/>
              <a:t>DEPTH</a:t>
            </a:r>
          </a:p>
          <a:p>
            <a:pPr algn="ctr"/>
            <a:r>
              <a:rPr lang="en-US" b="1" dirty="0"/>
              <a:t>4 cm</a:t>
            </a:r>
          </a:p>
        </p:txBody>
      </p:sp>
      <p:sp>
        <p:nvSpPr>
          <p:cNvPr id="12" name="TextBox 11"/>
          <p:cNvSpPr txBox="1"/>
          <p:nvPr/>
        </p:nvSpPr>
        <p:spPr>
          <a:xfrm>
            <a:off x="876555" y="1833751"/>
            <a:ext cx="3048000" cy="3416320"/>
          </a:xfrm>
          <a:prstGeom prst="rect">
            <a:avLst/>
          </a:prstGeom>
          <a:noFill/>
        </p:spPr>
        <p:txBody>
          <a:bodyPr wrap="square" rtlCol="0">
            <a:spAutoFit/>
          </a:bodyPr>
          <a:lstStyle/>
          <a:p>
            <a:r>
              <a:rPr lang="en-US" dirty="0"/>
              <a:t>Gently place a swab straight down to the deepest part of the main wound bed. Place a fingertip at the level of the wound edge. Hold the swab along a ruler to measure. </a:t>
            </a:r>
          </a:p>
          <a:p>
            <a:endParaRPr lang="en-US" dirty="0"/>
          </a:p>
          <a:p>
            <a:r>
              <a:rPr lang="en-US" dirty="0"/>
              <a:t>Tip: Do not consider the length of a tunnel as the wound “depth”.</a:t>
            </a:r>
          </a:p>
        </p:txBody>
      </p:sp>
      <p:cxnSp>
        <p:nvCxnSpPr>
          <p:cNvPr id="14" name="Straight Connector 13"/>
          <p:cNvCxnSpPr/>
          <p:nvPr/>
        </p:nvCxnSpPr>
        <p:spPr>
          <a:xfrm>
            <a:off x="5715000" y="2438400"/>
            <a:ext cx="239268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15000" y="1447800"/>
            <a:ext cx="239268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261FB9F5-4D27-4C55-A630-44E208EFAA53}" type="slidenum">
              <a:rPr lang="en-US" smtClean="0"/>
              <a:pPr/>
              <a:t>26</a:t>
            </a:fld>
            <a:endParaRPr lang="en-US"/>
          </a:p>
        </p:txBody>
      </p:sp>
    </p:spTree>
    <p:extLst>
      <p:ext uri="{BB962C8B-B14F-4D97-AF65-F5344CB8AC3E}">
        <p14:creationId xmlns:p14="http://schemas.microsoft.com/office/powerpoint/2010/main" val="2163639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021"/>
            <a:ext cx="7498080" cy="1143000"/>
          </a:xfrm>
        </p:spPr>
        <p:txBody>
          <a:bodyPr>
            <a:normAutofit/>
          </a:bodyPr>
          <a:lstStyle/>
          <a:p>
            <a:r>
              <a:rPr lang="en-US" dirty="0"/>
              <a:t>Measuring Wounds (Depth)</a:t>
            </a:r>
          </a:p>
        </p:txBody>
      </p:sp>
      <p:sp>
        <p:nvSpPr>
          <p:cNvPr id="3" name="Content Placeholder 2"/>
          <p:cNvSpPr>
            <a:spLocks noGrp="1"/>
          </p:cNvSpPr>
          <p:nvPr>
            <p:ph idx="1"/>
          </p:nvPr>
        </p:nvSpPr>
        <p:spPr>
          <a:xfrm>
            <a:off x="914400" y="1295400"/>
            <a:ext cx="8229600" cy="6477000"/>
          </a:xfrm>
        </p:spPr>
        <p:txBody>
          <a:bodyPr>
            <a:noAutofit/>
          </a:bodyPr>
          <a:lstStyle/>
          <a:p>
            <a:pPr marL="82296" indent="0">
              <a:buNone/>
            </a:pPr>
            <a:br>
              <a:rPr lang="en-US" sz="2500" dirty="0"/>
            </a:br>
            <a:endParaRPr lang="en-US" sz="2500" dirty="0"/>
          </a:p>
        </p:txBody>
      </p:sp>
      <p:pic>
        <p:nvPicPr>
          <p:cNvPr id="4" name="Picture 3"/>
          <p:cNvPicPr>
            <a:picLocks noChangeAspect="1"/>
          </p:cNvPicPr>
          <p:nvPr/>
        </p:nvPicPr>
        <p:blipFill>
          <a:blip r:embed="rId2"/>
          <a:stretch>
            <a:fillRect/>
          </a:stretch>
        </p:blipFill>
        <p:spPr>
          <a:xfrm>
            <a:off x="4066674" y="1877059"/>
            <a:ext cx="4552994" cy="3089079"/>
          </a:xfrm>
          <a:prstGeom prst="rect">
            <a:avLst/>
          </a:prstGeom>
        </p:spPr>
      </p:pic>
      <p:sp>
        <p:nvSpPr>
          <p:cNvPr id="10" name="TextBox 9"/>
          <p:cNvSpPr txBox="1"/>
          <p:nvPr/>
        </p:nvSpPr>
        <p:spPr>
          <a:xfrm>
            <a:off x="4522269" y="4943516"/>
            <a:ext cx="3657600" cy="400110"/>
          </a:xfrm>
          <a:prstGeom prst="rect">
            <a:avLst/>
          </a:prstGeom>
          <a:noFill/>
        </p:spPr>
        <p:txBody>
          <a:bodyPr wrap="square" rtlCol="0">
            <a:spAutoFit/>
          </a:bodyPr>
          <a:lstStyle/>
          <a:p>
            <a:pPr algn="ctr"/>
            <a:r>
              <a:rPr lang="en-US" sz="2000" b="1" dirty="0"/>
              <a:t>DEPTH</a:t>
            </a:r>
          </a:p>
        </p:txBody>
      </p:sp>
      <p:sp>
        <p:nvSpPr>
          <p:cNvPr id="9" name="TextBox 8"/>
          <p:cNvSpPr txBox="1"/>
          <p:nvPr/>
        </p:nvSpPr>
        <p:spPr>
          <a:xfrm>
            <a:off x="609600" y="1990437"/>
            <a:ext cx="3259635" cy="2862322"/>
          </a:xfrm>
          <a:prstGeom prst="rect">
            <a:avLst/>
          </a:prstGeom>
          <a:noFill/>
        </p:spPr>
        <p:txBody>
          <a:bodyPr wrap="square" rtlCol="0">
            <a:spAutoFit/>
          </a:bodyPr>
          <a:lstStyle/>
          <a:p>
            <a:r>
              <a:rPr lang="en-US" dirty="0"/>
              <a:t>If the deepest point is away from the wound edge, touch the swab to the deepest spot of the main wound bed. Then lay another swab across the top of the wound bed.  The intersection of the two swabs (on the bottom of the horizontal swab stick) is the depth.  </a:t>
            </a:r>
          </a:p>
        </p:txBody>
      </p:sp>
      <p:sp>
        <p:nvSpPr>
          <p:cNvPr id="5" name="Right Arrow 4"/>
          <p:cNvSpPr/>
          <p:nvPr/>
        </p:nvSpPr>
        <p:spPr>
          <a:xfrm rot="9029301">
            <a:off x="6174446" y="1927602"/>
            <a:ext cx="1524000" cy="41930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61FB9F5-4D27-4C55-A630-44E208EFAA53}" type="slidenum">
              <a:rPr lang="en-US" smtClean="0"/>
              <a:pPr/>
              <a:t>27</a:t>
            </a:fld>
            <a:endParaRPr lang="en-US"/>
          </a:p>
        </p:txBody>
      </p:sp>
    </p:spTree>
    <p:extLst>
      <p:ext uri="{BB962C8B-B14F-4D97-AF65-F5344CB8AC3E}">
        <p14:creationId xmlns:p14="http://schemas.microsoft.com/office/powerpoint/2010/main" val="1148392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ree clip art clock">
            <a:extLst>
              <a:ext uri="{FF2B5EF4-FFF2-40B4-BE49-F238E27FC236}">
                <a16:creationId xmlns:a16="http://schemas.microsoft.com/office/drawing/2014/main" id="{EE5D98AD-D9C6-44F5-80AE-344C75950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45" y="2038350"/>
            <a:ext cx="4732910" cy="4732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7883"/>
            <a:ext cx="7498080" cy="1143000"/>
          </a:xfrm>
        </p:spPr>
        <p:txBody>
          <a:bodyPr>
            <a:normAutofit/>
          </a:bodyPr>
          <a:lstStyle/>
          <a:p>
            <a:r>
              <a:rPr lang="en-US" dirty="0"/>
              <a:t>Undermining and Tunneling</a:t>
            </a:r>
          </a:p>
        </p:txBody>
      </p:sp>
      <p:sp>
        <p:nvSpPr>
          <p:cNvPr id="3" name="Content Placeholder 2"/>
          <p:cNvSpPr>
            <a:spLocks noGrp="1"/>
          </p:cNvSpPr>
          <p:nvPr>
            <p:ph idx="1"/>
          </p:nvPr>
        </p:nvSpPr>
        <p:spPr>
          <a:xfrm>
            <a:off x="760268" y="1117943"/>
            <a:ext cx="7696200" cy="1055771"/>
          </a:xfrm>
        </p:spPr>
        <p:txBody>
          <a:bodyPr>
            <a:normAutofit/>
          </a:bodyPr>
          <a:lstStyle/>
          <a:p>
            <a:pPr marL="82296" indent="0" algn="ctr">
              <a:buNone/>
            </a:pPr>
            <a:r>
              <a:rPr lang="en-US" sz="1400" dirty="0"/>
              <a:t>Describe location of tunnels or undermining using the hours on a clock. </a:t>
            </a:r>
            <a:br>
              <a:rPr lang="en-US" sz="1400" dirty="0"/>
            </a:br>
            <a:r>
              <a:rPr lang="en-US" sz="1400" dirty="0"/>
              <a:t>Insert a moisten swab into the depth of the space to record the tunnel depth or the deepest part of the undermining. Tunnels have one spot (or hour) on the clock while undermining will go clockwise from one time to another.</a:t>
            </a:r>
          </a:p>
        </p:txBody>
      </p:sp>
      <p:sp>
        <p:nvSpPr>
          <p:cNvPr id="4" name="Slide Number Placeholder 3"/>
          <p:cNvSpPr>
            <a:spLocks noGrp="1"/>
          </p:cNvSpPr>
          <p:nvPr>
            <p:ph type="sldNum" sz="quarter" idx="12"/>
          </p:nvPr>
        </p:nvSpPr>
        <p:spPr/>
        <p:txBody>
          <a:bodyPr/>
          <a:lstStyle/>
          <a:p>
            <a:fld id="{261FB9F5-4D27-4C55-A630-44E208EFAA53}" type="slidenum">
              <a:rPr lang="en-US" smtClean="0"/>
              <a:pPr/>
              <a:t>28</a:t>
            </a:fld>
            <a:endParaRPr lang="en-US"/>
          </a:p>
        </p:txBody>
      </p:sp>
      <p:pic>
        <p:nvPicPr>
          <p:cNvPr id="6" name="Picture 5">
            <a:extLst>
              <a:ext uri="{FF2B5EF4-FFF2-40B4-BE49-F238E27FC236}">
                <a16:creationId xmlns:a16="http://schemas.microsoft.com/office/drawing/2014/main" id="{99C13ABB-26F8-4E59-AF84-0D902CD82F3E}"/>
              </a:ext>
            </a:extLst>
          </p:cNvPr>
          <p:cNvPicPr>
            <a:picLocks noChangeAspect="1"/>
          </p:cNvPicPr>
          <p:nvPr/>
        </p:nvPicPr>
        <p:blipFill>
          <a:blip r:embed="rId3"/>
          <a:stretch>
            <a:fillRect/>
          </a:stretch>
        </p:blipFill>
        <p:spPr>
          <a:xfrm>
            <a:off x="3079025" y="3140755"/>
            <a:ext cx="3058687" cy="2883794"/>
          </a:xfrm>
          <a:prstGeom prst="rect">
            <a:avLst/>
          </a:prstGeom>
        </p:spPr>
      </p:pic>
      <p:sp>
        <p:nvSpPr>
          <p:cNvPr id="11" name="Freeform: Shape 10">
            <a:extLst>
              <a:ext uri="{FF2B5EF4-FFF2-40B4-BE49-F238E27FC236}">
                <a16:creationId xmlns:a16="http://schemas.microsoft.com/office/drawing/2014/main" id="{9038EFFB-22FC-410A-9FF6-B2BDBCC11305}"/>
              </a:ext>
            </a:extLst>
          </p:cNvPr>
          <p:cNvSpPr/>
          <p:nvPr/>
        </p:nvSpPr>
        <p:spPr>
          <a:xfrm>
            <a:off x="3079024" y="3219449"/>
            <a:ext cx="711925" cy="1129709"/>
          </a:xfrm>
          <a:custGeom>
            <a:avLst/>
            <a:gdLst>
              <a:gd name="connsiteX0" fmla="*/ 467718 w 867768"/>
              <a:gd name="connsiteY0" fmla="*/ 1487236 h 1487236"/>
              <a:gd name="connsiteX1" fmla="*/ 10518 w 867768"/>
              <a:gd name="connsiteY1" fmla="*/ 1336 h 1487236"/>
              <a:gd name="connsiteX2" fmla="*/ 867768 w 867768"/>
              <a:gd name="connsiteY2" fmla="*/ 1277686 h 1487236"/>
            </a:gdLst>
            <a:ahLst/>
            <a:cxnLst>
              <a:cxn ang="0">
                <a:pos x="connsiteX0" y="connsiteY0"/>
              </a:cxn>
              <a:cxn ang="0">
                <a:pos x="connsiteX1" y="connsiteY1"/>
              </a:cxn>
              <a:cxn ang="0">
                <a:pos x="connsiteX2" y="connsiteY2"/>
              </a:cxn>
            </a:cxnLst>
            <a:rect l="l" t="t" r="r" b="b"/>
            <a:pathLst>
              <a:path w="867768" h="1487236">
                <a:moveTo>
                  <a:pt x="467718" y="1487236"/>
                </a:moveTo>
                <a:cubicBezTo>
                  <a:pt x="205780" y="761748"/>
                  <a:pt x="-56157" y="36261"/>
                  <a:pt x="10518" y="1336"/>
                </a:cubicBezTo>
                <a:cubicBezTo>
                  <a:pt x="77193" y="-33589"/>
                  <a:pt x="472480" y="622048"/>
                  <a:pt x="867768" y="1277686"/>
                </a:cubicBezTo>
              </a:path>
            </a:pathLst>
          </a:custGeom>
          <a:noFill/>
          <a:ln w="28575">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D6C5FBA-5544-4EB5-ADDA-F59DBBDA44C1}"/>
              </a:ext>
            </a:extLst>
          </p:cNvPr>
          <p:cNvSpPr/>
          <p:nvPr/>
        </p:nvSpPr>
        <p:spPr>
          <a:xfrm rot="21093531">
            <a:off x="4175119" y="4545795"/>
            <a:ext cx="1546259" cy="1154834"/>
          </a:xfrm>
          <a:custGeom>
            <a:avLst/>
            <a:gdLst>
              <a:gd name="connsiteX0" fmla="*/ 0 w 2466975"/>
              <a:gd name="connsiteY0" fmla="*/ 1114425 h 2267257"/>
              <a:gd name="connsiteX1" fmla="*/ 1152525 w 2466975"/>
              <a:gd name="connsiteY1" fmla="*/ 2266950 h 2267257"/>
              <a:gd name="connsiteX2" fmla="*/ 1543050 w 2466975"/>
              <a:gd name="connsiteY2" fmla="*/ 1228725 h 2267257"/>
              <a:gd name="connsiteX3" fmla="*/ 2076450 w 2466975"/>
              <a:gd name="connsiteY3" fmla="*/ 1162050 h 2267257"/>
              <a:gd name="connsiteX4" fmla="*/ 2466975 w 2466975"/>
              <a:gd name="connsiteY4" fmla="*/ 0 h 226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75" h="2267257">
                <a:moveTo>
                  <a:pt x="0" y="1114425"/>
                </a:moveTo>
                <a:cubicBezTo>
                  <a:pt x="447675" y="1681162"/>
                  <a:pt x="895350" y="2247900"/>
                  <a:pt x="1152525" y="2266950"/>
                </a:cubicBezTo>
                <a:cubicBezTo>
                  <a:pt x="1409700" y="2286000"/>
                  <a:pt x="1389062" y="1412875"/>
                  <a:pt x="1543050" y="1228725"/>
                </a:cubicBezTo>
                <a:cubicBezTo>
                  <a:pt x="1697038" y="1044575"/>
                  <a:pt x="1922463" y="1366837"/>
                  <a:pt x="2076450" y="1162050"/>
                </a:cubicBezTo>
                <a:cubicBezTo>
                  <a:pt x="2230437" y="957263"/>
                  <a:pt x="2400300" y="204787"/>
                  <a:pt x="2466975"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16BA4D-EC6B-43BD-9AD7-BCAACCE0AAA4}"/>
              </a:ext>
            </a:extLst>
          </p:cNvPr>
          <p:cNvSpPr txBox="1"/>
          <p:nvPr/>
        </p:nvSpPr>
        <p:spPr>
          <a:xfrm>
            <a:off x="918124" y="2825034"/>
            <a:ext cx="1647825" cy="584775"/>
          </a:xfrm>
          <a:prstGeom prst="rect">
            <a:avLst/>
          </a:prstGeom>
          <a:noFill/>
          <a:ln>
            <a:solidFill>
              <a:srgbClr val="002060"/>
            </a:solidFill>
          </a:ln>
        </p:spPr>
        <p:txBody>
          <a:bodyPr wrap="square" rtlCol="0">
            <a:spAutoFit/>
          </a:bodyPr>
          <a:lstStyle/>
          <a:p>
            <a:r>
              <a:rPr lang="en-US" sz="1600" dirty="0"/>
              <a:t>4 cm tunnel at 10 o’clock</a:t>
            </a:r>
          </a:p>
        </p:txBody>
      </p:sp>
      <p:sp>
        <p:nvSpPr>
          <p:cNvPr id="15" name="TextBox 14">
            <a:extLst>
              <a:ext uri="{FF2B5EF4-FFF2-40B4-BE49-F238E27FC236}">
                <a16:creationId xmlns:a16="http://schemas.microsoft.com/office/drawing/2014/main" id="{1F3A4215-B265-4CCD-A3CD-1BB7285C8826}"/>
              </a:ext>
            </a:extLst>
          </p:cNvPr>
          <p:cNvSpPr txBox="1"/>
          <p:nvPr/>
        </p:nvSpPr>
        <p:spPr>
          <a:xfrm>
            <a:off x="6731953" y="5393022"/>
            <a:ext cx="1957895" cy="830997"/>
          </a:xfrm>
          <a:prstGeom prst="rect">
            <a:avLst/>
          </a:prstGeom>
          <a:noFill/>
          <a:ln>
            <a:solidFill>
              <a:srgbClr val="002060"/>
            </a:solidFill>
          </a:ln>
        </p:spPr>
        <p:txBody>
          <a:bodyPr wrap="square" rtlCol="0">
            <a:spAutoFit/>
          </a:bodyPr>
          <a:lstStyle/>
          <a:p>
            <a:r>
              <a:rPr lang="en-US" sz="1600" dirty="0"/>
              <a:t>Undermining from 3 to 7 o’clock, 2.5 cm greatest depth.</a:t>
            </a:r>
          </a:p>
        </p:txBody>
      </p:sp>
      <p:cxnSp>
        <p:nvCxnSpPr>
          <p:cNvPr id="16" name="Straight Arrow Connector 15">
            <a:extLst>
              <a:ext uri="{FF2B5EF4-FFF2-40B4-BE49-F238E27FC236}">
                <a16:creationId xmlns:a16="http://schemas.microsoft.com/office/drawing/2014/main" id="{496DD362-46FB-43E2-B330-43F6DE1F3B55}"/>
              </a:ext>
            </a:extLst>
          </p:cNvPr>
          <p:cNvCxnSpPr/>
          <p:nvPr/>
        </p:nvCxnSpPr>
        <p:spPr>
          <a:xfrm>
            <a:off x="2076450" y="3219449"/>
            <a:ext cx="1002573" cy="1143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44A54B-EBEA-45DC-9B58-D6C676B01E96}"/>
              </a:ext>
            </a:extLst>
          </p:cNvPr>
          <p:cNvCxnSpPr>
            <a:cxnSpLocks/>
          </p:cNvCxnSpPr>
          <p:nvPr/>
        </p:nvCxnSpPr>
        <p:spPr>
          <a:xfrm flipH="1" flipV="1">
            <a:off x="5489227" y="5048250"/>
            <a:ext cx="1221869" cy="5313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62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455" y="364538"/>
            <a:ext cx="7772400" cy="1050023"/>
          </a:xfrm>
        </p:spPr>
        <p:txBody>
          <a:bodyPr/>
          <a:lstStyle/>
          <a:p>
            <a:r>
              <a:rPr lang="en-US" dirty="0"/>
              <a:t>How to measure a closed wound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039324" y="3165646"/>
            <a:ext cx="3929062" cy="2248958"/>
          </a:xfrm>
          <a:prstGeom prst="rect">
            <a:avLst/>
          </a:prstGeom>
        </p:spPr>
      </p:pic>
      <p:cxnSp>
        <p:nvCxnSpPr>
          <p:cNvPr id="6" name="Straight Connector 5"/>
          <p:cNvCxnSpPr/>
          <p:nvPr/>
        </p:nvCxnSpPr>
        <p:spPr>
          <a:xfrm flipV="1">
            <a:off x="4260655" y="2559610"/>
            <a:ext cx="3982453" cy="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260655" y="5984600"/>
            <a:ext cx="3982453" cy="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3172854" y="4087439"/>
            <a:ext cx="3424990" cy="369332"/>
          </a:xfrm>
          <a:prstGeom prst="rect">
            <a:avLst/>
          </a:prstGeom>
          <a:solidFill>
            <a:srgbClr val="0070C0"/>
          </a:solidFill>
          <a:ln>
            <a:solidFill>
              <a:srgbClr val="0070C0"/>
            </a:solidFill>
          </a:ln>
        </p:spPr>
        <p:txBody>
          <a:bodyPr wrap="square" rtlCol="0">
            <a:spAutoFit/>
          </a:bodyPr>
          <a:lstStyle/>
          <a:p>
            <a:pPr algn="ctr"/>
            <a:r>
              <a:rPr lang="en-US" dirty="0"/>
              <a:t>Length</a:t>
            </a:r>
          </a:p>
        </p:txBody>
      </p:sp>
      <p:sp>
        <p:nvSpPr>
          <p:cNvPr id="11" name="TextBox 10"/>
          <p:cNvSpPr txBox="1"/>
          <p:nvPr/>
        </p:nvSpPr>
        <p:spPr>
          <a:xfrm>
            <a:off x="6330089" y="1735142"/>
            <a:ext cx="1600197" cy="369332"/>
          </a:xfrm>
          <a:prstGeom prst="rect">
            <a:avLst/>
          </a:prstGeom>
          <a:solidFill>
            <a:srgbClr val="F5FA16"/>
          </a:solidFill>
          <a:ln>
            <a:solidFill>
              <a:srgbClr val="F5FA16"/>
            </a:solidFill>
          </a:ln>
        </p:spPr>
        <p:txBody>
          <a:bodyPr wrap="square" rtlCol="0">
            <a:spAutoFit/>
          </a:bodyPr>
          <a:lstStyle/>
          <a:p>
            <a:pPr algn="ctr"/>
            <a:r>
              <a:rPr lang="en-US" dirty="0"/>
              <a:t>Width</a:t>
            </a:r>
          </a:p>
        </p:txBody>
      </p:sp>
      <p:cxnSp>
        <p:nvCxnSpPr>
          <p:cNvPr id="13" name="Straight Connector 12"/>
          <p:cNvCxnSpPr/>
          <p:nvPr/>
        </p:nvCxnSpPr>
        <p:spPr>
          <a:xfrm flipH="1">
            <a:off x="6311039" y="1321709"/>
            <a:ext cx="24063" cy="4932947"/>
          </a:xfrm>
          <a:prstGeom prst="line">
            <a:avLst/>
          </a:prstGeom>
          <a:ln w="38100">
            <a:solidFill>
              <a:srgbClr val="F5FA1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905696" y="1321710"/>
            <a:ext cx="24063" cy="4932947"/>
          </a:xfrm>
          <a:prstGeom prst="line">
            <a:avLst/>
          </a:prstGeom>
          <a:ln w="38100">
            <a:solidFill>
              <a:srgbClr val="F5FA16"/>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9759" y="1735142"/>
            <a:ext cx="3912634" cy="2308324"/>
          </a:xfrm>
          <a:prstGeom prst="rect">
            <a:avLst/>
          </a:prstGeom>
          <a:noFill/>
        </p:spPr>
        <p:txBody>
          <a:bodyPr wrap="square" rtlCol="0">
            <a:spAutoFit/>
          </a:bodyPr>
          <a:lstStyle/>
          <a:p>
            <a:r>
              <a:rPr lang="en-US" sz="1600" dirty="0"/>
              <a:t>Closed wounds &amp; abnormalities can be measured by using the edges of the discoloration as markers.</a:t>
            </a:r>
          </a:p>
          <a:p>
            <a:endParaRPr lang="en-US" sz="1600" dirty="0"/>
          </a:p>
          <a:p>
            <a:r>
              <a:rPr lang="en-US" sz="1600" dirty="0"/>
              <a:t>Examples:</a:t>
            </a:r>
          </a:p>
          <a:p>
            <a:pPr marL="342900" indent="-342900">
              <a:buFont typeface="Arial" panose="020B0604020202020204" pitchFamily="34" charset="0"/>
              <a:buChar char="•"/>
            </a:pPr>
            <a:r>
              <a:rPr lang="en-US" sz="1600" dirty="0"/>
              <a:t>Stage 1 pressure injury</a:t>
            </a:r>
          </a:p>
          <a:p>
            <a:pPr marL="342900" indent="-342900">
              <a:buFont typeface="Arial" panose="020B0604020202020204" pitchFamily="34" charset="0"/>
              <a:buChar char="•"/>
            </a:pPr>
            <a:r>
              <a:rPr lang="en-US" sz="1600" dirty="0"/>
              <a:t>Intact deep tissue pressure injury</a:t>
            </a:r>
          </a:p>
          <a:p>
            <a:pPr marL="342900" indent="-342900">
              <a:buFont typeface="Arial" panose="020B0604020202020204" pitchFamily="34" charset="0"/>
              <a:buChar char="•"/>
            </a:pPr>
            <a:r>
              <a:rPr lang="en-US" sz="1600" dirty="0"/>
              <a:t>Blanchable erythema</a:t>
            </a:r>
          </a:p>
          <a:p>
            <a:pPr marL="342900" indent="-342900">
              <a:buFont typeface="Arial" panose="020B0604020202020204" pitchFamily="34" charset="0"/>
              <a:buChar char="•"/>
            </a:pPr>
            <a:r>
              <a:rPr lang="en-US" sz="1600" dirty="0"/>
              <a:t>Intertrigo</a:t>
            </a:r>
          </a:p>
        </p:txBody>
      </p:sp>
    </p:spTree>
    <p:extLst>
      <p:ext uri="{BB962C8B-B14F-4D97-AF65-F5344CB8AC3E}">
        <p14:creationId xmlns:p14="http://schemas.microsoft.com/office/powerpoint/2010/main" val="260694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14" y="420307"/>
            <a:ext cx="8610600" cy="1143000"/>
          </a:xfrm>
        </p:spPr>
        <p:txBody>
          <a:bodyPr>
            <a:noAutofit/>
          </a:bodyPr>
          <a:lstStyle/>
          <a:p>
            <a:r>
              <a:rPr lang="en-US" sz="4200" dirty="0"/>
              <a:t>Wound Assessments</a:t>
            </a:r>
          </a:p>
        </p:txBody>
      </p:sp>
      <p:sp>
        <p:nvSpPr>
          <p:cNvPr id="3" name="Content Placeholder 2"/>
          <p:cNvSpPr>
            <a:spLocks noGrp="1"/>
          </p:cNvSpPr>
          <p:nvPr>
            <p:ph idx="1"/>
          </p:nvPr>
        </p:nvSpPr>
        <p:spPr>
          <a:xfrm>
            <a:off x="496614" y="1563307"/>
            <a:ext cx="8305800" cy="4313237"/>
          </a:xfrm>
        </p:spPr>
        <p:txBody>
          <a:bodyPr>
            <a:normAutofit/>
          </a:bodyPr>
          <a:lstStyle/>
          <a:p>
            <a:pPr marL="346075" indent="0">
              <a:buNone/>
            </a:pPr>
            <a:r>
              <a:rPr lang="en-US" sz="1800" dirty="0"/>
              <a:t>Wounds and skin abnormalities are part of the integumentary system.  Skin assessments (i.e. temperature, turgor, moisture, mucous membrane, etc.) are usually assessed on a per shift basis in acute care settings, while the parameters of a wound assessment may be assessed less frequently.</a:t>
            </a:r>
          </a:p>
          <a:p>
            <a:pPr marL="346075" indent="0">
              <a:buNone/>
            </a:pPr>
            <a:r>
              <a:rPr lang="en-US" sz="1800" dirty="0"/>
              <a:t>Two reason why:</a:t>
            </a:r>
          </a:p>
          <a:p>
            <a:pPr marL="1028700" indent="-342900">
              <a:buAutoNum type="arabicPeriod"/>
            </a:pPr>
            <a:r>
              <a:rPr lang="en-US" sz="1800" dirty="0"/>
              <a:t>It takes time to notice the wound is healing or perhaps recognize it is not changing at all.</a:t>
            </a:r>
          </a:p>
          <a:p>
            <a:pPr marL="1028700" indent="-342900">
              <a:buAutoNum type="arabicPeriod"/>
            </a:pPr>
            <a:r>
              <a:rPr lang="en-US" sz="1800" dirty="0"/>
              <a:t>Wound care products have come a long way! Many dressings are fine to keep in place for several days as long as no sign of saturation. </a:t>
            </a:r>
          </a:p>
          <a:p>
            <a:pPr marL="346075" indent="0">
              <a:buNone/>
            </a:pPr>
            <a:r>
              <a:rPr lang="en-US" sz="1800" dirty="0"/>
              <a:t>Just familiarize yourself with your facility’s policy on assessment frequencies.  Always escalate the issue if the wound is deteriorating!</a:t>
            </a:r>
          </a:p>
        </p:txBody>
      </p:sp>
      <p:sp>
        <p:nvSpPr>
          <p:cNvPr id="4" name="Slide Number Placeholder 3"/>
          <p:cNvSpPr>
            <a:spLocks noGrp="1"/>
          </p:cNvSpPr>
          <p:nvPr>
            <p:ph type="sldNum" sz="quarter" idx="12"/>
          </p:nvPr>
        </p:nvSpPr>
        <p:spPr/>
        <p:txBody>
          <a:bodyPr/>
          <a:lstStyle/>
          <a:p>
            <a:fld id="{261FB9F5-4D27-4C55-A630-44E208EFAA53}" type="slidenum">
              <a:rPr lang="en-US" smtClean="0"/>
              <a:pPr/>
              <a:t>3</a:t>
            </a:fld>
            <a:endParaRPr lang="en-US"/>
          </a:p>
        </p:txBody>
      </p:sp>
    </p:spTree>
    <p:extLst>
      <p:ext uri="{BB962C8B-B14F-4D97-AF65-F5344CB8AC3E}">
        <p14:creationId xmlns:p14="http://schemas.microsoft.com/office/powerpoint/2010/main" val="1067983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219A61C-9CD0-4CD7-A381-8FC5E8AD6EEF}"/>
              </a:ext>
            </a:extLst>
          </p:cNvPr>
          <p:cNvPicPr>
            <a:picLocks noChangeAspect="1"/>
          </p:cNvPicPr>
          <p:nvPr/>
        </p:nvPicPr>
        <p:blipFill rotWithShape="1">
          <a:blip r:embed="rId2"/>
          <a:srcRect l="25282" t="35742" r="27049" b="28042"/>
          <a:stretch/>
        </p:blipFill>
        <p:spPr>
          <a:xfrm>
            <a:off x="4385059" y="587151"/>
            <a:ext cx="2749000" cy="1969105"/>
          </a:xfrm>
          <a:prstGeom prst="rect">
            <a:avLst/>
          </a:prstGeom>
        </p:spPr>
      </p:pic>
      <p:pic>
        <p:nvPicPr>
          <p:cNvPr id="7" name="Picture 6">
            <a:extLst>
              <a:ext uri="{FF2B5EF4-FFF2-40B4-BE49-F238E27FC236}">
                <a16:creationId xmlns:a16="http://schemas.microsoft.com/office/drawing/2014/main" id="{A41BD3EB-409A-4794-9CFE-40B023744CB3}"/>
              </a:ext>
            </a:extLst>
          </p:cNvPr>
          <p:cNvPicPr>
            <a:picLocks noChangeAspect="1"/>
          </p:cNvPicPr>
          <p:nvPr/>
        </p:nvPicPr>
        <p:blipFill rotWithShape="1">
          <a:blip r:embed="rId3">
            <a:extLst>
              <a:ext uri="{28A0092B-C50C-407E-A947-70E740481C1C}">
                <a14:useLocalDpi xmlns:a14="http://schemas.microsoft.com/office/drawing/2010/main" val="0"/>
              </a:ext>
            </a:extLst>
          </a:blip>
          <a:srcRect l="13148" t="9678" r="39259" b="28555"/>
          <a:stretch/>
        </p:blipFill>
        <p:spPr>
          <a:xfrm>
            <a:off x="7137648" y="3470805"/>
            <a:ext cx="1851524" cy="3203926"/>
          </a:xfrm>
          <a:prstGeom prst="rect">
            <a:avLst/>
          </a:prstGeom>
        </p:spPr>
      </p:pic>
      <p:sp>
        <p:nvSpPr>
          <p:cNvPr id="4" name="Slide Number Placeholder 3"/>
          <p:cNvSpPr>
            <a:spLocks noGrp="1"/>
          </p:cNvSpPr>
          <p:nvPr>
            <p:ph type="sldNum" sz="quarter" idx="12"/>
          </p:nvPr>
        </p:nvSpPr>
        <p:spPr>
          <a:xfrm>
            <a:off x="8259053" y="5331629"/>
            <a:ext cx="480060" cy="365125"/>
          </a:xfrm>
        </p:spPr>
        <p:txBody>
          <a:bodyPr/>
          <a:lstStyle/>
          <a:p>
            <a:fld id="{261FB9F5-4D27-4C55-A630-44E208EFAA53}" type="slidenum">
              <a:rPr lang="en-US" smtClean="0"/>
              <a:pPr/>
              <a:t>30</a:t>
            </a:fld>
            <a:endParaRPr lang="en-US"/>
          </a:p>
        </p:txBody>
      </p:sp>
      <p:sp>
        <p:nvSpPr>
          <p:cNvPr id="16" name="Text Placeholder 2"/>
          <p:cNvSpPr txBox="1">
            <a:spLocks/>
          </p:cNvSpPr>
          <p:nvPr/>
        </p:nvSpPr>
        <p:spPr>
          <a:xfrm>
            <a:off x="7852999" y="5918582"/>
            <a:ext cx="1105662" cy="38461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dirty="0">
                <a:solidFill>
                  <a:schemeClr val="bg1"/>
                </a:solidFill>
              </a:rPr>
              <a:t>Tendon</a:t>
            </a:r>
          </a:p>
        </p:txBody>
      </p:sp>
      <p:sp>
        <p:nvSpPr>
          <p:cNvPr id="12" name="Title 1"/>
          <p:cNvSpPr>
            <a:spLocks noGrp="1"/>
          </p:cNvSpPr>
          <p:nvPr>
            <p:ph type="title"/>
          </p:nvPr>
        </p:nvSpPr>
        <p:spPr>
          <a:xfrm>
            <a:off x="393730" y="197515"/>
            <a:ext cx="7498080" cy="1143000"/>
          </a:xfrm>
        </p:spPr>
        <p:txBody>
          <a:bodyPr>
            <a:normAutofit/>
          </a:bodyPr>
          <a:lstStyle/>
          <a:p>
            <a:r>
              <a:rPr lang="en-US" dirty="0"/>
              <a:t>5. Wound Bed tissue</a:t>
            </a:r>
          </a:p>
        </p:txBody>
      </p:sp>
      <p:sp>
        <p:nvSpPr>
          <p:cNvPr id="17" name="Content Placeholder 2"/>
          <p:cNvSpPr>
            <a:spLocks noGrp="1"/>
          </p:cNvSpPr>
          <p:nvPr>
            <p:ph idx="1"/>
          </p:nvPr>
        </p:nvSpPr>
        <p:spPr>
          <a:xfrm>
            <a:off x="483192" y="1340515"/>
            <a:ext cx="2948774" cy="4840100"/>
          </a:xfrm>
        </p:spPr>
        <p:txBody>
          <a:bodyPr>
            <a:normAutofit fontScale="92500" lnSpcReduction="10000"/>
          </a:bodyPr>
          <a:lstStyle/>
          <a:p>
            <a:pPr marL="0" indent="0" algn="ctr">
              <a:buNone/>
            </a:pPr>
            <a:r>
              <a:rPr lang="en-US" sz="1800" b="1" u="sng" dirty="0"/>
              <a:t>Tissue Types</a:t>
            </a:r>
          </a:p>
          <a:p>
            <a:r>
              <a:rPr lang="en-US" sz="1800" dirty="0"/>
              <a:t>Granulation</a:t>
            </a:r>
          </a:p>
          <a:p>
            <a:r>
              <a:rPr lang="en-US" sz="1800" dirty="0" err="1"/>
              <a:t>Hypergranulation</a:t>
            </a:r>
            <a:r>
              <a:rPr lang="en-US" sz="1800" dirty="0"/>
              <a:t>*</a:t>
            </a:r>
          </a:p>
          <a:p>
            <a:r>
              <a:rPr lang="en-US" sz="1800" dirty="0"/>
              <a:t>Epithelial*</a:t>
            </a:r>
          </a:p>
          <a:p>
            <a:r>
              <a:rPr lang="en-US" sz="1800" dirty="0"/>
              <a:t>Eschar</a:t>
            </a:r>
          </a:p>
          <a:p>
            <a:r>
              <a:rPr lang="en-US" sz="1800" dirty="0"/>
              <a:t>Bone*</a:t>
            </a:r>
          </a:p>
          <a:p>
            <a:r>
              <a:rPr lang="en-US" sz="1800" dirty="0"/>
              <a:t>Tendon/Ligament</a:t>
            </a:r>
          </a:p>
          <a:p>
            <a:r>
              <a:rPr lang="en-US" sz="1800" dirty="0"/>
              <a:t>Slough</a:t>
            </a:r>
          </a:p>
          <a:p>
            <a:r>
              <a:rPr lang="en-US" sz="1800" dirty="0"/>
              <a:t>Scar tissue</a:t>
            </a:r>
          </a:p>
          <a:p>
            <a:r>
              <a:rPr lang="en-US" sz="1800" dirty="0"/>
              <a:t>Adipose</a:t>
            </a:r>
          </a:p>
          <a:p>
            <a:r>
              <a:rPr lang="en-US" sz="1800" dirty="0"/>
              <a:t>Muscle</a:t>
            </a:r>
          </a:p>
          <a:p>
            <a:r>
              <a:rPr lang="en-US" sz="1800" dirty="0"/>
              <a:t>Fascia*</a:t>
            </a:r>
          </a:p>
          <a:p>
            <a:pPr marL="0" indent="0">
              <a:buNone/>
            </a:pPr>
            <a:r>
              <a:rPr lang="en-US" sz="1200" dirty="0"/>
              <a:t>*List does not include all possible tissues and not all the above are pictured here.</a:t>
            </a:r>
          </a:p>
        </p:txBody>
      </p:sp>
      <p:sp>
        <p:nvSpPr>
          <p:cNvPr id="18" name="Text Placeholder 2"/>
          <p:cNvSpPr txBox="1">
            <a:spLocks/>
          </p:cNvSpPr>
          <p:nvPr/>
        </p:nvSpPr>
        <p:spPr>
          <a:xfrm>
            <a:off x="5484213" y="662583"/>
            <a:ext cx="1105662" cy="63976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dirty="0">
                <a:solidFill>
                  <a:schemeClr val="bg1"/>
                </a:solidFill>
              </a:rPr>
              <a:t>Muscle</a:t>
            </a:r>
          </a:p>
        </p:txBody>
      </p:sp>
      <p:sp>
        <p:nvSpPr>
          <p:cNvPr id="3" name="AutoShape 2" descr="Image result for tendon bone wound"/>
          <p:cNvSpPr>
            <a:spLocks noChangeAspect="1" noChangeArrowheads="1"/>
          </p:cNvSpPr>
          <p:nvPr/>
        </p:nvSpPr>
        <p:spPr bwMode="auto">
          <a:xfrm>
            <a:off x="63500" y="-822325"/>
            <a:ext cx="2333625"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descr="02-18a.JPG">
            <a:extLst>
              <a:ext uri="{FF2B5EF4-FFF2-40B4-BE49-F238E27FC236}">
                <a16:creationId xmlns:a16="http://schemas.microsoft.com/office/drawing/2014/main" id="{EF6294D8-C8B5-4D07-8484-F0BB21C7B53A}"/>
              </a:ext>
            </a:extLst>
          </p:cNvPr>
          <p:cNvPicPr>
            <a:picLocks noChangeAspect="1"/>
          </p:cNvPicPr>
          <p:nvPr/>
        </p:nvPicPr>
        <p:blipFill rotWithShape="1">
          <a:blip r:embed="rId4"/>
          <a:srcRect l="29091" t="60848" r="52936" b="13120"/>
          <a:stretch/>
        </p:blipFill>
        <p:spPr>
          <a:xfrm>
            <a:off x="7304067" y="587151"/>
            <a:ext cx="1354409" cy="2591559"/>
          </a:xfrm>
          <a:prstGeom prst="rect">
            <a:avLst/>
          </a:prstGeom>
        </p:spPr>
      </p:pic>
      <p:pic>
        <p:nvPicPr>
          <p:cNvPr id="22" name="Picture 21">
            <a:extLst>
              <a:ext uri="{FF2B5EF4-FFF2-40B4-BE49-F238E27FC236}">
                <a16:creationId xmlns:a16="http://schemas.microsoft.com/office/drawing/2014/main" id="{E6B8661A-B8FD-4F54-8665-B6F5E63F7C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82" t="33333" r="19065" b="35898"/>
          <a:stretch/>
        </p:blipFill>
        <p:spPr>
          <a:xfrm rot="5400000">
            <a:off x="4310832" y="4254040"/>
            <a:ext cx="2022672" cy="2790219"/>
          </a:xfrm>
          <a:prstGeom prst="rect">
            <a:avLst/>
          </a:prstGeom>
        </p:spPr>
      </p:pic>
      <p:sp>
        <p:nvSpPr>
          <p:cNvPr id="11" name="Text Placeholder 2"/>
          <p:cNvSpPr txBox="1">
            <a:spLocks/>
          </p:cNvSpPr>
          <p:nvPr/>
        </p:nvSpPr>
        <p:spPr>
          <a:xfrm>
            <a:off x="5490219" y="4942473"/>
            <a:ext cx="1198934" cy="652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dirty="0">
                <a:solidFill>
                  <a:schemeClr val="bg1"/>
                </a:solidFill>
              </a:rPr>
              <a:t>Tan Slough</a:t>
            </a:r>
          </a:p>
        </p:txBody>
      </p:sp>
      <p:sp>
        <p:nvSpPr>
          <p:cNvPr id="8" name="Text Placeholder 2"/>
          <p:cNvSpPr txBox="1">
            <a:spLocks/>
          </p:cNvSpPr>
          <p:nvPr/>
        </p:nvSpPr>
        <p:spPr>
          <a:xfrm>
            <a:off x="3898030" y="6150415"/>
            <a:ext cx="1054057" cy="510071"/>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dirty="0">
                <a:solidFill>
                  <a:schemeClr val="bg1"/>
                </a:solidFill>
              </a:rPr>
              <a:t>Black Eschar</a:t>
            </a:r>
          </a:p>
        </p:txBody>
      </p:sp>
      <p:pic>
        <p:nvPicPr>
          <p:cNvPr id="25" name="Picture 24">
            <a:extLst>
              <a:ext uri="{FF2B5EF4-FFF2-40B4-BE49-F238E27FC236}">
                <a16:creationId xmlns:a16="http://schemas.microsoft.com/office/drawing/2014/main" id="{B7DFFDB3-1785-42BB-B7D8-2E08C5FFEF80}"/>
              </a:ext>
            </a:extLst>
          </p:cNvPr>
          <p:cNvPicPr>
            <a:picLocks noChangeAspect="1"/>
          </p:cNvPicPr>
          <p:nvPr/>
        </p:nvPicPr>
        <p:blipFill rotWithShape="1">
          <a:blip r:embed="rId6">
            <a:extLst>
              <a:ext uri="{28A0092B-C50C-407E-A947-70E740481C1C}">
                <a14:useLocalDpi xmlns:a14="http://schemas.microsoft.com/office/drawing/2010/main" val="0"/>
              </a:ext>
            </a:extLst>
          </a:blip>
          <a:srcRect l="23922" t="45811" r="46283" b="33618"/>
          <a:stretch/>
        </p:blipFill>
        <p:spPr>
          <a:xfrm>
            <a:off x="4255148" y="2703677"/>
            <a:ext cx="2059318" cy="1895966"/>
          </a:xfrm>
          <a:prstGeom prst="rect">
            <a:avLst/>
          </a:prstGeom>
        </p:spPr>
      </p:pic>
      <p:sp>
        <p:nvSpPr>
          <p:cNvPr id="14" name="Text Placeholder 2"/>
          <p:cNvSpPr txBox="1">
            <a:spLocks/>
          </p:cNvSpPr>
          <p:nvPr/>
        </p:nvSpPr>
        <p:spPr>
          <a:xfrm>
            <a:off x="7304067" y="2105319"/>
            <a:ext cx="1625911" cy="510071"/>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dirty="0">
                <a:solidFill>
                  <a:schemeClr val="bg1"/>
                </a:solidFill>
              </a:rPr>
              <a:t>Granulation</a:t>
            </a:r>
          </a:p>
        </p:txBody>
      </p:sp>
      <p:sp>
        <p:nvSpPr>
          <p:cNvPr id="19" name="Text Placeholder 2"/>
          <p:cNvSpPr txBox="1">
            <a:spLocks/>
          </p:cNvSpPr>
          <p:nvPr/>
        </p:nvSpPr>
        <p:spPr>
          <a:xfrm>
            <a:off x="5195133" y="3109119"/>
            <a:ext cx="1301998" cy="63976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400" dirty="0">
                <a:solidFill>
                  <a:schemeClr val="bg1"/>
                </a:solidFill>
              </a:rPr>
              <a:t>Adipose</a:t>
            </a:r>
          </a:p>
        </p:txBody>
      </p:sp>
    </p:spTree>
    <p:extLst>
      <p:ext uri="{BB962C8B-B14F-4D97-AF65-F5344CB8AC3E}">
        <p14:creationId xmlns:p14="http://schemas.microsoft.com/office/powerpoint/2010/main" val="49338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87028" y="263719"/>
            <a:ext cx="5794246" cy="1143000"/>
          </a:xfrm>
        </p:spPr>
        <p:txBody>
          <a:bodyPr>
            <a:normAutofit/>
          </a:bodyPr>
          <a:lstStyle/>
          <a:p>
            <a:r>
              <a:rPr lang="en-US" sz="3600" dirty="0"/>
              <a:t>5. Wound bed tissue</a:t>
            </a:r>
          </a:p>
        </p:txBody>
      </p:sp>
      <p:sp>
        <p:nvSpPr>
          <p:cNvPr id="23" name="TextBox 22"/>
          <p:cNvSpPr txBox="1"/>
          <p:nvPr/>
        </p:nvSpPr>
        <p:spPr>
          <a:xfrm>
            <a:off x="787028" y="1311840"/>
            <a:ext cx="7693819" cy="1077218"/>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600" dirty="0"/>
              <a:t>To describe the amount of each tissue in a wound bed, consider the wound or affected area as the entire whole: 100%.   Estimate what percent of the whole is made up of each tissue type. Sometimes it is just not possible to tell what type of tissue is present. Describe the color and % in these cases.   </a:t>
            </a:r>
            <a:endParaRPr lang="en-US" sz="1600" dirty="0">
              <a:sym typeface="Wingdings" panose="05000000000000000000" pitchFamily="2" charset="2"/>
            </a:endParaRPr>
          </a:p>
        </p:txBody>
      </p:sp>
      <p:pic>
        <p:nvPicPr>
          <p:cNvPr id="3" name="Picture 2">
            <a:extLst>
              <a:ext uri="{FF2B5EF4-FFF2-40B4-BE49-F238E27FC236}">
                <a16:creationId xmlns:a16="http://schemas.microsoft.com/office/drawing/2014/main" id="{431202E7-EEF4-4F57-8053-9599120E49FD}"/>
              </a:ext>
            </a:extLst>
          </p:cNvPr>
          <p:cNvPicPr>
            <a:picLocks noChangeAspect="1"/>
          </p:cNvPicPr>
          <p:nvPr/>
        </p:nvPicPr>
        <p:blipFill rotWithShape="1">
          <a:blip r:embed="rId3">
            <a:extLst>
              <a:ext uri="{28A0092B-C50C-407E-A947-70E740481C1C}">
                <a14:useLocalDpi xmlns:a14="http://schemas.microsoft.com/office/drawing/2010/main" val="0"/>
              </a:ext>
            </a:extLst>
          </a:blip>
          <a:srcRect l="5373" t="5833" r="6004" b="8056"/>
          <a:stretch/>
        </p:blipFill>
        <p:spPr>
          <a:xfrm>
            <a:off x="412923" y="2885325"/>
            <a:ext cx="2446391" cy="2698866"/>
          </a:xfrm>
          <a:prstGeom prst="rect">
            <a:avLst/>
          </a:prstGeom>
        </p:spPr>
      </p:pic>
      <p:pic>
        <p:nvPicPr>
          <p:cNvPr id="6" name="Picture 5">
            <a:extLst>
              <a:ext uri="{FF2B5EF4-FFF2-40B4-BE49-F238E27FC236}">
                <a16:creationId xmlns:a16="http://schemas.microsoft.com/office/drawing/2014/main" id="{4FC709AA-473E-47CC-A5DA-FCBE2F2D1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49628" y="3507961"/>
            <a:ext cx="3140817" cy="1797774"/>
          </a:xfrm>
          <a:prstGeom prst="rect">
            <a:avLst/>
          </a:prstGeom>
        </p:spPr>
      </p:pic>
      <p:sp>
        <p:nvSpPr>
          <p:cNvPr id="7" name="TextBox 6">
            <a:extLst>
              <a:ext uri="{FF2B5EF4-FFF2-40B4-BE49-F238E27FC236}">
                <a16:creationId xmlns:a16="http://schemas.microsoft.com/office/drawing/2014/main" id="{0D286021-972A-4912-A851-87470E8AE205}"/>
              </a:ext>
            </a:extLst>
          </p:cNvPr>
          <p:cNvSpPr txBox="1"/>
          <p:nvPr/>
        </p:nvSpPr>
        <p:spPr>
          <a:xfrm>
            <a:off x="3877332" y="4999416"/>
            <a:ext cx="2095958" cy="1077218"/>
          </a:xfrm>
          <a:prstGeom prst="rect">
            <a:avLst/>
          </a:prstGeom>
          <a:noFill/>
          <a:ln>
            <a:solidFill>
              <a:srgbClr val="002060"/>
            </a:solidFill>
          </a:ln>
        </p:spPr>
        <p:txBody>
          <a:bodyPr wrap="square" rtlCol="0">
            <a:spAutoFit/>
          </a:bodyPr>
          <a:lstStyle/>
          <a:p>
            <a:pPr algn="ctr"/>
            <a:r>
              <a:rPr lang="en-US" sz="1600" dirty="0"/>
              <a:t>45% tan slough</a:t>
            </a:r>
          </a:p>
          <a:p>
            <a:pPr algn="ctr"/>
            <a:r>
              <a:rPr lang="en-US" sz="1600" dirty="0"/>
              <a:t>15% brown eschar</a:t>
            </a:r>
          </a:p>
          <a:p>
            <a:pPr algn="ctr"/>
            <a:r>
              <a:rPr lang="en-US" sz="1600" dirty="0"/>
              <a:t>15% pink dermis</a:t>
            </a:r>
          </a:p>
          <a:p>
            <a:pPr algn="ctr"/>
            <a:r>
              <a:rPr lang="en-US" sz="1600" dirty="0"/>
              <a:t>25% pink-red tissue</a:t>
            </a:r>
          </a:p>
        </p:txBody>
      </p:sp>
      <p:sp>
        <p:nvSpPr>
          <p:cNvPr id="8" name="TextBox 7">
            <a:extLst>
              <a:ext uri="{FF2B5EF4-FFF2-40B4-BE49-F238E27FC236}">
                <a16:creationId xmlns:a16="http://schemas.microsoft.com/office/drawing/2014/main" id="{420FEF78-371C-45C6-B745-073A5950A216}"/>
              </a:ext>
            </a:extLst>
          </p:cNvPr>
          <p:cNvSpPr txBox="1"/>
          <p:nvPr/>
        </p:nvSpPr>
        <p:spPr>
          <a:xfrm>
            <a:off x="7253298" y="6058274"/>
            <a:ext cx="1290627" cy="584775"/>
          </a:xfrm>
          <a:prstGeom prst="rect">
            <a:avLst/>
          </a:prstGeom>
          <a:noFill/>
          <a:ln>
            <a:solidFill>
              <a:srgbClr val="002060"/>
            </a:solidFill>
          </a:ln>
        </p:spPr>
        <p:txBody>
          <a:bodyPr wrap="square" rtlCol="0">
            <a:spAutoFit/>
          </a:bodyPr>
          <a:lstStyle/>
          <a:p>
            <a:r>
              <a:rPr lang="en-US" sz="1600" dirty="0"/>
              <a:t>100% intact erythema</a:t>
            </a:r>
          </a:p>
        </p:txBody>
      </p:sp>
      <p:sp>
        <p:nvSpPr>
          <p:cNvPr id="9" name="TextBox 8">
            <a:extLst>
              <a:ext uri="{FF2B5EF4-FFF2-40B4-BE49-F238E27FC236}">
                <a16:creationId xmlns:a16="http://schemas.microsoft.com/office/drawing/2014/main" id="{3E993CF3-C949-4B0F-BED0-95806F2D9F75}"/>
              </a:ext>
            </a:extLst>
          </p:cNvPr>
          <p:cNvSpPr txBox="1"/>
          <p:nvPr/>
        </p:nvSpPr>
        <p:spPr>
          <a:xfrm>
            <a:off x="353145" y="5684869"/>
            <a:ext cx="2565948" cy="830997"/>
          </a:xfrm>
          <a:prstGeom prst="rect">
            <a:avLst/>
          </a:prstGeom>
          <a:noFill/>
          <a:ln>
            <a:solidFill>
              <a:srgbClr val="002060"/>
            </a:solidFill>
          </a:ln>
        </p:spPr>
        <p:txBody>
          <a:bodyPr wrap="square" rtlCol="0">
            <a:spAutoFit/>
          </a:bodyPr>
          <a:lstStyle/>
          <a:p>
            <a:pPr algn="ctr"/>
            <a:r>
              <a:rPr lang="en-US" sz="1600" dirty="0"/>
              <a:t>85% brown-black eschar</a:t>
            </a:r>
          </a:p>
          <a:p>
            <a:pPr algn="ctr"/>
            <a:r>
              <a:rPr lang="en-US" sz="1600" dirty="0"/>
              <a:t>5% tan slough</a:t>
            </a:r>
          </a:p>
          <a:p>
            <a:pPr algn="ctr"/>
            <a:r>
              <a:rPr lang="en-US" sz="1600" dirty="0"/>
              <a:t>10% maroon-red tissue</a:t>
            </a:r>
          </a:p>
        </p:txBody>
      </p:sp>
      <p:pic>
        <p:nvPicPr>
          <p:cNvPr id="4" name="Picture 3">
            <a:extLst>
              <a:ext uri="{FF2B5EF4-FFF2-40B4-BE49-F238E27FC236}">
                <a16:creationId xmlns:a16="http://schemas.microsoft.com/office/drawing/2014/main" id="{AF4284B9-FBFD-4D0E-9E2F-B388B8B041EE}"/>
              </a:ext>
            </a:extLst>
          </p:cNvPr>
          <p:cNvPicPr>
            <a:picLocks noChangeAspect="1"/>
          </p:cNvPicPr>
          <p:nvPr/>
        </p:nvPicPr>
        <p:blipFill rotWithShape="1">
          <a:blip r:embed="rId5"/>
          <a:srcRect l="56941" t="50000" r="26458" b="33889"/>
          <a:stretch/>
        </p:blipFill>
        <p:spPr>
          <a:xfrm>
            <a:off x="3286260" y="2968175"/>
            <a:ext cx="3278103" cy="1789509"/>
          </a:xfrm>
          <a:prstGeom prst="rect">
            <a:avLst/>
          </a:prstGeom>
        </p:spPr>
      </p:pic>
    </p:spTree>
    <p:extLst>
      <p:ext uri="{BB962C8B-B14F-4D97-AF65-F5344CB8AC3E}">
        <p14:creationId xmlns:p14="http://schemas.microsoft.com/office/powerpoint/2010/main" val="4086950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67978" y="174047"/>
            <a:ext cx="5794246" cy="1143000"/>
          </a:xfrm>
        </p:spPr>
        <p:txBody>
          <a:bodyPr>
            <a:normAutofit/>
          </a:bodyPr>
          <a:lstStyle/>
          <a:p>
            <a:r>
              <a:rPr lang="en-US" sz="3600" dirty="0"/>
              <a:t>6. Exudate (Drainage)</a:t>
            </a:r>
          </a:p>
        </p:txBody>
      </p:sp>
      <p:graphicFrame>
        <p:nvGraphicFramePr>
          <p:cNvPr id="2" name="Table 2">
            <a:extLst>
              <a:ext uri="{FF2B5EF4-FFF2-40B4-BE49-F238E27FC236}">
                <a16:creationId xmlns:a16="http://schemas.microsoft.com/office/drawing/2014/main" id="{A1C4B3CA-72E2-4EFD-BAB8-7785EEDC8A7F}"/>
              </a:ext>
            </a:extLst>
          </p:cNvPr>
          <p:cNvGraphicFramePr>
            <a:graphicFrameLocks noGrp="1"/>
          </p:cNvGraphicFramePr>
          <p:nvPr>
            <p:extLst>
              <p:ext uri="{D42A27DB-BD31-4B8C-83A1-F6EECF244321}">
                <p14:modId xmlns:p14="http://schemas.microsoft.com/office/powerpoint/2010/main" val="3035056300"/>
              </p:ext>
            </p:extLst>
          </p:nvPr>
        </p:nvGraphicFramePr>
        <p:xfrm>
          <a:off x="864340" y="1317047"/>
          <a:ext cx="7511682" cy="2397760"/>
        </p:xfrm>
        <a:graphic>
          <a:graphicData uri="http://schemas.openxmlformats.org/drawingml/2006/table">
            <a:tbl>
              <a:tblPr firstRow="1" bandRow="1">
                <a:tableStyleId>{5C22544A-7EE6-4342-B048-85BDC9FD1C3A}</a:tableStyleId>
              </a:tblPr>
              <a:tblGrid>
                <a:gridCol w="1812185">
                  <a:extLst>
                    <a:ext uri="{9D8B030D-6E8A-4147-A177-3AD203B41FA5}">
                      <a16:colId xmlns:a16="http://schemas.microsoft.com/office/drawing/2014/main" val="1984371886"/>
                    </a:ext>
                  </a:extLst>
                </a:gridCol>
                <a:gridCol w="2514600">
                  <a:extLst>
                    <a:ext uri="{9D8B030D-6E8A-4147-A177-3AD203B41FA5}">
                      <a16:colId xmlns:a16="http://schemas.microsoft.com/office/drawing/2014/main" val="3164995768"/>
                    </a:ext>
                  </a:extLst>
                </a:gridCol>
                <a:gridCol w="3184897">
                  <a:extLst>
                    <a:ext uri="{9D8B030D-6E8A-4147-A177-3AD203B41FA5}">
                      <a16:colId xmlns:a16="http://schemas.microsoft.com/office/drawing/2014/main" val="373765121"/>
                    </a:ext>
                  </a:extLst>
                </a:gridCol>
              </a:tblGrid>
              <a:tr h="370840">
                <a:tc>
                  <a:txBody>
                    <a:bodyPr/>
                    <a:lstStyle/>
                    <a:p>
                      <a:r>
                        <a:rPr lang="en-US" sz="1600" dirty="0"/>
                        <a:t>Type</a:t>
                      </a:r>
                    </a:p>
                  </a:txBody>
                  <a:tcPr/>
                </a:tc>
                <a:tc>
                  <a:txBody>
                    <a:bodyPr/>
                    <a:lstStyle/>
                    <a:p>
                      <a:r>
                        <a:rPr lang="en-US" sz="1600" dirty="0"/>
                        <a:t>Consistency</a:t>
                      </a:r>
                    </a:p>
                  </a:txBody>
                  <a:tcPr/>
                </a:tc>
                <a:tc>
                  <a:txBody>
                    <a:bodyPr/>
                    <a:lstStyle/>
                    <a:p>
                      <a:r>
                        <a:rPr lang="en-US" sz="1600" dirty="0"/>
                        <a:t>Color</a:t>
                      </a:r>
                    </a:p>
                  </a:txBody>
                  <a:tcPr/>
                </a:tc>
                <a:extLst>
                  <a:ext uri="{0D108BD9-81ED-4DB2-BD59-A6C34878D82A}">
                    <a16:rowId xmlns:a16="http://schemas.microsoft.com/office/drawing/2014/main" val="2849493458"/>
                  </a:ext>
                </a:extLst>
              </a:tr>
              <a:tr h="327660">
                <a:tc>
                  <a:txBody>
                    <a:bodyPr/>
                    <a:lstStyle/>
                    <a:p>
                      <a:r>
                        <a:rPr lang="en-US" sz="1600" dirty="0"/>
                        <a:t>Serous</a:t>
                      </a:r>
                    </a:p>
                  </a:txBody>
                  <a:tcPr/>
                </a:tc>
                <a:tc>
                  <a:txBody>
                    <a:bodyPr/>
                    <a:lstStyle/>
                    <a:p>
                      <a:r>
                        <a:rPr lang="en-US" sz="1600" dirty="0"/>
                        <a:t>Thin, Watery</a:t>
                      </a:r>
                    </a:p>
                  </a:txBody>
                  <a:tcPr/>
                </a:tc>
                <a:tc>
                  <a:txBody>
                    <a:bodyPr/>
                    <a:lstStyle/>
                    <a:p>
                      <a:r>
                        <a:rPr lang="en-US" sz="1600" dirty="0"/>
                        <a:t>Clear, transparent yellow</a:t>
                      </a:r>
                    </a:p>
                  </a:txBody>
                  <a:tcPr/>
                </a:tc>
                <a:extLst>
                  <a:ext uri="{0D108BD9-81ED-4DB2-BD59-A6C34878D82A}">
                    <a16:rowId xmlns:a16="http://schemas.microsoft.com/office/drawing/2014/main" val="172867156"/>
                  </a:ext>
                </a:extLst>
              </a:tr>
              <a:tr h="370840">
                <a:tc>
                  <a:txBody>
                    <a:bodyPr/>
                    <a:lstStyle/>
                    <a:p>
                      <a:r>
                        <a:rPr lang="en-US" sz="1600" dirty="0"/>
                        <a:t>Sanguineous</a:t>
                      </a:r>
                    </a:p>
                  </a:txBody>
                  <a:tcPr/>
                </a:tc>
                <a:tc>
                  <a:txBody>
                    <a:bodyPr/>
                    <a:lstStyle/>
                    <a:p>
                      <a:r>
                        <a:rPr lang="en-US" sz="1600" dirty="0"/>
                        <a:t>Viscous</a:t>
                      </a:r>
                    </a:p>
                  </a:txBody>
                  <a:tcPr/>
                </a:tc>
                <a:tc>
                  <a:txBody>
                    <a:bodyPr/>
                    <a:lstStyle/>
                    <a:p>
                      <a:r>
                        <a:rPr lang="en-US" sz="1600" dirty="0"/>
                        <a:t>Bright or dark red</a:t>
                      </a:r>
                    </a:p>
                  </a:txBody>
                  <a:tcPr/>
                </a:tc>
                <a:extLst>
                  <a:ext uri="{0D108BD9-81ED-4DB2-BD59-A6C34878D82A}">
                    <a16:rowId xmlns:a16="http://schemas.microsoft.com/office/drawing/2014/main" val="2376115116"/>
                  </a:ext>
                </a:extLst>
              </a:tr>
              <a:tr h="370840">
                <a:tc>
                  <a:txBody>
                    <a:bodyPr/>
                    <a:lstStyle/>
                    <a:p>
                      <a:r>
                        <a:rPr lang="en-US" sz="1600" dirty="0"/>
                        <a:t>Purulent</a:t>
                      </a:r>
                    </a:p>
                  </a:txBody>
                  <a:tcPr/>
                </a:tc>
                <a:tc>
                  <a:txBody>
                    <a:bodyPr/>
                    <a:lstStyle/>
                    <a:p>
                      <a:r>
                        <a:rPr lang="en-US" sz="1600" dirty="0"/>
                        <a:t>Thick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White, cream, green, yellow, tan</a:t>
                      </a:r>
                    </a:p>
                  </a:txBody>
                  <a:tcPr/>
                </a:tc>
                <a:extLst>
                  <a:ext uri="{0D108BD9-81ED-4DB2-BD59-A6C34878D82A}">
                    <a16:rowId xmlns:a16="http://schemas.microsoft.com/office/drawing/2014/main" val="566976900"/>
                  </a:ext>
                </a:extLst>
              </a:tr>
              <a:tr h="370840">
                <a:tc>
                  <a:txBody>
                    <a:bodyPr/>
                    <a:lstStyle/>
                    <a:p>
                      <a:r>
                        <a:rPr lang="en-US" sz="1600" dirty="0"/>
                        <a:t>Serosanguineous</a:t>
                      </a:r>
                    </a:p>
                  </a:txBody>
                  <a:tcPr/>
                </a:tc>
                <a:tc>
                  <a:txBody>
                    <a:bodyPr/>
                    <a:lstStyle/>
                    <a:p>
                      <a:r>
                        <a:rPr lang="en-US" sz="1600" dirty="0"/>
                        <a:t>Thinner than blood</a:t>
                      </a:r>
                    </a:p>
                  </a:txBody>
                  <a:tcPr/>
                </a:tc>
                <a:tc>
                  <a:txBody>
                    <a:bodyPr/>
                    <a:lstStyle/>
                    <a:p>
                      <a:r>
                        <a:rPr lang="en-US" sz="1600" dirty="0"/>
                        <a:t>Translucent red or pink</a:t>
                      </a:r>
                    </a:p>
                  </a:txBody>
                  <a:tcPr/>
                </a:tc>
                <a:extLst>
                  <a:ext uri="{0D108BD9-81ED-4DB2-BD59-A6C34878D82A}">
                    <a16:rowId xmlns:a16="http://schemas.microsoft.com/office/drawing/2014/main" val="2321355829"/>
                  </a:ext>
                </a:extLst>
              </a:tr>
              <a:tr h="370840">
                <a:tc>
                  <a:txBody>
                    <a:bodyPr/>
                    <a:lstStyle/>
                    <a:p>
                      <a:r>
                        <a:rPr lang="en-US" sz="1600" dirty="0"/>
                        <a:t>Seropurulent</a:t>
                      </a:r>
                    </a:p>
                  </a:txBody>
                  <a:tcPr/>
                </a:tc>
                <a:tc>
                  <a:txBody>
                    <a:bodyPr/>
                    <a:lstStyle/>
                    <a:p>
                      <a:r>
                        <a:rPr lang="en-US" sz="1600" dirty="0"/>
                        <a:t>Thicker than serous (Thinner than purulent)</a:t>
                      </a:r>
                    </a:p>
                  </a:txBody>
                  <a:tcPr/>
                </a:tc>
                <a:tc>
                  <a:txBody>
                    <a:bodyPr/>
                    <a:lstStyle/>
                    <a:p>
                      <a:r>
                        <a:rPr lang="en-US" sz="1600" dirty="0"/>
                        <a:t>Transparent cream, yellow, tan, green.</a:t>
                      </a:r>
                    </a:p>
                  </a:txBody>
                  <a:tcPr/>
                </a:tc>
                <a:extLst>
                  <a:ext uri="{0D108BD9-81ED-4DB2-BD59-A6C34878D82A}">
                    <a16:rowId xmlns:a16="http://schemas.microsoft.com/office/drawing/2014/main" val="3096603303"/>
                  </a:ext>
                </a:extLst>
              </a:tr>
            </a:tbl>
          </a:graphicData>
        </a:graphic>
      </p:graphicFrame>
      <p:sp>
        <p:nvSpPr>
          <p:cNvPr id="6" name="TextBox 5">
            <a:extLst>
              <a:ext uri="{FF2B5EF4-FFF2-40B4-BE49-F238E27FC236}">
                <a16:creationId xmlns:a16="http://schemas.microsoft.com/office/drawing/2014/main" id="{05BA97CD-79A6-4489-9E55-2F2E952A4C90}"/>
              </a:ext>
            </a:extLst>
          </p:cNvPr>
          <p:cNvSpPr txBox="1"/>
          <p:nvPr/>
        </p:nvSpPr>
        <p:spPr>
          <a:xfrm>
            <a:off x="609499" y="4087736"/>
            <a:ext cx="8021364" cy="196977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400" b="1" dirty="0"/>
              <a:t>A common scale to use in describing the amount of drainage is:</a:t>
            </a:r>
          </a:p>
          <a:p>
            <a:pPr algn="ctr"/>
            <a:endParaRPr lang="en-US" sz="1200" b="1" dirty="0"/>
          </a:p>
          <a:p>
            <a:pPr marL="1828800" indent="-457200">
              <a:buFont typeface="+mj-lt"/>
              <a:buAutoNum type="alphaLcParenR"/>
            </a:pPr>
            <a:r>
              <a:rPr lang="en-US" sz="1200" dirty="0"/>
              <a:t>None</a:t>
            </a:r>
          </a:p>
          <a:p>
            <a:pPr marL="1828800" indent="-457200">
              <a:buAutoNum type="alphaLcParenR"/>
            </a:pPr>
            <a:r>
              <a:rPr lang="en-US" sz="1200" dirty="0"/>
              <a:t>Scant</a:t>
            </a:r>
          </a:p>
          <a:p>
            <a:pPr marL="1828800" indent="-457200">
              <a:buAutoNum type="alphaLcParenR"/>
            </a:pPr>
            <a:r>
              <a:rPr lang="en-US" sz="1200" dirty="0"/>
              <a:t>Small</a:t>
            </a:r>
          </a:p>
          <a:p>
            <a:pPr marL="1828800" indent="-457200">
              <a:buAutoNum type="alphaLcParenR"/>
            </a:pPr>
            <a:r>
              <a:rPr lang="en-US" sz="1200" dirty="0"/>
              <a:t>Moderate</a:t>
            </a:r>
          </a:p>
          <a:p>
            <a:pPr marL="1828800" indent="-457200">
              <a:buAutoNum type="alphaLcParenR"/>
            </a:pPr>
            <a:r>
              <a:rPr lang="en-US" sz="1200" dirty="0"/>
              <a:t>Copious</a:t>
            </a:r>
          </a:p>
          <a:p>
            <a:pPr marL="1828800" indent="-457200">
              <a:buAutoNum type="alphaLcParenR"/>
            </a:pPr>
            <a:endParaRPr lang="en-US" sz="1200" dirty="0"/>
          </a:p>
          <a:p>
            <a:pPr marL="228600"/>
            <a:r>
              <a:rPr lang="en-US" sz="1200" dirty="0"/>
              <a:t>Most will agree these all seem subjective. To help quantify the terms, look at 1) how much drainage is on the recently removed dressing and 2) how dry, moist or wet is the wound bed. See the next slide for examples.</a:t>
            </a:r>
            <a:endParaRPr lang="en-US" sz="1200" dirty="0">
              <a:sym typeface="Wingdings" panose="05000000000000000000" pitchFamily="2" charset="2"/>
            </a:endParaRPr>
          </a:p>
        </p:txBody>
      </p:sp>
    </p:spTree>
    <p:extLst>
      <p:ext uri="{BB962C8B-B14F-4D97-AF65-F5344CB8AC3E}">
        <p14:creationId xmlns:p14="http://schemas.microsoft.com/office/powerpoint/2010/main" val="396414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a:extLst>
              <a:ext uri="{FF2B5EF4-FFF2-40B4-BE49-F238E27FC236}">
                <a16:creationId xmlns:a16="http://schemas.microsoft.com/office/drawing/2014/main" id="{FD9D1DD0-21E0-45C7-BFE0-77937E40462C}"/>
              </a:ext>
            </a:extLst>
          </p:cNvPr>
          <p:cNvCxnSpPr>
            <a:cxnSpLocks/>
          </p:cNvCxnSpPr>
          <p:nvPr/>
        </p:nvCxnSpPr>
        <p:spPr>
          <a:xfrm>
            <a:off x="1090916" y="1139566"/>
            <a:ext cx="42624" cy="3966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DAE23BA-DE60-4B45-AC7B-0A7D3F7275A1}"/>
              </a:ext>
            </a:extLst>
          </p:cNvPr>
          <p:cNvCxnSpPr>
            <a:cxnSpLocks/>
          </p:cNvCxnSpPr>
          <p:nvPr/>
        </p:nvCxnSpPr>
        <p:spPr>
          <a:xfrm>
            <a:off x="2917747" y="1148051"/>
            <a:ext cx="42624" cy="3966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1CCED95-8D86-4A40-9235-3A57315B405C}"/>
              </a:ext>
            </a:extLst>
          </p:cNvPr>
          <p:cNvCxnSpPr>
            <a:cxnSpLocks/>
          </p:cNvCxnSpPr>
          <p:nvPr/>
        </p:nvCxnSpPr>
        <p:spPr>
          <a:xfrm>
            <a:off x="4642502" y="1170975"/>
            <a:ext cx="42624" cy="3966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F47FD3E-C517-468C-9C0B-BD56B5517FAF}"/>
              </a:ext>
            </a:extLst>
          </p:cNvPr>
          <p:cNvCxnSpPr>
            <a:cxnSpLocks/>
          </p:cNvCxnSpPr>
          <p:nvPr/>
        </p:nvCxnSpPr>
        <p:spPr>
          <a:xfrm>
            <a:off x="6295320" y="1170975"/>
            <a:ext cx="42624" cy="3966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7C46451-A869-4674-96BC-94EA723EC50A}"/>
              </a:ext>
            </a:extLst>
          </p:cNvPr>
          <p:cNvCxnSpPr>
            <a:cxnSpLocks/>
          </p:cNvCxnSpPr>
          <p:nvPr/>
        </p:nvCxnSpPr>
        <p:spPr>
          <a:xfrm>
            <a:off x="8105658" y="1170976"/>
            <a:ext cx="42624" cy="3966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0FA51A4-C503-4746-A2C4-760D143D62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1642" y="2038516"/>
            <a:ext cx="1261497" cy="1549045"/>
          </a:xfrm>
          <a:prstGeom prst="rect">
            <a:avLst/>
          </a:prstGeom>
          <a:ln>
            <a:solidFill>
              <a:schemeClr val="tx1"/>
            </a:solidFill>
          </a:ln>
        </p:spPr>
      </p:pic>
      <p:pic>
        <p:nvPicPr>
          <p:cNvPr id="5" name="Picture 4">
            <a:extLst>
              <a:ext uri="{FF2B5EF4-FFF2-40B4-BE49-F238E27FC236}">
                <a16:creationId xmlns:a16="http://schemas.microsoft.com/office/drawing/2014/main" id="{D0621984-D076-4BB4-9A07-8CBD612A9D8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854" t="26667" r="44375" b="30694"/>
          <a:stretch/>
        </p:blipFill>
        <p:spPr>
          <a:xfrm>
            <a:off x="455153" y="1975986"/>
            <a:ext cx="1361007" cy="1625794"/>
          </a:xfrm>
          <a:prstGeom prst="rect">
            <a:avLst/>
          </a:prstGeom>
          <a:ln>
            <a:solidFill>
              <a:schemeClr val="tx1"/>
            </a:solidFill>
          </a:ln>
        </p:spPr>
      </p:pic>
      <p:pic>
        <p:nvPicPr>
          <p:cNvPr id="7" name="Picture 6">
            <a:extLst>
              <a:ext uri="{FF2B5EF4-FFF2-40B4-BE49-F238E27FC236}">
                <a16:creationId xmlns:a16="http://schemas.microsoft.com/office/drawing/2014/main" id="{053E1324-DBB1-475C-A466-A3A8F789359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501" t="18174" r="14375" b="16511"/>
          <a:stretch/>
        </p:blipFill>
        <p:spPr>
          <a:xfrm>
            <a:off x="7156851" y="2390595"/>
            <a:ext cx="1733037" cy="1031922"/>
          </a:xfrm>
          <a:prstGeom prst="rect">
            <a:avLst/>
          </a:prstGeom>
          <a:ln>
            <a:solidFill>
              <a:schemeClr val="tx1"/>
            </a:solidFill>
          </a:ln>
        </p:spPr>
      </p:pic>
      <p:sp>
        <p:nvSpPr>
          <p:cNvPr id="10" name="TextBox 9">
            <a:extLst>
              <a:ext uri="{FF2B5EF4-FFF2-40B4-BE49-F238E27FC236}">
                <a16:creationId xmlns:a16="http://schemas.microsoft.com/office/drawing/2014/main" id="{CFE8BF3D-D97A-49EE-BE16-B8C8A6F3385A}"/>
              </a:ext>
            </a:extLst>
          </p:cNvPr>
          <p:cNvSpPr txBox="1"/>
          <p:nvPr/>
        </p:nvSpPr>
        <p:spPr>
          <a:xfrm>
            <a:off x="342507" y="870703"/>
            <a:ext cx="1489447" cy="276999"/>
          </a:xfrm>
          <a:prstGeom prst="rect">
            <a:avLst/>
          </a:prstGeom>
          <a:noFill/>
          <a:ln>
            <a:solidFill>
              <a:srgbClr val="002060"/>
            </a:solidFill>
          </a:ln>
        </p:spPr>
        <p:txBody>
          <a:bodyPr wrap="square" rtlCol="0">
            <a:spAutoFit/>
          </a:bodyPr>
          <a:lstStyle/>
          <a:p>
            <a:pPr algn="ctr"/>
            <a:r>
              <a:rPr lang="en-US" sz="1200" b="1" dirty="0"/>
              <a:t>NONE</a:t>
            </a:r>
            <a:endParaRPr lang="en-US" sz="1200" dirty="0"/>
          </a:p>
        </p:txBody>
      </p:sp>
      <p:sp>
        <p:nvSpPr>
          <p:cNvPr id="11" name="TextBox 10">
            <a:extLst>
              <a:ext uri="{FF2B5EF4-FFF2-40B4-BE49-F238E27FC236}">
                <a16:creationId xmlns:a16="http://schemas.microsoft.com/office/drawing/2014/main" id="{F4576CE1-3253-4F39-AF02-43AB0442E0F8}"/>
              </a:ext>
            </a:extLst>
          </p:cNvPr>
          <p:cNvSpPr txBox="1"/>
          <p:nvPr/>
        </p:nvSpPr>
        <p:spPr>
          <a:xfrm>
            <a:off x="2160063" y="876353"/>
            <a:ext cx="1489447" cy="276999"/>
          </a:xfrm>
          <a:prstGeom prst="rect">
            <a:avLst/>
          </a:prstGeom>
          <a:noFill/>
          <a:ln>
            <a:solidFill>
              <a:srgbClr val="002060"/>
            </a:solidFill>
          </a:ln>
        </p:spPr>
        <p:txBody>
          <a:bodyPr wrap="square" rtlCol="0">
            <a:spAutoFit/>
          </a:bodyPr>
          <a:lstStyle/>
          <a:p>
            <a:pPr algn="ctr"/>
            <a:r>
              <a:rPr lang="en-US" sz="1200" b="1" dirty="0"/>
              <a:t>SCANT</a:t>
            </a:r>
            <a:endParaRPr lang="en-US" sz="1200" dirty="0"/>
          </a:p>
        </p:txBody>
      </p:sp>
      <p:sp>
        <p:nvSpPr>
          <p:cNvPr id="12" name="TextBox 11">
            <a:extLst>
              <a:ext uri="{FF2B5EF4-FFF2-40B4-BE49-F238E27FC236}">
                <a16:creationId xmlns:a16="http://schemas.microsoft.com/office/drawing/2014/main" id="{2312E47B-7931-4D3A-993C-B282FDA035D8}"/>
              </a:ext>
            </a:extLst>
          </p:cNvPr>
          <p:cNvSpPr txBox="1"/>
          <p:nvPr/>
        </p:nvSpPr>
        <p:spPr>
          <a:xfrm>
            <a:off x="3861862" y="870703"/>
            <a:ext cx="1489447" cy="276999"/>
          </a:xfrm>
          <a:prstGeom prst="rect">
            <a:avLst/>
          </a:prstGeom>
          <a:noFill/>
          <a:ln>
            <a:solidFill>
              <a:srgbClr val="002060"/>
            </a:solidFill>
          </a:ln>
        </p:spPr>
        <p:txBody>
          <a:bodyPr wrap="square" rtlCol="0">
            <a:spAutoFit/>
          </a:bodyPr>
          <a:lstStyle/>
          <a:p>
            <a:pPr algn="ctr"/>
            <a:r>
              <a:rPr lang="en-US" sz="1200" b="1" dirty="0"/>
              <a:t>SMALL</a:t>
            </a:r>
            <a:endParaRPr lang="en-US" sz="1200" dirty="0"/>
          </a:p>
        </p:txBody>
      </p:sp>
      <p:sp>
        <p:nvSpPr>
          <p:cNvPr id="13" name="TextBox 12">
            <a:extLst>
              <a:ext uri="{FF2B5EF4-FFF2-40B4-BE49-F238E27FC236}">
                <a16:creationId xmlns:a16="http://schemas.microsoft.com/office/drawing/2014/main" id="{2641EAB9-7EE2-42EA-BC9D-E3301FAEBAA9}"/>
              </a:ext>
            </a:extLst>
          </p:cNvPr>
          <p:cNvSpPr txBox="1"/>
          <p:nvPr/>
        </p:nvSpPr>
        <p:spPr>
          <a:xfrm>
            <a:off x="5563661" y="885878"/>
            <a:ext cx="1424594" cy="276999"/>
          </a:xfrm>
          <a:prstGeom prst="rect">
            <a:avLst/>
          </a:prstGeom>
          <a:noFill/>
          <a:ln>
            <a:solidFill>
              <a:srgbClr val="002060"/>
            </a:solidFill>
          </a:ln>
        </p:spPr>
        <p:txBody>
          <a:bodyPr wrap="square" rtlCol="0">
            <a:spAutoFit/>
          </a:bodyPr>
          <a:lstStyle/>
          <a:p>
            <a:pPr algn="ctr"/>
            <a:r>
              <a:rPr lang="en-US" sz="1200" b="1" dirty="0"/>
              <a:t>MODERATE</a:t>
            </a:r>
            <a:endParaRPr lang="en-US" sz="1200" dirty="0"/>
          </a:p>
        </p:txBody>
      </p:sp>
      <p:sp>
        <p:nvSpPr>
          <p:cNvPr id="14" name="TextBox 13">
            <a:extLst>
              <a:ext uri="{FF2B5EF4-FFF2-40B4-BE49-F238E27FC236}">
                <a16:creationId xmlns:a16="http://schemas.microsoft.com/office/drawing/2014/main" id="{E5979F6D-EB1B-4FF6-AAC8-4A71C02105AA}"/>
              </a:ext>
            </a:extLst>
          </p:cNvPr>
          <p:cNvSpPr txBox="1"/>
          <p:nvPr/>
        </p:nvSpPr>
        <p:spPr>
          <a:xfrm>
            <a:off x="7308893" y="870703"/>
            <a:ext cx="1412133" cy="276999"/>
          </a:xfrm>
          <a:prstGeom prst="rect">
            <a:avLst/>
          </a:prstGeom>
          <a:noFill/>
          <a:ln>
            <a:solidFill>
              <a:srgbClr val="002060"/>
            </a:solidFill>
          </a:ln>
        </p:spPr>
        <p:txBody>
          <a:bodyPr wrap="square" rtlCol="0">
            <a:spAutoFit/>
          </a:bodyPr>
          <a:lstStyle/>
          <a:p>
            <a:pPr algn="ctr"/>
            <a:r>
              <a:rPr lang="en-US" sz="1200" b="1" dirty="0"/>
              <a:t>COPIOUS</a:t>
            </a:r>
            <a:endParaRPr lang="en-US" sz="1200" dirty="0"/>
          </a:p>
        </p:txBody>
      </p:sp>
      <p:pic>
        <p:nvPicPr>
          <p:cNvPr id="15" name="Picture 14">
            <a:extLst>
              <a:ext uri="{FF2B5EF4-FFF2-40B4-BE49-F238E27FC236}">
                <a16:creationId xmlns:a16="http://schemas.microsoft.com/office/drawing/2014/main" id="{91B196D6-5750-4C75-87F9-2F47294CC4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4460" y="2014360"/>
            <a:ext cx="1261497" cy="1549045"/>
          </a:xfrm>
          <a:prstGeom prst="rect">
            <a:avLst/>
          </a:prstGeom>
          <a:ln>
            <a:solidFill>
              <a:schemeClr val="tx1"/>
            </a:solidFill>
          </a:ln>
        </p:spPr>
      </p:pic>
      <p:pic>
        <p:nvPicPr>
          <p:cNvPr id="16" name="Picture 15">
            <a:extLst>
              <a:ext uri="{FF2B5EF4-FFF2-40B4-BE49-F238E27FC236}">
                <a16:creationId xmlns:a16="http://schemas.microsoft.com/office/drawing/2014/main" id="{A72E742A-92A5-4DE9-AA7E-13F01144F1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5832" y="2014360"/>
            <a:ext cx="1261497" cy="1549045"/>
          </a:xfrm>
          <a:prstGeom prst="rect">
            <a:avLst/>
          </a:prstGeom>
          <a:ln>
            <a:solidFill>
              <a:schemeClr val="tx1"/>
            </a:solidFill>
          </a:ln>
        </p:spPr>
      </p:pic>
      <p:sp>
        <p:nvSpPr>
          <p:cNvPr id="8" name="Rectangle: Rounded Corners 7">
            <a:extLst>
              <a:ext uri="{FF2B5EF4-FFF2-40B4-BE49-F238E27FC236}">
                <a16:creationId xmlns:a16="http://schemas.microsoft.com/office/drawing/2014/main" id="{6BF9E47C-BB85-41B1-8FBB-00768341A412}"/>
              </a:ext>
            </a:extLst>
          </p:cNvPr>
          <p:cNvSpPr/>
          <p:nvPr/>
        </p:nvSpPr>
        <p:spPr>
          <a:xfrm>
            <a:off x="433852" y="4852100"/>
            <a:ext cx="1211447" cy="93345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3651590-82A9-4ED7-871E-7E9240CA5EB2}"/>
              </a:ext>
            </a:extLst>
          </p:cNvPr>
          <p:cNvSpPr/>
          <p:nvPr/>
        </p:nvSpPr>
        <p:spPr>
          <a:xfrm>
            <a:off x="3983797" y="4852100"/>
            <a:ext cx="1211447" cy="93345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12648D8-A306-4D7E-8CFC-AD316A4EB685}"/>
              </a:ext>
            </a:extLst>
          </p:cNvPr>
          <p:cNvSpPr/>
          <p:nvPr/>
        </p:nvSpPr>
        <p:spPr>
          <a:xfrm>
            <a:off x="2260637" y="4824917"/>
            <a:ext cx="1211447" cy="93345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BF18F90-6163-4C15-92B8-7C4143375620}"/>
              </a:ext>
            </a:extLst>
          </p:cNvPr>
          <p:cNvSpPr/>
          <p:nvPr/>
        </p:nvSpPr>
        <p:spPr>
          <a:xfrm>
            <a:off x="5579136" y="4814000"/>
            <a:ext cx="1211447" cy="93345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85AC0C3-164D-41FD-9357-8B5264FD6945}"/>
              </a:ext>
            </a:extLst>
          </p:cNvPr>
          <p:cNvSpPr/>
          <p:nvPr/>
        </p:nvSpPr>
        <p:spPr>
          <a:xfrm>
            <a:off x="7440382" y="4814000"/>
            <a:ext cx="1211447" cy="93345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4 Points 8">
            <a:extLst>
              <a:ext uri="{FF2B5EF4-FFF2-40B4-BE49-F238E27FC236}">
                <a16:creationId xmlns:a16="http://schemas.microsoft.com/office/drawing/2014/main" id="{D0C4BE35-A667-4424-A5F6-F44205A88B5A}"/>
              </a:ext>
            </a:extLst>
          </p:cNvPr>
          <p:cNvSpPr/>
          <p:nvPr/>
        </p:nvSpPr>
        <p:spPr>
          <a:xfrm>
            <a:off x="5751511" y="4914011"/>
            <a:ext cx="732120" cy="719138"/>
          </a:xfrm>
          <a:prstGeom prst="irregularSeal2">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14 Points 23">
            <a:extLst>
              <a:ext uri="{FF2B5EF4-FFF2-40B4-BE49-F238E27FC236}">
                <a16:creationId xmlns:a16="http://schemas.microsoft.com/office/drawing/2014/main" id="{0EAC3F49-10B9-4FA7-A288-C42C4E8CAA13}"/>
              </a:ext>
            </a:extLst>
          </p:cNvPr>
          <p:cNvSpPr/>
          <p:nvPr/>
        </p:nvSpPr>
        <p:spPr>
          <a:xfrm>
            <a:off x="4728085" y="4985476"/>
            <a:ext cx="195653" cy="333404"/>
          </a:xfrm>
          <a:prstGeom prst="irregularSeal2">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4 Points 25">
            <a:extLst>
              <a:ext uri="{FF2B5EF4-FFF2-40B4-BE49-F238E27FC236}">
                <a16:creationId xmlns:a16="http://schemas.microsoft.com/office/drawing/2014/main" id="{2130738C-8B4C-4483-8621-0F5F260D7476}"/>
              </a:ext>
            </a:extLst>
          </p:cNvPr>
          <p:cNvSpPr/>
          <p:nvPr/>
        </p:nvSpPr>
        <p:spPr>
          <a:xfrm>
            <a:off x="4519776" y="5376029"/>
            <a:ext cx="130389" cy="138113"/>
          </a:xfrm>
          <a:prstGeom prst="irregularSeal2">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14 Points 26">
            <a:extLst>
              <a:ext uri="{FF2B5EF4-FFF2-40B4-BE49-F238E27FC236}">
                <a16:creationId xmlns:a16="http://schemas.microsoft.com/office/drawing/2014/main" id="{9C8E3E39-A8C6-411D-9BBC-6DCCF00866CE}"/>
              </a:ext>
            </a:extLst>
          </p:cNvPr>
          <p:cNvSpPr/>
          <p:nvPr/>
        </p:nvSpPr>
        <p:spPr>
          <a:xfrm>
            <a:off x="4873726" y="5395078"/>
            <a:ext cx="130389" cy="138113"/>
          </a:xfrm>
          <a:prstGeom prst="irregularSeal2">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4 Points 27">
            <a:extLst>
              <a:ext uri="{FF2B5EF4-FFF2-40B4-BE49-F238E27FC236}">
                <a16:creationId xmlns:a16="http://schemas.microsoft.com/office/drawing/2014/main" id="{F4320217-D143-4041-9296-EEF1860B341C}"/>
              </a:ext>
            </a:extLst>
          </p:cNvPr>
          <p:cNvSpPr/>
          <p:nvPr/>
        </p:nvSpPr>
        <p:spPr>
          <a:xfrm>
            <a:off x="4296216" y="5376030"/>
            <a:ext cx="199876" cy="257120"/>
          </a:xfrm>
          <a:prstGeom prst="irregularSeal2">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4 Points 28">
            <a:extLst>
              <a:ext uri="{FF2B5EF4-FFF2-40B4-BE49-F238E27FC236}">
                <a16:creationId xmlns:a16="http://schemas.microsoft.com/office/drawing/2014/main" id="{3BC92732-3097-4384-BFA6-0F0B37BAA0AD}"/>
              </a:ext>
            </a:extLst>
          </p:cNvPr>
          <p:cNvSpPr/>
          <p:nvPr/>
        </p:nvSpPr>
        <p:spPr>
          <a:xfrm>
            <a:off x="4168951" y="5180767"/>
            <a:ext cx="130389" cy="138113"/>
          </a:xfrm>
          <a:prstGeom prst="irregularSeal2">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317B1482-EC9A-4741-9FEC-CBDAF63110C0}"/>
              </a:ext>
            </a:extLst>
          </p:cNvPr>
          <p:cNvSpPr/>
          <p:nvPr/>
        </p:nvSpPr>
        <p:spPr>
          <a:xfrm>
            <a:off x="7419990" y="4843967"/>
            <a:ext cx="1231839" cy="914400"/>
          </a:xfrm>
          <a:prstGeom prst="cloud">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ardrop 29">
            <a:extLst>
              <a:ext uri="{FF2B5EF4-FFF2-40B4-BE49-F238E27FC236}">
                <a16:creationId xmlns:a16="http://schemas.microsoft.com/office/drawing/2014/main" id="{ECCA8C67-072A-47C8-91E8-04231A1199D1}"/>
              </a:ext>
            </a:extLst>
          </p:cNvPr>
          <p:cNvSpPr/>
          <p:nvPr/>
        </p:nvSpPr>
        <p:spPr>
          <a:xfrm rot="18877612">
            <a:off x="7627200" y="5922156"/>
            <a:ext cx="203332" cy="208392"/>
          </a:xfrm>
          <a:prstGeom prst="teardrop">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a:extLst>
              <a:ext uri="{FF2B5EF4-FFF2-40B4-BE49-F238E27FC236}">
                <a16:creationId xmlns:a16="http://schemas.microsoft.com/office/drawing/2014/main" id="{77C0159A-F349-4AA9-AADC-1CD5BE023118}"/>
              </a:ext>
            </a:extLst>
          </p:cNvPr>
          <p:cNvSpPr/>
          <p:nvPr/>
        </p:nvSpPr>
        <p:spPr>
          <a:xfrm rot="18877612">
            <a:off x="8048435" y="6206412"/>
            <a:ext cx="203332" cy="208392"/>
          </a:xfrm>
          <a:prstGeom prst="teardrop">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a:extLst>
              <a:ext uri="{FF2B5EF4-FFF2-40B4-BE49-F238E27FC236}">
                <a16:creationId xmlns:a16="http://schemas.microsoft.com/office/drawing/2014/main" id="{00EF8683-AA96-4704-A8C5-4A6DA7FB2542}"/>
              </a:ext>
            </a:extLst>
          </p:cNvPr>
          <p:cNvSpPr/>
          <p:nvPr/>
        </p:nvSpPr>
        <p:spPr>
          <a:xfrm rot="18877612">
            <a:off x="8339585" y="5826906"/>
            <a:ext cx="203332" cy="208392"/>
          </a:xfrm>
          <a:prstGeom prst="teardrop">
            <a:avLst/>
          </a:prstGeom>
          <a:solidFill>
            <a:srgbClr val="FBF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22C970A-BC98-409A-9DC8-C005B9DD1D4E}"/>
              </a:ext>
            </a:extLst>
          </p:cNvPr>
          <p:cNvSpPr txBox="1"/>
          <p:nvPr/>
        </p:nvSpPr>
        <p:spPr>
          <a:xfrm>
            <a:off x="3330110" y="273969"/>
            <a:ext cx="2598419" cy="338554"/>
          </a:xfrm>
          <a:prstGeom prst="rect">
            <a:avLst/>
          </a:prstGeom>
          <a:noFill/>
          <a:ln>
            <a:solidFill>
              <a:srgbClr val="002060"/>
            </a:solidFill>
          </a:ln>
        </p:spPr>
        <p:txBody>
          <a:bodyPr wrap="square" rtlCol="0">
            <a:spAutoFit/>
          </a:bodyPr>
          <a:lstStyle/>
          <a:p>
            <a:pPr algn="ctr"/>
            <a:r>
              <a:rPr lang="en-US" sz="1600" b="1" dirty="0"/>
              <a:t>Drainage Amount</a:t>
            </a:r>
          </a:p>
        </p:txBody>
      </p:sp>
      <p:sp>
        <p:nvSpPr>
          <p:cNvPr id="43" name="TextBox 42">
            <a:extLst>
              <a:ext uri="{FF2B5EF4-FFF2-40B4-BE49-F238E27FC236}">
                <a16:creationId xmlns:a16="http://schemas.microsoft.com/office/drawing/2014/main" id="{CC21353E-ABEB-4F4E-BF90-6A17EFBAE504}"/>
              </a:ext>
            </a:extLst>
          </p:cNvPr>
          <p:cNvSpPr txBox="1"/>
          <p:nvPr/>
        </p:nvSpPr>
        <p:spPr>
          <a:xfrm>
            <a:off x="433852" y="4002304"/>
            <a:ext cx="1489447" cy="461665"/>
          </a:xfrm>
          <a:prstGeom prst="rect">
            <a:avLst/>
          </a:prstGeom>
          <a:solidFill>
            <a:schemeClr val="tx2">
              <a:lumMod val="20000"/>
              <a:lumOff val="80000"/>
            </a:schemeClr>
          </a:solidFill>
          <a:ln>
            <a:solidFill>
              <a:srgbClr val="002060"/>
            </a:solidFill>
          </a:ln>
        </p:spPr>
        <p:txBody>
          <a:bodyPr wrap="square" rtlCol="0">
            <a:spAutoFit/>
          </a:bodyPr>
          <a:lstStyle/>
          <a:p>
            <a:pPr algn="ctr"/>
            <a:r>
              <a:rPr lang="en-US" sz="1200" dirty="0"/>
              <a:t>No drainage on dressing</a:t>
            </a:r>
          </a:p>
        </p:txBody>
      </p:sp>
      <p:sp>
        <p:nvSpPr>
          <p:cNvPr id="44" name="TextBox 43">
            <a:extLst>
              <a:ext uri="{FF2B5EF4-FFF2-40B4-BE49-F238E27FC236}">
                <a16:creationId xmlns:a16="http://schemas.microsoft.com/office/drawing/2014/main" id="{6AE4CAF3-80FD-4680-B563-10FD7F8853B6}"/>
              </a:ext>
            </a:extLst>
          </p:cNvPr>
          <p:cNvSpPr txBox="1"/>
          <p:nvPr/>
        </p:nvSpPr>
        <p:spPr>
          <a:xfrm>
            <a:off x="2086670" y="3997870"/>
            <a:ext cx="1489447" cy="646331"/>
          </a:xfrm>
          <a:prstGeom prst="rect">
            <a:avLst/>
          </a:prstGeom>
          <a:solidFill>
            <a:schemeClr val="tx2">
              <a:lumMod val="20000"/>
              <a:lumOff val="80000"/>
            </a:schemeClr>
          </a:solidFill>
          <a:ln>
            <a:solidFill>
              <a:srgbClr val="002060"/>
            </a:solidFill>
          </a:ln>
        </p:spPr>
        <p:txBody>
          <a:bodyPr wrap="square" rtlCol="0">
            <a:spAutoFit/>
          </a:bodyPr>
          <a:lstStyle/>
          <a:p>
            <a:pPr algn="ctr"/>
            <a:r>
              <a:rPr lang="en-US" sz="1200" dirty="0"/>
              <a:t>No measurable drainage on dressing</a:t>
            </a:r>
          </a:p>
        </p:txBody>
      </p:sp>
      <p:sp>
        <p:nvSpPr>
          <p:cNvPr id="45" name="TextBox 44">
            <a:extLst>
              <a:ext uri="{FF2B5EF4-FFF2-40B4-BE49-F238E27FC236}">
                <a16:creationId xmlns:a16="http://schemas.microsoft.com/office/drawing/2014/main" id="{256EEDB1-2957-400B-904E-D82507299F2C}"/>
              </a:ext>
            </a:extLst>
          </p:cNvPr>
          <p:cNvSpPr txBox="1"/>
          <p:nvPr/>
        </p:nvSpPr>
        <p:spPr>
          <a:xfrm>
            <a:off x="3884597" y="4027962"/>
            <a:ext cx="1489447" cy="646331"/>
          </a:xfrm>
          <a:prstGeom prst="rect">
            <a:avLst/>
          </a:prstGeom>
          <a:solidFill>
            <a:schemeClr val="tx2">
              <a:lumMod val="20000"/>
              <a:lumOff val="80000"/>
            </a:schemeClr>
          </a:solidFill>
          <a:ln>
            <a:solidFill>
              <a:srgbClr val="002060"/>
            </a:solidFill>
          </a:ln>
        </p:spPr>
        <p:txBody>
          <a:bodyPr wrap="square" rtlCol="0">
            <a:spAutoFit/>
          </a:bodyPr>
          <a:lstStyle/>
          <a:p>
            <a:pPr algn="ctr"/>
            <a:r>
              <a:rPr lang="en-US" sz="1200" dirty="0"/>
              <a:t>Less than 25% of dressing has drainage</a:t>
            </a:r>
          </a:p>
        </p:txBody>
      </p:sp>
      <p:sp>
        <p:nvSpPr>
          <p:cNvPr id="46" name="TextBox 45">
            <a:extLst>
              <a:ext uri="{FF2B5EF4-FFF2-40B4-BE49-F238E27FC236}">
                <a16:creationId xmlns:a16="http://schemas.microsoft.com/office/drawing/2014/main" id="{495CFD7B-76E7-40DA-A5EB-1389390C678D}"/>
              </a:ext>
            </a:extLst>
          </p:cNvPr>
          <p:cNvSpPr txBox="1"/>
          <p:nvPr/>
        </p:nvSpPr>
        <p:spPr>
          <a:xfrm>
            <a:off x="5489802" y="4018839"/>
            <a:ext cx="1424594" cy="646331"/>
          </a:xfrm>
          <a:prstGeom prst="rect">
            <a:avLst/>
          </a:prstGeom>
          <a:solidFill>
            <a:schemeClr val="tx2">
              <a:lumMod val="20000"/>
              <a:lumOff val="80000"/>
            </a:schemeClr>
          </a:solidFill>
          <a:ln>
            <a:solidFill>
              <a:srgbClr val="002060"/>
            </a:solidFill>
          </a:ln>
        </p:spPr>
        <p:txBody>
          <a:bodyPr wrap="square" rtlCol="0">
            <a:spAutoFit/>
          </a:bodyPr>
          <a:lstStyle/>
          <a:p>
            <a:pPr algn="ctr"/>
            <a:r>
              <a:rPr lang="en-US" sz="1200" dirty="0"/>
              <a:t>26-75% of  dressing has drainage</a:t>
            </a:r>
          </a:p>
        </p:txBody>
      </p:sp>
      <p:sp>
        <p:nvSpPr>
          <p:cNvPr id="47" name="TextBox 46">
            <a:extLst>
              <a:ext uri="{FF2B5EF4-FFF2-40B4-BE49-F238E27FC236}">
                <a16:creationId xmlns:a16="http://schemas.microsoft.com/office/drawing/2014/main" id="{80F5BA32-4483-47B1-9C6A-96FF02EC33CA}"/>
              </a:ext>
            </a:extLst>
          </p:cNvPr>
          <p:cNvSpPr txBox="1"/>
          <p:nvPr/>
        </p:nvSpPr>
        <p:spPr>
          <a:xfrm>
            <a:off x="7201001" y="4043895"/>
            <a:ext cx="1562845" cy="646331"/>
          </a:xfrm>
          <a:prstGeom prst="rect">
            <a:avLst/>
          </a:prstGeom>
          <a:solidFill>
            <a:schemeClr val="tx2">
              <a:lumMod val="20000"/>
              <a:lumOff val="80000"/>
            </a:schemeClr>
          </a:solidFill>
          <a:ln>
            <a:solidFill>
              <a:srgbClr val="002060"/>
            </a:solidFill>
          </a:ln>
        </p:spPr>
        <p:txBody>
          <a:bodyPr wrap="square" rtlCol="0">
            <a:spAutoFit/>
          </a:bodyPr>
          <a:lstStyle/>
          <a:p>
            <a:pPr algn="ctr"/>
            <a:r>
              <a:rPr lang="en-US" sz="1200" dirty="0"/>
              <a:t>More than 75% of dressing has drainage</a:t>
            </a:r>
          </a:p>
        </p:txBody>
      </p:sp>
      <p:sp>
        <p:nvSpPr>
          <p:cNvPr id="49" name="TextBox 48">
            <a:extLst>
              <a:ext uri="{FF2B5EF4-FFF2-40B4-BE49-F238E27FC236}">
                <a16:creationId xmlns:a16="http://schemas.microsoft.com/office/drawing/2014/main" id="{8A6E0599-9A78-451C-8625-FCBBBE3CF942}"/>
              </a:ext>
            </a:extLst>
          </p:cNvPr>
          <p:cNvSpPr txBox="1"/>
          <p:nvPr/>
        </p:nvSpPr>
        <p:spPr>
          <a:xfrm>
            <a:off x="455153" y="1616909"/>
            <a:ext cx="1356773" cy="276999"/>
          </a:xfrm>
          <a:prstGeom prst="rect">
            <a:avLst/>
          </a:prstGeom>
          <a:solidFill>
            <a:schemeClr val="bg1">
              <a:lumMod val="85000"/>
            </a:schemeClr>
          </a:solidFill>
          <a:ln>
            <a:solidFill>
              <a:srgbClr val="002060"/>
            </a:solidFill>
          </a:ln>
        </p:spPr>
        <p:txBody>
          <a:bodyPr wrap="square" rtlCol="0">
            <a:spAutoFit/>
          </a:bodyPr>
          <a:lstStyle/>
          <a:p>
            <a:pPr algn="ctr"/>
            <a:r>
              <a:rPr lang="en-US" sz="1200" dirty="0"/>
              <a:t>Dry wound bed</a:t>
            </a:r>
          </a:p>
        </p:txBody>
      </p:sp>
      <p:sp>
        <p:nvSpPr>
          <p:cNvPr id="52" name="TextBox 51">
            <a:extLst>
              <a:ext uri="{FF2B5EF4-FFF2-40B4-BE49-F238E27FC236}">
                <a16:creationId xmlns:a16="http://schemas.microsoft.com/office/drawing/2014/main" id="{3C483015-B5D0-46E9-B9FC-AA0EA76DA531}"/>
              </a:ext>
            </a:extLst>
          </p:cNvPr>
          <p:cNvSpPr txBox="1"/>
          <p:nvPr/>
        </p:nvSpPr>
        <p:spPr>
          <a:xfrm>
            <a:off x="2254174" y="1595931"/>
            <a:ext cx="4704819" cy="276999"/>
          </a:xfrm>
          <a:prstGeom prst="rect">
            <a:avLst/>
          </a:prstGeom>
          <a:solidFill>
            <a:schemeClr val="bg1">
              <a:lumMod val="85000"/>
            </a:schemeClr>
          </a:solidFill>
          <a:ln>
            <a:solidFill>
              <a:srgbClr val="002060"/>
            </a:solidFill>
          </a:ln>
        </p:spPr>
        <p:txBody>
          <a:bodyPr wrap="square" rtlCol="0">
            <a:spAutoFit/>
          </a:bodyPr>
          <a:lstStyle/>
          <a:p>
            <a:pPr algn="ctr"/>
            <a:r>
              <a:rPr lang="en-US" sz="1200" dirty="0"/>
              <a:t>Moist wound bed</a:t>
            </a:r>
          </a:p>
        </p:txBody>
      </p:sp>
      <p:sp>
        <p:nvSpPr>
          <p:cNvPr id="53" name="TextBox 52">
            <a:extLst>
              <a:ext uri="{FF2B5EF4-FFF2-40B4-BE49-F238E27FC236}">
                <a16:creationId xmlns:a16="http://schemas.microsoft.com/office/drawing/2014/main" id="{F33C5E75-DFF0-4AFA-B571-B0C0B41DA749}"/>
              </a:ext>
            </a:extLst>
          </p:cNvPr>
          <p:cNvSpPr txBox="1"/>
          <p:nvPr/>
        </p:nvSpPr>
        <p:spPr>
          <a:xfrm>
            <a:off x="7148441" y="1588675"/>
            <a:ext cx="1733036" cy="646331"/>
          </a:xfrm>
          <a:prstGeom prst="rect">
            <a:avLst/>
          </a:prstGeom>
          <a:solidFill>
            <a:schemeClr val="bg1">
              <a:lumMod val="85000"/>
            </a:schemeClr>
          </a:solidFill>
          <a:ln>
            <a:solidFill>
              <a:srgbClr val="002060"/>
            </a:solidFill>
          </a:ln>
        </p:spPr>
        <p:txBody>
          <a:bodyPr wrap="square" rtlCol="0">
            <a:spAutoFit/>
          </a:bodyPr>
          <a:lstStyle/>
          <a:p>
            <a:pPr algn="ctr"/>
            <a:r>
              <a:rPr lang="en-US" sz="1200" dirty="0"/>
              <a:t>Wet, possibly overflowing wound bed</a:t>
            </a:r>
          </a:p>
        </p:txBody>
      </p:sp>
      <p:sp>
        <p:nvSpPr>
          <p:cNvPr id="2" name="Oval 1"/>
          <p:cNvSpPr/>
          <p:nvPr/>
        </p:nvSpPr>
        <p:spPr>
          <a:xfrm>
            <a:off x="2558757" y="5123589"/>
            <a:ext cx="8872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44881" y="538576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88156" y="498547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20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87028" y="263719"/>
            <a:ext cx="5794246" cy="1143000"/>
          </a:xfrm>
        </p:spPr>
        <p:txBody>
          <a:bodyPr>
            <a:normAutofit/>
          </a:bodyPr>
          <a:lstStyle/>
          <a:p>
            <a:r>
              <a:rPr lang="en-US" sz="3600" dirty="0"/>
              <a:t>7. Odor</a:t>
            </a:r>
          </a:p>
        </p:txBody>
      </p:sp>
      <p:sp>
        <p:nvSpPr>
          <p:cNvPr id="23" name="TextBox 22"/>
          <p:cNvSpPr txBox="1"/>
          <p:nvPr/>
        </p:nvSpPr>
        <p:spPr>
          <a:xfrm>
            <a:off x="915714" y="1406719"/>
            <a:ext cx="7772400" cy="2308324"/>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600" b="1" dirty="0"/>
              <a:t>After cleansing the wound, note if any malodor is detectable.  Describing the odor of a wound that has been under a dressing and drainage has been exiting the body is not an accurate way to measure odor until cleansed.</a:t>
            </a:r>
          </a:p>
          <a:p>
            <a:endParaRPr lang="en-US" sz="1600" u="sng" dirty="0"/>
          </a:p>
          <a:p>
            <a:pPr marL="1143000" indent="-622300">
              <a:buAutoNum type="arabicPeriod"/>
            </a:pPr>
            <a:r>
              <a:rPr lang="en-US" sz="1600" dirty="0"/>
              <a:t>None</a:t>
            </a:r>
          </a:p>
          <a:p>
            <a:pPr marL="1143000" indent="-622300">
              <a:buAutoNum type="arabicPeriod"/>
            </a:pPr>
            <a:r>
              <a:rPr lang="en-US" sz="1600" dirty="0"/>
              <a:t>Faint</a:t>
            </a:r>
          </a:p>
          <a:p>
            <a:pPr marL="1143000" indent="-622300">
              <a:buAutoNum type="arabicPeriod"/>
            </a:pPr>
            <a:r>
              <a:rPr lang="en-US" sz="1600" dirty="0"/>
              <a:t>Moderate</a:t>
            </a:r>
          </a:p>
          <a:p>
            <a:pPr marL="1143000" indent="-622300">
              <a:buAutoNum type="arabicPeriod"/>
            </a:pPr>
            <a:r>
              <a:rPr lang="en-US" sz="1600" dirty="0"/>
              <a:t>Strong</a:t>
            </a:r>
          </a:p>
          <a:p>
            <a:pPr marL="1143000" indent="-622300">
              <a:buAutoNum type="arabicPeriod"/>
            </a:pPr>
            <a:endParaRPr lang="en-US" sz="1600" dirty="0">
              <a:sym typeface="Wingdings" panose="05000000000000000000" pitchFamily="2" charset="2"/>
            </a:endParaRPr>
          </a:p>
        </p:txBody>
      </p:sp>
    </p:spTree>
    <p:extLst>
      <p:ext uri="{BB962C8B-B14F-4D97-AF65-F5344CB8AC3E}">
        <p14:creationId xmlns:p14="http://schemas.microsoft.com/office/powerpoint/2010/main" val="2432867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87028" y="263719"/>
            <a:ext cx="5794246" cy="1143000"/>
          </a:xfrm>
        </p:spPr>
        <p:txBody>
          <a:bodyPr>
            <a:normAutofit/>
          </a:bodyPr>
          <a:lstStyle/>
          <a:p>
            <a:r>
              <a:rPr lang="en-US" sz="3600" dirty="0"/>
              <a:t>8. </a:t>
            </a:r>
            <a:r>
              <a:rPr lang="en-US" sz="3600" dirty="0" err="1"/>
              <a:t>periwound</a:t>
            </a:r>
            <a:endParaRPr lang="en-US" sz="3600" dirty="0"/>
          </a:p>
        </p:txBody>
      </p:sp>
      <p:sp>
        <p:nvSpPr>
          <p:cNvPr id="23" name="TextBox 22"/>
          <p:cNvSpPr txBox="1"/>
          <p:nvPr/>
        </p:nvSpPr>
        <p:spPr>
          <a:xfrm>
            <a:off x="787028" y="1308038"/>
            <a:ext cx="7901086" cy="1077218"/>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600" b="1" dirty="0"/>
              <a:t>The skin directly surrounding the wound is called the “</a:t>
            </a:r>
            <a:r>
              <a:rPr lang="en-US" sz="1600" b="1" dirty="0" err="1"/>
              <a:t>periwound</a:t>
            </a:r>
            <a:r>
              <a:rPr lang="en-US" sz="1600" b="1" dirty="0"/>
              <a:t>”.  This parameter can tell you a lot about the wound etiology, current healing status and how the wound has been responding so far to the specific treatment being provided. Some common terms for describing the </a:t>
            </a:r>
            <a:r>
              <a:rPr lang="en-US" sz="1600" b="1" dirty="0" err="1"/>
              <a:t>periwound</a:t>
            </a:r>
            <a:r>
              <a:rPr lang="en-US" sz="1600" b="1" dirty="0"/>
              <a:t> are below.</a:t>
            </a:r>
            <a:endParaRPr lang="en-US" sz="1600" dirty="0">
              <a:sym typeface="Wingdings" panose="05000000000000000000" pitchFamily="2" charset="2"/>
            </a:endParaRPr>
          </a:p>
        </p:txBody>
      </p:sp>
      <p:graphicFrame>
        <p:nvGraphicFramePr>
          <p:cNvPr id="2" name="Table 2">
            <a:extLst>
              <a:ext uri="{FF2B5EF4-FFF2-40B4-BE49-F238E27FC236}">
                <a16:creationId xmlns:a16="http://schemas.microsoft.com/office/drawing/2014/main" id="{13C56792-8099-4FE9-9260-CB77A39549F6}"/>
              </a:ext>
            </a:extLst>
          </p:cNvPr>
          <p:cNvGraphicFramePr>
            <a:graphicFrameLocks noGrp="1"/>
          </p:cNvGraphicFramePr>
          <p:nvPr>
            <p:extLst>
              <p:ext uri="{D42A27DB-BD31-4B8C-83A1-F6EECF244321}">
                <p14:modId xmlns:p14="http://schemas.microsoft.com/office/powerpoint/2010/main" val="3510905844"/>
              </p:ext>
            </p:extLst>
          </p:nvPr>
        </p:nvGraphicFramePr>
        <p:xfrm>
          <a:off x="1524000" y="2735385"/>
          <a:ext cx="6096000" cy="3474720"/>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413474120"/>
                    </a:ext>
                  </a:extLst>
                </a:gridCol>
                <a:gridCol w="4552950">
                  <a:extLst>
                    <a:ext uri="{9D8B030D-6E8A-4147-A177-3AD203B41FA5}">
                      <a16:colId xmlns:a16="http://schemas.microsoft.com/office/drawing/2014/main" val="2807738818"/>
                    </a:ext>
                  </a:extLst>
                </a:gridCol>
              </a:tblGrid>
              <a:tr h="236158">
                <a:tc>
                  <a:txBody>
                    <a:bodyPr/>
                    <a:lstStyle/>
                    <a:p>
                      <a:r>
                        <a:rPr lang="en-US" sz="1400" dirty="0"/>
                        <a:t>Descriptor</a:t>
                      </a:r>
                    </a:p>
                  </a:txBody>
                  <a:tcPr/>
                </a:tc>
                <a:tc>
                  <a:txBody>
                    <a:bodyPr/>
                    <a:lstStyle/>
                    <a:p>
                      <a:r>
                        <a:rPr lang="en-US" sz="1400" dirty="0"/>
                        <a:t>Meaning</a:t>
                      </a:r>
                    </a:p>
                  </a:txBody>
                  <a:tcPr/>
                </a:tc>
                <a:extLst>
                  <a:ext uri="{0D108BD9-81ED-4DB2-BD59-A6C34878D82A}">
                    <a16:rowId xmlns:a16="http://schemas.microsoft.com/office/drawing/2014/main" val="2980591583"/>
                  </a:ext>
                </a:extLst>
              </a:tr>
              <a:tr h="169483">
                <a:tc>
                  <a:txBody>
                    <a:bodyPr/>
                    <a:lstStyle/>
                    <a:p>
                      <a:r>
                        <a:rPr lang="en-US" sz="1400" dirty="0"/>
                        <a:t>Boggy</a:t>
                      </a:r>
                    </a:p>
                  </a:txBody>
                  <a:tcPr/>
                </a:tc>
                <a:tc>
                  <a:txBody>
                    <a:bodyPr/>
                    <a:lstStyle/>
                    <a:p>
                      <a:r>
                        <a:rPr lang="en-US" sz="1400" dirty="0"/>
                        <a:t>Feels spongy</a:t>
                      </a:r>
                    </a:p>
                  </a:txBody>
                  <a:tcPr/>
                </a:tc>
                <a:extLst>
                  <a:ext uri="{0D108BD9-81ED-4DB2-BD59-A6C34878D82A}">
                    <a16:rowId xmlns:a16="http://schemas.microsoft.com/office/drawing/2014/main" val="1282365394"/>
                  </a:ext>
                </a:extLst>
              </a:tr>
              <a:tr h="0">
                <a:tc>
                  <a:txBody>
                    <a:bodyPr/>
                    <a:lstStyle/>
                    <a:p>
                      <a:r>
                        <a:rPr lang="en-US" sz="1400" dirty="0"/>
                        <a:t>Indurated</a:t>
                      </a:r>
                    </a:p>
                  </a:txBody>
                  <a:tcPr/>
                </a:tc>
                <a:tc>
                  <a:txBody>
                    <a:bodyPr/>
                    <a:lstStyle/>
                    <a:p>
                      <a:r>
                        <a:rPr lang="en-US" sz="1400" dirty="0"/>
                        <a:t>Feels hardened </a:t>
                      </a:r>
                    </a:p>
                  </a:txBody>
                  <a:tcPr/>
                </a:tc>
                <a:extLst>
                  <a:ext uri="{0D108BD9-81ED-4DB2-BD59-A6C34878D82A}">
                    <a16:rowId xmlns:a16="http://schemas.microsoft.com/office/drawing/2014/main" val="2687923518"/>
                  </a:ext>
                </a:extLst>
              </a:tr>
              <a:tr h="0">
                <a:tc>
                  <a:txBody>
                    <a:bodyPr/>
                    <a:lstStyle/>
                    <a:p>
                      <a:r>
                        <a:rPr lang="en-US" sz="1400" dirty="0"/>
                        <a:t>Erythema</a:t>
                      </a:r>
                    </a:p>
                  </a:txBody>
                  <a:tcPr/>
                </a:tc>
                <a:tc>
                  <a:txBody>
                    <a:bodyPr/>
                    <a:lstStyle/>
                    <a:p>
                      <a:r>
                        <a:rPr lang="en-US" sz="1400" dirty="0"/>
                        <a:t>More pink or red than normal (for ethnicity)</a:t>
                      </a:r>
                    </a:p>
                  </a:txBody>
                  <a:tcPr/>
                </a:tc>
                <a:extLst>
                  <a:ext uri="{0D108BD9-81ED-4DB2-BD59-A6C34878D82A}">
                    <a16:rowId xmlns:a16="http://schemas.microsoft.com/office/drawing/2014/main" val="4171441356"/>
                  </a:ext>
                </a:extLst>
              </a:tr>
              <a:tr h="207583">
                <a:tc>
                  <a:txBody>
                    <a:bodyPr/>
                    <a:lstStyle/>
                    <a:p>
                      <a:r>
                        <a:rPr lang="en-US" sz="1400" dirty="0" err="1"/>
                        <a:t>Ecchymotic</a:t>
                      </a:r>
                      <a:endParaRPr lang="en-US" sz="1400" dirty="0"/>
                    </a:p>
                  </a:txBody>
                  <a:tcPr/>
                </a:tc>
                <a:tc>
                  <a:txBody>
                    <a:bodyPr/>
                    <a:lstStyle/>
                    <a:p>
                      <a:r>
                        <a:rPr lang="en-US" sz="1400" dirty="0"/>
                        <a:t>Bruised</a:t>
                      </a:r>
                    </a:p>
                  </a:txBody>
                  <a:tcPr/>
                </a:tc>
                <a:extLst>
                  <a:ext uri="{0D108BD9-81ED-4DB2-BD59-A6C34878D82A}">
                    <a16:rowId xmlns:a16="http://schemas.microsoft.com/office/drawing/2014/main" val="1164867364"/>
                  </a:ext>
                </a:extLst>
              </a:tr>
              <a:tr h="0">
                <a:tc>
                  <a:txBody>
                    <a:bodyPr/>
                    <a:lstStyle/>
                    <a:p>
                      <a:r>
                        <a:rPr lang="en-US" sz="1400" dirty="0"/>
                        <a:t>Edematous</a:t>
                      </a:r>
                    </a:p>
                  </a:txBody>
                  <a:tcPr/>
                </a:tc>
                <a:tc>
                  <a:txBody>
                    <a:bodyPr/>
                    <a:lstStyle/>
                    <a:p>
                      <a:r>
                        <a:rPr lang="en-US" sz="1400" dirty="0"/>
                        <a:t>Swollen</a:t>
                      </a:r>
                    </a:p>
                  </a:txBody>
                  <a:tcPr/>
                </a:tc>
                <a:extLst>
                  <a:ext uri="{0D108BD9-81ED-4DB2-BD59-A6C34878D82A}">
                    <a16:rowId xmlns:a16="http://schemas.microsoft.com/office/drawing/2014/main" val="1856260734"/>
                  </a:ext>
                </a:extLst>
              </a:tr>
              <a:tr h="0">
                <a:tc>
                  <a:txBody>
                    <a:bodyPr/>
                    <a:lstStyle/>
                    <a:p>
                      <a:r>
                        <a:rPr lang="en-US" sz="1400" dirty="0"/>
                        <a:t>Callus</a:t>
                      </a:r>
                    </a:p>
                  </a:txBody>
                  <a:tcPr/>
                </a:tc>
                <a:tc>
                  <a:txBody>
                    <a:bodyPr/>
                    <a:lstStyle/>
                    <a:p>
                      <a:r>
                        <a:rPr lang="en-US" sz="1400" dirty="0"/>
                        <a:t>Thickened and toughened skin from repeated trauma</a:t>
                      </a:r>
                    </a:p>
                  </a:txBody>
                  <a:tcPr/>
                </a:tc>
                <a:extLst>
                  <a:ext uri="{0D108BD9-81ED-4DB2-BD59-A6C34878D82A}">
                    <a16:rowId xmlns:a16="http://schemas.microsoft.com/office/drawing/2014/main" val="2834013227"/>
                  </a:ext>
                </a:extLst>
              </a:tr>
              <a:tr h="121858">
                <a:tc>
                  <a:txBody>
                    <a:bodyPr/>
                    <a:lstStyle/>
                    <a:p>
                      <a:r>
                        <a:rPr lang="en-US" sz="1400" dirty="0"/>
                        <a:t>Maceration</a:t>
                      </a:r>
                    </a:p>
                  </a:txBody>
                  <a:tcPr/>
                </a:tc>
                <a:tc>
                  <a:txBody>
                    <a:bodyPr/>
                    <a:lstStyle/>
                    <a:p>
                      <a:r>
                        <a:rPr lang="en-US" sz="1400" dirty="0"/>
                        <a:t>Skin is softening and thinning due to moisture</a:t>
                      </a:r>
                    </a:p>
                  </a:txBody>
                  <a:tcPr/>
                </a:tc>
                <a:extLst>
                  <a:ext uri="{0D108BD9-81ED-4DB2-BD59-A6C34878D82A}">
                    <a16:rowId xmlns:a16="http://schemas.microsoft.com/office/drawing/2014/main" val="2336933628"/>
                  </a:ext>
                </a:extLst>
              </a:tr>
              <a:tr h="0">
                <a:tc>
                  <a:txBody>
                    <a:bodyPr/>
                    <a:lstStyle/>
                    <a:p>
                      <a:r>
                        <a:rPr lang="en-US" sz="1400" dirty="0"/>
                        <a:t>Excoriated</a:t>
                      </a:r>
                    </a:p>
                  </a:txBody>
                  <a:tcPr/>
                </a:tc>
                <a:tc>
                  <a:txBody>
                    <a:bodyPr/>
                    <a:lstStyle/>
                    <a:p>
                      <a:r>
                        <a:rPr lang="en-US" sz="1400" dirty="0"/>
                        <a:t>Wearing away of skin, from rubbing or chemical damage (i.e. stool)</a:t>
                      </a:r>
                    </a:p>
                  </a:txBody>
                  <a:tcPr/>
                </a:tc>
                <a:extLst>
                  <a:ext uri="{0D108BD9-81ED-4DB2-BD59-A6C34878D82A}">
                    <a16:rowId xmlns:a16="http://schemas.microsoft.com/office/drawing/2014/main" val="3316263992"/>
                  </a:ext>
                </a:extLst>
              </a:tr>
              <a:tr h="370840">
                <a:tc>
                  <a:txBody>
                    <a:bodyPr/>
                    <a:lstStyle/>
                    <a:p>
                      <a:r>
                        <a:rPr lang="en-US" sz="1400" dirty="0"/>
                        <a:t>Denuded</a:t>
                      </a:r>
                    </a:p>
                  </a:txBody>
                  <a:tcPr/>
                </a:tc>
                <a:tc>
                  <a:txBody>
                    <a:bodyPr/>
                    <a:lstStyle/>
                    <a:p>
                      <a:r>
                        <a:rPr lang="en-US" sz="1400" dirty="0"/>
                        <a:t>Epidermal loss due to prolonged contact with moisture and friction</a:t>
                      </a:r>
                    </a:p>
                  </a:txBody>
                  <a:tcPr/>
                </a:tc>
                <a:extLst>
                  <a:ext uri="{0D108BD9-81ED-4DB2-BD59-A6C34878D82A}">
                    <a16:rowId xmlns:a16="http://schemas.microsoft.com/office/drawing/2014/main" val="816524327"/>
                  </a:ext>
                </a:extLst>
              </a:tr>
            </a:tbl>
          </a:graphicData>
        </a:graphic>
      </p:graphicFrame>
    </p:spTree>
    <p:extLst>
      <p:ext uri="{BB962C8B-B14F-4D97-AF65-F5344CB8AC3E}">
        <p14:creationId xmlns:p14="http://schemas.microsoft.com/office/powerpoint/2010/main" val="53307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87028" y="565088"/>
            <a:ext cx="5794246" cy="1143000"/>
          </a:xfrm>
        </p:spPr>
        <p:txBody>
          <a:bodyPr>
            <a:normAutofit/>
          </a:bodyPr>
          <a:lstStyle/>
          <a:p>
            <a:r>
              <a:rPr lang="en-US" sz="3600" dirty="0"/>
              <a:t>9. pain</a:t>
            </a:r>
          </a:p>
        </p:txBody>
      </p:sp>
      <p:sp>
        <p:nvSpPr>
          <p:cNvPr id="23" name="TextBox 22"/>
          <p:cNvSpPr txBox="1"/>
          <p:nvPr/>
        </p:nvSpPr>
        <p:spPr>
          <a:xfrm>
            <a:off x="787028" y="1708088"/>
            <a:ext cx="7772400" cy="3046988"/>
          </a:xfrm>
          <a:prstGeom prst="rect">
            <a:avLst/>
          </a:prstGeom>
          <a:solidFill>
            <a:schemeClr val="accent1">
              <a:lumMod val="40000"/>
              <a:lumOff val="60000"/>
            </a:schemeClr>
          </a:solidFill>
          <a:ln>
            <a:solidFill>
              <a:schemeClr val="tx1"/>
            </a:solidFill>
          </a:ln>
        </p:spPr>
        <p:txBody>
          <a:bodyPr wrap="square" rtlCol="0">
            <a:spAutoFit/>
          </a:bodyPr>
          <a:lstStyle/>
          <a:p>
            <a:pPr marL="114300"/>
            <a:r>
              <a:rPr lang="en-US" sz="1600" dirty="0"/>
              <a:t>We have become accustomed to asking our patient if they are experiencing pain.  When working with a wound, take notice of when the patient shows signs of pain. Is there absence of pain or is there pain present:</a:t>
            </a:r>
            <a:br>
              <a:rPr lang="en-US" sz="1600" dirty="0"/>
            </a:br>
            <a:endParaRPr lang="en-US" sz="1600" dirty="0"/>
          </a:p>
          <a:p>
            <a:pPr marL="914400" indent="-457200">
              <a:buFont typeface="Wingdings" panose="05000000000000000000" pitchFamily="2" charset="2"/>
              <a:buChar char="Ø"/>
            </a:pPr>
            <a:r>
              <a:rPr lang="en-US" sz="1600" dirty="0"/>
              <a:t> during repositioning? </a:t>
            </a:r>
          </a:p>
          <a:p>
            <a:pPr marL="914400" indent="-457200">
              <a:buFont typeface="Wingdings" panose="05000000000000000000" pitchFamily="2" charset="2"/>
              <a:buChar char="Ø"/>
            </a:pPr>
            <a:r>
              <a:rPr lang="en-US" sz="1600" dirty="0"/>
              <a:t>when the dressing is removed? </a:t>
            </a:r>
          </a:p>
          <a:p>
            <a:pPr marL="914400" indent="-457200">
              <a:buFont typeface="Wingdings" panose="05000000000000000000" pitchFamily="2" charset="2"/>
              <a:buChar char="Ø"/>
            </a:pPr>
            <a:r>
              <a:rPr lang="en-US" sz="1600" dirty="0"/>
              <a:t>while cleaning or placing a new dressing?</a:t>
            </a:r>
          </a:p>
          <a:p>
            <a:pPr marL="114300"/>
            <a:br>
              <a:rPr lang="en-US" sz="1600" dirty="0"/>
            </a:br>
            <a:r>
              <a:rPr lang="en-US" sz="1600" dirty="0"/>
              <a:t>It is possible to prevent future pain in cases where the type of dressing is causing pain. Knowing what wound care products are available and learning tips for avoiding adhesive are good ways to do this.</a:t>
            </a:r>
          </a:p>
          <a:p>
            <a:pPr algn="ctr"/>
            <a:r>
              <a:rPr lang="en-US" sz="1600" dirty="0"/>
              <a:t> </a:t>
            </a:r>
          </a:p>
        </p:txBody>
      </p:sp>
    </p:spTree>
    <p:extLst>
      <p:ext uri="{BB962C8B-B14F-4D97-AF65-F5344CB8AC3E}">
        <p14:creationId xmlns:p14="http://schemas.microsoft.com/office/powerpoint/2010/main" val="1122488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1143000"/>
          </a:xfrm>
        </p:spPr>
        <p:txBody>
          <a:bodyPr>
            <a:normAutofit/>
          </a:bodyPr>
          <a:lstStyle/>
          <a:p>
            <a:r>
              <a:rPr lang="en-US" dirty="0"/>
              <a:t>Signs of wound infection</a:t>
            </a:r>
          </a:p>
        </p:txBody>
      </p:sp>
      <p:sp>
        <p:nvSpPr>
          <p:cNvPr id="3" name="Content Placeholder 2"/>
          <p:cNvSpPr>
            <a:spLocks noGrp="1"/>
          </p:cNvSpPr>
          <p:nvPr>
            <p:ph idx="1"/>
          </p:nvPr>
        </p:nvSpPr>
        <p:spPr>
          <a:xfrm>
            <a:off x="1295400" y="1524000"/>
            <a:ext cx="7239000" cy="4038600"/>
          </a:xfrm>
        </p:spPr>
        <p:txBody>
          <a:bodyPr>
            <a:normAutofit lnSpcReduction="10000"/>
          </a:bodyPr>
          <a:lstStyle/>
          <a:p>
            <a:pPr marL="0" indent="0">
              <a:buNone/>
            </a:pPr>
            <a:r>
              <a:rPr lang="en-US" dirty="0"/>
              <a:t>Wound bed infection may be present if any of the following are noted:</a:t>
            </a:r>
          </a:p>
          <a:p>
            <a:pPr marL="914400" indent="-457200">
              <a:buFont typeface="Wingdings" panose="05000000000000000000" pitchFamily="2" charset="2"/>
              <a:buChar char="v"/>
            </a:pPr>
            <a:r>
              <a:rPr lang="en-US" dirty="0"/>
              <a:t>Increased drainage</a:t>
            </a:r>
          </a:p>
          <a:p>
            <a:pPr marL="914400" indent="-457200">
              <a:buFont typeface="Wingdings" panose="05000000000000000000" pitchFamily="2" charset="2"/>
              <a:buChar char="v"/>
            </a:pPr>
            <a:r>
              <a:rPr lang="en-US" dirty="0"/>
              <a:t>Thickened drainage</a:t>
            </a:r>
          </a:p>
          <a:p>
            <a:pPr marL="914400" indent="-457200">
              <a:buFont typeface="Wingdings" panose="05000000000000000000" pitchFamily="2" charset="2"/>
              <a:buChar char="v"/>
            </a:pPr>
            <a:r>
              <a:rPr lang="en-US" dirty="0"/>
              <a:t>Friable tissue (bleeds easily)</a:t>
            </a:r>
          </a:p>
          <a:p>
            <a:pPr marL="914400" indent="-457200">
              <a:buFont typeface="Wingdings" panose="05000000000000000000" pitchFamily="2" charset="2"/>
              <a:buChar char="v"/>
            </a:pPr>
            <a:r>
              <a:rPr lang="en-US" dirty="0"/>
              <a:t>Redness around the wound</a:t>
            </a:r>
          </a:p>
          <a:p>
            <a:pPr marL="914400" indent="-457200">
              <a:buFont typeface="Wingdings" panose="05000000000000000000" pitchFamily="2" charset="2"/>
              <a:buChar char="v"/>
            </a:pPr>
            <a:r>
              <a:rPr lang="en-US" dirty="0"/>
              <a:t>Warmth around the wound</a:t>
            </a:r>
          </a:p>
          <a:p>
            <a:pPr marL="914400" indent="-457200">
              <a:buFont typeface="Wingdings" panose="05000000000000000000" pitchFamily="2" charset="2"/>
              <a:buChar char="v"/>
            </a:pPr>
            <a:r>
              <a:rPr lang="en-US" dirty="0"/>
              <a:t>Induration of the </a:t>
            </a:r>
            <a:r>
              <a:rPr lang="en-US" dirty="0" err="1"/>
              <a:t>periwound</a:t>
            </a:r>
            <a:r>
              <a:rPr lang="en-US" dirty="0"/>
              <a:t> (feels hardened)</a:t>
            </a:r>
          </a:p>
          <a:p>
            <a:pPr marL="914400" indent="-457200">
              <a:buFont typeface="Wingdings" panose="05000000000000000000" pitchFamily="2" charset="2"/>
              <a:buChar char="v"/>
            </a:pPr>
            <a:r>
              <a:rPr lang="en-US" dirty="0"/>
              <a:t>Malodorous after cleansing</a:t>
            </a:r>
          </a:p>
          <a:p>
            <a:pPr marL="914400" indent="-457200">
              <a:buFont typeface="Wingdings" panose="05000000000000000000" pitchFamily="2" charset="2"/>
              <a:buChar char="v"/>
            </a:pPr>
            <a:r>
              <a:rPr lang="en-US" dirty="0"/>
              <a:t>Increase in pain</a:t>
            </a:r>
          </a:p>
        </p:txBody>
      </p:sp>
      <p:sp>
        <p:nvSpPr>
          <p:cNvPr id="4" name="Slide Number Placeholder 3"/>
          <p:cNvSpPr>
            <a:spLocks noGrp="1"/>
          </p:cNvSpPr>
          <p:nvPr>
            <p:ph type="sldNum" sz="quarter" idx="12"/>
          </p:nvPr>
        </p:nvSpPr>
        <p:spPr/>
        <p:txBody>
          <a:bodyPr/>
          <a:lstStyle/>
          <a:p>
            <a:fld id="{261FB9F5-4D27-4C55-A630-44E208EFAA53}" type="slidenum">
              <a:rPr lang="en-US" smtClean="0"/>
              <a:pPr/>
              <a:t>37</a:t>
            </a:fld>
            <a:endParaRPr lang="en-US"/>
          </a:p>
        </p:txBody>
      </p:sp>
    </p:spTree>
    <p:extLst>
      <p:ext uri="{BB962C8B-B14F-4D97-AF65-F5344CB8AC3E}">
        <p14:creationId xmlns:p14="http://schemas.microsoft.com/office/powerpoint/2010/main" val="1447557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 y="737684"/>
            <a:ext cx="7498080" cy="1143000"/>
          </a:xfrm>
        </p:spPr>
        <p:txBody>
          <a:bodyPr>
            <a:noAutofit/>
          </a:bodyPr>
          <a:lstStyle/>
          <a:p>
            <a:r>
              <a:rPr lang="en-US" sz="4200" dirty="0"/>
              <a:t>Why culture a wound?</a:t>
            </a:r>
          </a:p>
        </p:txBody>
      </p:sp>
      <p:sp>
        <p:nvSpPr>
          <p:cNvPr id="3" name="Content Placeholder 2"/>
          <p:cNvSpPr>
            <a:spLocks noGrp="1"/>
          </p:cNvSpPr>
          <p:nvPr>
            <p:ph idx="1"/>
          </p:nvPr>
        </p:nvSpPr>
        <p:spPr>
          <a:xfrm>
            <a:off x="809049" y="2166434"/>
            <a:ext cx="7069463" cy="2925181"/>
          </a:xfrm>
        </p:spPr>
        <p:txBody>
          <a:bodyPr>
            <a:normAutofit/>
          </a:bodyPr>
          <a:lstStyle/>
          <a:p>
            <a:pPr marL="82296" indent="0">
              <a:buNone/>
            </a:pPr>
            <a:r>
              <a:rPr lang="en-US" sz="1800" dirty="0"/>
              <a:t>When we recognize telltale signs of infection in the wound bed, you can expect the doctor to prescribe a broad spectrum antibiotic.</a:t>
            </a:r>
            <a:br>
              <a:rPr lang="en-US" sz="1800" dirty="0"/>
            </a:br>
            <a:endParaRPr lang="en-US" sz="1800" dirty="0"/>
          </a:p>
          <a:p>
            <a:pPr marL="82296" indent="0" algn="ctr">
              <a:buNone/>
            </a:pPr>
            <a:r>
              <a:rPr lang="en-US" i="1" dirty="0"/>
              <a:t>So why culture the wound? </a:t>
            </a:r>
          </a:p>
          <a:p>
            <a:pPr marL="82296" indent="0">
              <a:buNone/>
            </a:pPr>
            <a:br>
              <a:rPr lang="en-US" sz="1800" dirty="0"/>
            </a:br>
            <a:r>
              <a:rPr lang="en-US" sz="1800" dirty="0"/>
              <a:t>The organism causing infection may not be susceptible to the initial antibiotics prescribed. Also, a wound culture sample is best collected </a:t>
            </a:r>
            <a:r>
              <a:rPr lang="en-US" sz="1800" i="1" dirty="0"/>
              <a:t>before</a:t>
            </a:r>
            <a:r>
              <a:rPr lang="en-US" sz="1800" dirty="0"/>
              <a:t> any antibiotics are prescribed so as not to affect the bacterial growth in the lab.</a:t>
            </a:r>
          </a:p>
        </p:txBody>
      </p:sp>
      <p:sp>
        <p:nvSpPr>
          <p:cNvPr id="4" name="Slide Number Placeholder 3"/>
          <p:cNvSpPr>
            <a:spLocks noGrp="1"/>
          </p:cNvSpPr>
          <p:nvPr>
            <p:ph type="sldNum" sz="quarter" idx="12"/>
          </p:nvPr>
        </p:nvSpPr>
        <p:spPr/>
        <p:txBody>
          <a:bodyPr/>
          <a:lstStyle/>
          <a:p>
            <a:fld id="{261FB9F5-4D27-4C55-A630-44E208EFAA53}" type="slidenum">
              <a:rPr lang="en-US" smtClean="0"/>
              <a:pPr/>
              <a:t>38</a:t>
            </a:fld>
            <a:endParaRPr lang="en-US" dirty="0"/>
          </a:p>
        </p:txBody>
      </p:sp>
    </p:spTree>
    <p:extLst>
      <p:ext uri="{BB962C8B-B14F-4D97-AF65-F5344CB8AC3E}">
        <p14:creationId xmlns:p14="http://schemas.microsoft.com/office/powerpoint/2010/main" val="3657364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92" y="745448"/>
            <a:ext cx="7498080" cy="1143000"/>
          </a:xfrm>
        </p:spPr>
        <p:txBody>
          <a:bodyPr>
            <a:noAutofit/>
          </a:bodyPr>
          <a:lstStyle/>
          <a:p>
            <a:r>
              <a:rPr lang="en-US" sz="4200" dirty="0"/>
              <a:t>Why culture a wound?</a:t>
            </a:r>
          </a:p>
        </p:txBody>
      </p:sp>
      <p:sp>
        <p:nvSpPr>
          <p:cNvPr id="3" name="Content Placeholder 2"/>
          <p:cNvSpPr>
            <a:spLocks noGrp="1"/>
          </p:cNvSpPr>
          <p:nvPr>
            <p:ph idx="1"/>
          </p:nvPr>
        </p:nvSpPr>
        <p:spPr>
          <a:xfrm>
            <a:off x="986028" y="2017291"/>
            <a:ext cx="7171944" cy="2335634"/>
          </a:xfrm>
        </p:spPr>
        <p:txBody>
          <a:bodyPr>
            <a:normAutofit/>
          </a:bodyPr>
          <a:lstStyle/>
          <a:p>
            <a:pPr marL="82296" indent="0">
              <a:buNone/>
            </a:pPr>
            <a:r>
              <a:rPr lang="en-US" sz="1800" dirty="0"/>
              <a:t>Another reason is a wound that is stalled (not healing but not deteriorating either) may have a “silent” infection in the wound bed and should be cultured.</a:t>
            </a:r>
            <a:br>
              <a:rPr lang="en-US" sz="1800" dirty="0"/>
            </a:br>
            <a:br>
              <a:rPr lang="en-US" sz="1800" dirty="0"/>
            </a:br>
            <a:r>
              <a:rPr lang="en-US" sz="1800" dirty="0"/>
              <a:t>Also consider that patients can have more than one infection at a time. This means a person with a confirmed urinary tract infection should also have a thorough wound assessment completed to make sure two infections with multiple pathogens are not simultaneously occurring.</a:t>
            </a:r>
          </a:p>
        </p:txBody>
      </p:sp>
      <p:sp>
        <p:nvSpPr>
          <p:cNvPr id="4" name="Slide Number Placeholder 3"/>
          <p:cNvSpPr>
            <a:spLocks noGrp="1"/>
          </p:cNvSpPr>
          <p:nvPr>
            <p:ph type="sldNum" sz="quarter" idx="12"/>
          </p:nvPr>
        </p:nvSpPr>
        <p:spPr/>
        <p:txBody>
          <a:bodyPr/>
          <a:lstStyle/>
          <a:p>
            <a:fld id="{261FB9F5-4D27-4C55-A630-44E208EFAA53}" type="slidenum">
              <a:rPr lang="en-US" smtClean="0"/>
              <a:pPr/>
              <a:t>39</a:t>
            </a:fld>
            <a:endParaRPr lang="en-US" dirty="0"/>
          </a:p>
        </p:txBody>
      </p:sp>
    </p:spTree>
    <p:extLst>
      <p:ext uri="{BB962C8B-B14F-4D97-AF65-F5344CB8AC3E}">
        <p14:creationId xmlns:p14="http://schemas.microsoft.com/office/powerpoint/2010/main" val="76041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14" y="428667"/>
            <a:ext cx="8610600" cy="1143000"/>
          </a:xfrm>
        </p:spPr>
        <p:txBody>
          <a:bodyPr>
            <a:noAutofit/>
          </a:bodyPr>
          <a:lstStyle/>
          <a:p>
            <a:r>
              <a:rPr lang="en-US" sz="4200" dirty="0"/>
              <a:t>Wound Assessment Parameters</a:t>
            </a:r>
          </a:p>
        </p:txBody>
      </p:sp>
      <p:sp>
        <p:nvSpPr>
          <p:cNvPr id="4" name="TextBox 3"/>
          <p:cNvSpPr txBox="1"/>
          <p:nvPr/>
        </p:nvSpPr>
        <p:spPr>
          <a:xfrm>
            <a:off x="915714" y="1870013"/>
            <a:ext cx="7772400" cy="3693319"/>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b="1" dirty="0"/>
              <a:t>The basic parameters of a wound assessment:</a:t>
            </a:r>
          </a:p>
          <a:p>
            <a:endParaRPr lang="en-US" u="sng" dirty="0"/>
          </a:p>
          <a:p>
            <a:pPr marL="1143000" indent="-622300">
              <a:buAutoNum type="arabicPeriod"/>
            </a:pPr>
            <a:r>
              <a:rPr lang="en-US" dirty="0"/>
              <a:t>Anatomical location</a:t>
            </a:r>
          </a:p>
          <a:p>
            <a:pPr marL="1143000" indent="-622300">
              <a:buAutoNum type="arabicPeriod"/>
            </a:pPr>
            <a:r>
              <a:rPr lang="en-US" dirty="0"/>
              <a:t>Wound Type</a:t>
            </a:r>
          </a:p>
          <a:p>
            <a:pPr marL="1143000" indent="-622300">
              <a:buAutoNum type="arabicPeriod"/>
            </a:pPr>
            <a:r>
              <a:rPr lang="en-US" dirty="0"/>
              <a:t>Stage/Category (if applicable)</a:t>
            </a:r>
          </a:p>
          <a:p>
            <a:pPr marL="1143000" indent="-622300">
              <a:buAutoNum type="arabicPeriod"/>
            </a:pPr>
            <a:r>
              <a:rPr lang="en-US" dirty="0"/>
              <a:t>Measurements</a:t>
            </a:r>
          </a:p>
          <a:p>
            <a:pPr marL="1143000" indent="-622300">
              <a:buAutoNum type="arabicPeriod"/>
            </a:pPr>
            <a:r>
              <a:rPr lang="en-US" dirty="0"/>
              <a:t>Tissue type &amp; amount</a:t>
            </a:r>
          </a:p>
          <a:p>
            <a:pPr marL="1143000" indent="-622300">
              <a:buAutoNum type="arabicPeriod"/>
            </a:pPr>
            <a:r>
              <a:rPr lang="en-US" dirty="0"/>
              <a:t>Exudate type &amp; amount</a:t>
            </a:r>
          </a:p>
          <a:p>
            <a:pPr marL="1143000" indent="-622300">
              <a:buAutoNum type="arabicPeriod"/>
            </a:pPr>
            <a:r>
              <a:rPr lang="en-US" dirty="0"/>
              <a:t>Odor (after cleansing)</a:t>
            </a:r>
          </a:p>
          <a:p>
            <a:pPr marL="1143000" indent="-622300">
              <a:buAutoNum type="arabicPeriod"/>
            </a:pPr>
            <a:r>
              <a:rPr lang="en-US" dirty="0" err="1"/>
              <a:t>Periwound</a:t>
            </a:r>
            <a:r>
              <a:rPr lang="en-US" dirty="0"/>
              <a:t> description</a:t>
            </a:r>
          </a:p>
          <a:p>
            <a:pPr marL="1143000" indent="-622300">
              <a:buAutoNum type="arabicPeriod"/>
            </a:pPr>
            <a:r>
              <a:rPr lang="en-US" dirty="0"/>
              <a:t>Pain</a:t>
            </a:r>
          </a:p>
          <a:p>
            <a:pPr marL="520700"/>
            <a:endParaRPr lang="en-US" dirty="0"/>
          </a:p>
          <a:p>
            <a:pPr marL="520700" algn="ctr"/>
            <a:r>
              <a:rPr lang="en-US" dirty="0"/>
              <a:t>Next is to go further into detail for each parameter.</a:t>
            </a:r>
          </a:p>
        </p:txBody>
      </p:sp>
      <p:sp>
        <p:nvSpPr>
          <p:cNvPr id="3" name="Slide Number Placeholder 2"/>
          <p:cNvSpPr>
            <a:spLocks noGrp="1"/>
          </p:cNvSpPr>
          <p:nvPr>
            <p:ph type="sldNum" sz="quarter" idx="12"/>
          </p:nvPr>
        </p:nvSpPr>
        <p:spPr/>
        <p:txBody>
          <a:bodyPr/>
          <a:lstStyle/>
          <a:p>
            <a:fld id="{261FB9F5-4D27-4C55-A630-44E208EFAA53}" type="slidenum">
              <a:rPr lang="en-US" smtClean="0"/>
              <a:pPr/>
              <a:t>4</a:t>
            </a:fld>
            <a:endParaRPr lang="en-US"/>
          </a:p>
        </p:txBody>
      </p:sp>
    </p:spTree>
    <p:extLst>
      <p:ext uri="{BB962C8B-B14F-4D97-AF65-F5344CB8AC3E}">
        <p14:creationId xmlns:p14="http://schemas.microsoft.com/office/powerpoint/2010/main" val="4272205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951186"/>
            <a:ext cx="7498080" cy="1143000"/>
          </a:xfrm>
        </p:spPr>
        <p:txBody>
          <a:bodyPr>
            <a:noAutofit/>
          </a:bodyPr>
          <a:lstStyle/>
          <a:p>
            <a:r>
              <a:rPr lang="en-US" sz="4200" dirty="0"/>
              <a:t>Collection of sample</a:t>
            </a:r>
          </a:p>
        </p:txBody>
      </p:sp>
      <p:sp>
        <p:nvSpPr>
          <p:cNvPr id="3" name="Content Placeholder 2"/>
          <p:cNvSpPr>
            <a:spLocks noGrp="1"/>
          </p:cNvSpPr>
          <p:nvPr>
            <p:ph idx="1"/>
          </p:nvPr>
        </p:nvSpPr>
        <p:spPr>
          <a:xfrm>
            <a:off x="1095375" y="1952625"/>
            <a:ext cx="6953250" cy="3257550"/>
          </a:xfrm>
        </p:spPr>
        <p:txBody>
          <a:bodyPr>
            <a:normAutofit/>
          </a:bodyPr>
          <a:lstStyle/>
          <a:p>
            <a:pPr marL="82296" indent="0">
              <a:buNone/>
            </a:pPr>
            <a:br>
              <a:rPr lang="en-US" sz="1800" dirty="0"/>
            </a:br>
            <a:r>
              <a:rPr lang="en-US" sz="1800" dirty="0"/>
              <a:t>For a wound culture you will need:</a:t>
            </a:r>
          </a:p>
          <a:p>
            <a:pPr marL="865188" indent="-457200"/>
            <a:r>
              <a:rPr lang="en-US" sz="1800" dirty="0"/>
              <a:t>Normal saline &amp; gauze</a:t>
            </a:r>
          </a:p>
          <a:p>
            <a:pPr marL="865188" indent="-457200"/>
            <a:r>
              <a:rPr lang="en-US" sz="1800" dirty="0"/>
              <a:t>Proper collection tubes (Anaerobic &amp; Aerobic)</a:t>
            </a:r>
          </a:p>
          <a:p>
            <a:pPr marL="865188" indent="-457200"/>
            <a:r>
              <a:rPr lang="en-US" sz="1800" dirty="0"/>
              <a:t>Lab baggie</a:t>
            </a:r>
          </a:p>
          <a:p>
            <a:pPr marL="865188" indent="-457200"/>
            <a:r>
              <a:rPr lang="en-US" sz="1800" dirty="0"/>
              <a:t>Pen/Marker</a:t>
            </a:r>
          </a:p>
          <a:p>
            <a:pPr marL="865188" indent="-457200"/>
            <a:r>
              <a:rPr lang="en-US" sz="1800" dirty="0"/>
              <a:t>Patient labels</a:t>
            </a:r>
          </a:p>
          <a:p>
            <a:pPr marL="865188" indent="-457200"/>
            <a:r>
              <a:rPr lang="en-US" sz="1800" dirty="0"/>
              <a:t>Anything else your facility may include</a:t>
            </a:r>
          </a:p>
        </p:txBody>
      </p:sp>
      <p:sp>
        <p:nvSpPr>
          <p:cNvPr id="4" name="Slide Number Placeholder 3"/>
          <p:cNvSpPr>
            <a:spLocks noGrp="1"/>
          </p:cNvSpPr>
          <p:nvPr>
            <p:ph type="sldNum" sz="quarter" idx="12"/>
          </p:nvPr>
        </p:nvSpPr>
        <p:spPr/>
        <p:txBody>
          <a:bodyPr/>
          <a:lstStyle/>
          <a:p>
            <a:fld id="{261FB9F5-4D27-4C55-A630-44E208EFAA53}" type="slidenum">
              <a:rPr lang="en-US" smtClean="0"/>
              <a:pPr/>
              <a:t>40</a:t>
            </a:fld>
            <a:endParaRPr lang="en-US" dirty="0"/>
          </a:p>
        </p:txBody>
      </p:sp>
    </p:spTree>
    <p:extLst>
      <p:ext uri="{BB962C8B-B14F-4D97-AF65-F5344CB8AC3E}">
        <p14:creationId xmlns:p14="http://schemas.microsoft.com/office/powerpoint/2010/main" val="988456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70870" y="6241935"/>
            <a:ext cx="457200" cy="476250"/>
          </a:xfrm>
        </p:spPr>
        <p:txBody>
          <a:bodyPr/>
          <a:lstStyle/>
          <a:p>
            <a:fld id="{261FB9F5-4D27-4C55-A630-44E208EFAA53}" type="slidenum">
              <a:rPr lang="en-US" smtClean="0"/>
              <a:pPr/>
              <a:t>41</a:t>
            </a:fld>
            <a:endParaRPr lang="en-US" dirty="0"/>
          </a:p>
        </p:txBody>
      </p:sp>
      <p:sp>
        <p:nvSpPr>
          <p:cNvPr id="12" name="Text Placeholder 2"/>
          <p:cNvSpPr txBox="1">
            <a:spLocks/>
          </p:cNvSpPr>
          <p:nvPr/>
        </p:nvSpPr>
        <p:spPr>
          <a:xfrm>
            <a:off x="1171073" y="3938337"/>
            <a:ext cx="3291840" cy="1548063"/>
          </a:xfrm>
          <a:prstGeom prst="rect">
            <a:avLst/>
          </a:prstGeom>
          <a:ln>
            <a:solidFill>
              <a:schemeClr val="tx1"/>
            </a:solidFill>
          </a:ln>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600" dirty="0"/>
              <a:t>Anaerobic </a:t>
            </a:r>
            <a:br>
              <a:rPr lang="en-US" sz="1600" dirty="0"/>
            </a:br>
            <a:br>
              <a:rPr lang="en-US" sz="1600" dirty="0"/>
            </a:br>
            <a:r>
              <a:rPr lang="en-US" sz="1600" dirty="0"/>
              <a:t>Bottom is filled with gel to keep sample (and potential anaerobes) in an oxygen-free environment for transport.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6" t="20893" r="1923" b="1935"/>
          <a:stretch/>
        </p:blipFill>
        <p:spPr>
          <a:xfrm>
            <a:off x="1171073" y="1652337"/>
            <a:ext cx="3291840" cy="2286000"/>
          </a:xfrm>
          <a:prstGeom prst="rect">
            <a:avLst/>
          </a:prstGeom>
          <a:ln>
            <a:solidFill>
              <a:schemeClr val="tx1"/>
            </a:solidFill>
          </a:ln>
        </p:spPr>
      </p:pic>
      <p:sp>
        <p:nvSpPr>
          <p:cNvPr id="10" name="Text Placeholder 2"/>
          <p:cNvSpPr txBox="1">
            <a:spLocks/>
          </p:cNvSpPr>
          <p:nvPr/>
        </p:nvSpPr>
        <p:spPr>
          <a:xfrm>
            <a:off x="4802003" y="3938337"/>
            <a:ext cx="3333750" cy="1636294"/>
          </a:xfrm>
          <a:prstGeom prst="rect">
            <a:avLst/>
          </a:prstGeom>
          <a:ln>
            <a:solidFill>
              <a:schemeClr val="tx1"/>
            </a:solidFill>
          </a:ln>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1600" dirty="0"/>
              <a:t>Aerobic </a:t>
            </a:r>
            <a:br>
              <a:rPr lang="en-US" sz="1600" dirty="0"/>
            </a:br>
            <a:br>
              <a:rPr lang="en-US" sz="1600" dirty="0"/>
            </a:br>
            <a:r>
              <a:rPr lang="en-US" sz="1600" dirty="0"/>
              <a:t>Bottom is filled with moist foam to keep sample from drying out during transport while also oxygenated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925" t="21205" r="1925" b="10870"/>
          <a:stretch/>
        </p:blipFill>
        <p:spPr>
          <a:xfrm>
            <a:off x="4802003" y="1652337"/>
            <a:ext cx="3331210" cy="2286000"/>
          </a:xfrm>
          <a:prstGeom prst="rect">
            <a:avLst/>
          </a:prstGeom>
          <a:ln>
            <a:solidFill>
              <a:schemeClr val="tx1"/>
            </a:solidFill>
          </a:ln>
        </p:spPr>
      </p:pic>
      <p:sp>
        <p:nvSpPr>
          <p:cNvPr id="15" name="Title 1"/>
          <p:cNvSpPr>
            <a:spLocks noGrp="1"/>
          </p:cNvSpPr>
          <p:nvPr>
            <p:ph type="title"/>
          </p:nvPr>
        </p:nvSpPr>
        <p:spPr>
          <a:xfrm>
            <a:off x="722303" y="381000"/>
            <a:ext cx="7498080" cy="1143000"/>
          </a:xfrm>
        </p:spPr>
        <p:txBody>
          <a:bodyPr>
            <a:noAutofit/>
          </a:bodyPr>
          <a:lstStyle/>
          <a:p>
            <a:r>
              <a:rPr lang="en-US" dirty="0"/>
              <a:t>Why two tubes?</a:t>
            </a:r>
            <a:endParaRPr lang="en-US" sz="4200" dirty="0"/>
          </a:p>
        </p:txBody>
      </p:sp>
      <p:sp>
        <p:nvSpPr>
          <p:cNvPr id="2" name="TextBox 1">
            <a:extLst>
              <a:ext uri="{FF2B5EF4-FFF2-40B4-BE49-F238E27FC236}">
                <a16:creationId xmlns:a16="http://schemas.microsoft.com/office/drawing/2014/main" id="{156BE287-0FE1-4EDD-AFF6-DDC9DADE681C}"/>
              </a:ext>
            </a:extLst>
          </p:cNvPr>
          <p:cNvSpPr txBox="1"/>
          <p:nvPr/>
        </p:nvSpPr>
        <p:spPr>
          <a:xfrm>
            <a:off x="1819275" y="5848350"/>
            <a:ext cx="6151595" cy="523220"/>
          </a:xfrm>
          <a:prstGeom prst="rect">
            <a:avLst/>
          </a:prstGeom>
          <a:noFill/>
        </p:spPr>
        <p:txBody>
          <a:bodyPr wrap="square" rtlCol="0">
            <a:spAutoFit/>
          </a:bodyPr>
          <a:lstStyle/>
          <a:p>
            <a:pPr algn="ctr"/>
            <a:r>
              <a:rPr lang="en-US" sz="1400" dirty="0"/>
              <a:t>Do not be surprised if products have come out or will in the future that can do the job of both tubes. Advances are constantly occurring.</a:t>
            </a:r>
          </a:p>
        </p:txBody>
      </p:sp>
    </p:spTree>
    <p:extLst>
      <p:ext uri="{BB962C8B-B14F-4D97-AF65-F5344CB8AC3E}">
        <p14:creationId xmlns:p14="http://schemas.microsoft.com/office/powerpoint/2010/main" val="550797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06" y="551136"/>
            <a:ext cx="7498080" cy="1143000"/>
          </a:xfrm>
        </p:spPr>
        <p:txBody>
          <a:bodyPr>
            <a:noAutofit/>
          </a:bodyPr>
          <a:lstStyle/>
          <a:p>
            <a:r>
              <a:rPr lang="en-US" sz="4200" dirty="0"/>
              <a:t>Collection method:</a:t>
            </a:r>
          </a:p>
        </p:txBody>
      </p:sp>
      <p:sp>
        <p:nvSpPr>
          <p:cNvPr id="3" name="Content Placeholder 2"/>
          <p:cNvSpPr>
            <a:spLocks noGrp="1"/>
          </p:cNvSpPr>
          <p:nvPr>
            <p:ph idx="1"/>
          </p:nvPr>
        </p:nvSpPr>
        <p:spPr>
          <a:xfrm>
            <a:off x="985266" y="1557168"/>
            <a:ext cx="7498080" cy="4954314"/>
          </a:xfrm>
        </p:spPr>
        <p:txBody>
          <a:bodyPr>
            <a:noAutofit/>
          </a:bodyPr>
          <a:lstStyle/>
          <a:p>
            <a:pPr marL="596646" indent="-514350">
              <a:buFont typeface="+mj-lt"/>
              <a:buAutoNum type="arabicParenR"/>
            </a:pPr>
            <a:r>
              <a:rPr lang="en-US" sz="1800" dirty="0"/>
              <a:t>Cleanse the wound</a:t>
            </a:r>
            <a:br>
              <a:rPr lang="en-US" sz="1800" dirty="0"/>
            </a:br>
            <a:endParaRPr lang="en-US" sz="1800" dirty="0"/>
          </a:p>
          <a:p>
            <a:pPr marL="596646" indent="-514350">
              <a:buFont typeface="+mj-lt"/>
              <a:buAutoNum type="arabicParenR"/>
            </a:pPr>
            <a:r>
              <a:rPr lang="en-US" sz="1800" dirty="0"/>
              <a:t>Pop the transport tube top off; Remove swab from culture package.</a:t>
            </a:r>
            <a:br>
              <a:rPr lang="en-US" sz="1800" dirty="0"/>
            </a:br>
            <a:endParaRPr lang="en-US" sz="1800" dirty="0"/>
          </a:p>
          <a:p>
            <a:pPr marL="596646" indent="-514350">
              <a:buFont typeface="+mj-lt"/>
              <a:buAutoNum type="arabicParenR"/>
            </a:pPr>
            <a:r>
              <a:rPr lang="en-US" sz="1800" dirty="0"/>
              <a:t>Select a pink or red section of the wound bed. Press the swab into the tissue and roll. Repeat in several sections. FYI: This is called the “Levine method” of sampling and is considered the best method.</a:t>
            </a:r>
            <a:br>
              <a:rPr lang="en-US" sz="1800" dirty="0"/>
            </a:br>
            <a:endParaRPr lang="en-US" sz="1800" dirty="0"/>
          </a:p>
          <a:p>
            <a:pPr marL="596646" indent="-514350">
              <a:buFont typeface="+mj-lt"/>
              <a:buAutoNum type="arabicParenR"/>
            </a:pPr>
            <a:r>
              <a:rPr lang="en-US" sz="1800" dirty="0"/>
              <a:t>Place sample swab down into transport tube.</a:t>
            </a:r>
            <a:br>
              <a:rPr lang="en-US" sz="1800" dirty="0"/>
            </a:br>
            <a:endParaRPr lang="en-US" sz="1800" dirty="0"/>
          </a:p>
          <a:p>
            <a:pPr marL="596646" indent="-514350">
              <a:buFont typeface="+mj-lt"/>
              <a:buAutoNum type="arabicParenR"/>
            </a:pPr>
            <a:r>
              <a:rPr lang="en-US" sz="1800" dirty="0"/>
              <a:t>Label with at minimum patient label, your initials, collection date/time and wound site.</a:t>
            </a:r>
            <a:br>
              <a:rPr lang="en-US" sz="1800" dirty="0"/>
            </a:br>
            <a:endParaRPr lang="en-US" sz="1800" dirty="0"/>
          </a:p>
          <a:p>
            <a:pPr marL="596646" indent="-514350">
              <a:buFont typeface="+mj-lt"/>
              <a:buAutoNum type="arabicParenR"/>
            </a:pPr>
            <a:r>
              <a:rPr lang="en-US" sz="1800" dirty="0"/>
              <a:t>Repeat for all culture tubes. </a:t>
            </a:r>
          </a:p>
        </p:txBody>
      </p:sp>
      <p:sp>
        <p:nvSpPr>
          <p:cNvPr id="4" name="Slide Number Placeholder 3"/>
          <p:cNvSpPr>
            <a:spLocks noGrp="1"/>
          </p:cNvSpPr>
          <p:nvPr>
            <p:ph type="sldNum" sz="quarter" idx="12"/>
          </p:nvPr>
        </p:nvSpPr>
        <p:spPr/>
        <p:txBody>
          <a:bodyPr/>
          <a:lstStyle/>
          <a:p>
            <a:fld id="{261FB9F5-4D27-4C55-A630-44E208EFAA53}" type="slidenum">
              <a:rPr lang="en-US" smtClean="0"/>
              <a:pPr/>
              <a:t>42</a:t>
            </a:fld>
            <a:endParaRPr lang="en-US" dirty="0"/>
          </a:p>
        </p:txBody>
      </p:sp>
    </p:spTree>
    <p:extLst>
      <p:ext uri="{BB962C8B-B14F-4D97-AF65-F5344CB8AC3E}">
        <p14:creationId xmlns:p14="http://schemas.microsoft.com/office/powerpoint/2010/main" val="3710503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762000"/>
            <a:ext cx="7498080" cy="1143000"/>
          </a:xfrm>
        </p:spPr>
        <p:txBody>
          <a:bodyPr>
            <a:noAutofit/>
          </a:bodyPr>
          <a:lstStyle/>
          <a:p>
            <a:r>
              <a:rPr lang="en-US" sz="4200" dirty="0"/>
              <a:t>Approximate Microbiology timeline</a:t>
            </a:r>
          </a:p>
        </p:txBody>
      </p:sp>
      <p:sp>
        <p:nvSpPr>
          <p:cNvPr id="4" name="Slide Number Placeholder 3"/>
          <p:cNvSpPr>
            <a:spLocks noGrp="1"/>
          </p:cNvSpPr>
          <p:nvPr>
            <p:ph type="sldNum" sz="quarter" idx="12"/>
          </p:nvPr>
        </p:nvSpPr>
        <p:spPr/>
        <p:txBody>
          <a:bodyPr/>
          <a:lstStyle/>
          <a:p>
            <a:fld id="{261FB9F5-4D27-4C55-A630-44E208EFAA53}" type="slidenum">
              <a:rPr lang="en-US" smtClean="0"/>
              <a:pPr/>
              <a:t>43</a:t>
            </a:fld>
            <a:endParaRPr lang="en-US" dirty="0"/>
          </a:p>
        </p:txBody>
      </p:sp>
      <p:sp>
        <p:nvSpPr>
          <p:cNvPr id="6" name="Content Placeholder 2"/>
          <p:cNvSpPr>
            <a:spLocks noGrp="1"/>
          </p:cNvSpPr>
          <p:nvPr>
            <p:ph idx="1"/>
          </p:nvPr>
        </p:nvSpPr>
        <p:spPr>
          <a:xfrm>
            <a:off x="822960" y="1999235"/>
            <a:ext cx="7498080" cy="3525265"/>
          </a:xfrm>
        </p:spPr>
        <p:txBody>
          <a:bodyPr>
            <a:normAutofit/>
          </a:bodyPr>
          <a:lstStyle/>
          <a:p>
            <a:pPr marL="596646" indent="-514350">
              <a:buAutoNum type="arabicParenR"/>
            </a:pPr>
            <a:r>
              <a:rPr lang="en-US" sz="1800" dirty="0"/>
              <a:t>A gram stain of specimen to see what broad category of organism is present will be done (i.e. Gram negative rods, gram positive cocci).  Same day results.</a:t>
            </a:r>
          </a:p>
          <a:p>
            <a:pPr marL="596646" indent="-514350">
              <a:buFont typeface="Wingdings 2"/>
              <a:buAutoNum type="arabicParenR"/>
            </a:pPr>
            <a:r>
              <a:rPr lang="en-US" sz="1800" dirty="0"/>
              <a:t>Inoculate nutrient rich plates with the specimen to coax the bacteria to grow.  </a:t>
            </a:r>
          </a:p>
          <a:p>
            <a:pPr marL="596646" indent="-514350">
              <a:buFont typeface="Wingdings 2"/>
              <a:buAutoNum type="arabicParenR"/>
            </a:pPr>
            <a:r>
              <a:rPr lang="en-US" sz="1800" dirty="0"/>
              <a:t>Once organism(s) grow, isolate bacteria and identify it (i.e. MRSA, E. Coli, Pseudomonas). Results 2-3 days.</a:t>
            </a:r>
            <a:br>
              <a:rPr lang="en-US" sz="1800" dirty="0"/>
            </a:br>
            <a:endParaRPr lang="en-US" sz="1800" dirty="0"/>
          </a:p>
          <a:p>
            <a:pPr marL="596646" indent="-514350">
              <a:buAutoNum type="arabicParenR"/>
            </a:pPr>
            <a:r>
              <a:rPr lang="en-US" sz="1800" dirty="0"/>
              <a:t>Test the isolated bacteria against a battery of antibiotics to determine resistant or susceptible options. Results usually within a day of #2 above.</a:t>
            </a:r>
          </a:p>
        </p:txBody>
      </p:sp>
    </p:spTree>
    <p:extLst>
      <p:ext uri="{BB962C8B-B14F-4D97-AF65-F5344CB8AC3E}">
        <p14:creationId xmlns:p14="http://schemas.microsoft.com/office/powerpoint/2010/main" val="232872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4DEA36-5CE1-4D72-9AFC-D9AA8E2E5C11}"/>
              </a:ext>
            </a:extLst>
          </p:cNvPr>
          <p:cNvSpPr>
            <a:spLocks noGrp="1"/>
          </p:cNvSpPr>
          <p:nvPr>
            <p:ph type="title"/>
          </p:nvPr>
        </p:nvSpPr>
        <p:spPr/>
        <p:txBody>
          <a:bodyPr/>
          <a:lstStyle/>
          <a:p>
            <a:r>
              <a:rPr lang="en-US" dirty="0"/>
              <a:t>Wound assessment summary	</a:t>
            </a:r>
          </a:p>
        </p:txBody>
      </p:sp>
      <p:sp>
        <p:nvSpPr>
          <p:cNvPr id="7" name="Content Placeholder 6">
            <a:extLst>
              <a:ext uri="{FF2B5EF4-FFF2-40B4-BE49-F238E27FC236}">
                <a16:creationId xmlns:a16="http://schemas.microsoft.com/office/drawing/2014/main" id="{675E5AB8-460F-4EB2-B4B9-488E0057A314}"/>
              </a:ext>
            </a:extLst>
          </p:cNvPr>
          <p:cNvSpPr>
            <a:spLocks noGrp="1"/>
          </p:cNvSpPr>
          <p:nvPr>
            <p:ph idx="1"/>
          </p:nvPr>
        </p:nvSpPr>
        <p:spPr>
          <a:xfrm>
            <a:off x="609600" y="918972"/>
            <a:ext cx="5033772" cy="5020056"/>
          </a:xfrm>
        </p:spPr>
        <p:txBody>
          <a:bodyPr>
            <a:normAutofit/>
          </a:bodyPr>
          <a:lstStyle/>
          <a:p>
            <a:pPr>
              <a:buFont typeface="Wingdings" panose="05000000000000000000" pitchFamily="2" charset="2"/>
              <a:buChar char="ü"/>
            </a:pPr>
            <a:r>
              <a:rPr lang="en-US" sz="1600" dirty="0"/>
              <a:t>A thorough wound assessment is the basis for setting the patient up for success.</a:t>
            </a:r>
          </a:p>
          <a:p>
            <a:pPr>
              <a:buFont typeface="Wingdings" panose="05000000000000000000" pitchFamily="2" charset="2"/>
              <a:buChar char="ü"/>
            </a:pPr>
            <a:r>
              <a:rPr lang="en-US" sz="1600" dirty="0"/>
              <a:t>The basic parameters of a wound assessment:</a:t>
            </a:r>
            <a:br>
              <a:rPr lang="en-US" sz="1600" dirty="0"/>
            </a:br>
            <a:endParaRPr lang="en-US" sz="1600" dirty="0"/>
          </a:p>
          <a:p>
            <a:pPr marL="1143000" indent="-622300">
              <a:spcBef>
                <a:spcPts val="0"/>
              </a:spcBef>
              <a:buAutoNum type="arabicPeriod"/>
            </a:pPr>
            <a:r>
              <a:rPr lang="en-US" sz="1600" dirty="0"/>
              <a:t>Anatomical location</a:t>
            </a:r>
          </a:p>
          <a:p>
            <a:pPr marL="1143000" indent="-622300">
              <a:spcBef>
                <a:spcPts val="0"/>
              </a:spcBef>
              <a:buAutoNum type="arabicPeriod"/>
            </a:pPr>
            <a:r>
              <a:rPr lang="en-US" sz="1600" dirty="0"/>
              <a:t>Wound Type</a:t>
            </a:r>
          </a:p>
          <a:p>
            <a:pPr marL="1143000" indent="-622300">
              <a:spcBef>
                <a:spcPts val="0"/>
              </a:spcBef>
              <a:buAutoNum type="arabicPeriod"/>
            </a:pPr>
            <a:r>
              <a:rPr lang="en-US" sz="1600" dirty="0"/>
              <a:t>Stage/Category (if applicable)</a:t>
            </a:r>
          </a:p>
          <a:p>
            <a:pPr marL="1143000" indent="-622300">
              <a:spcBef>
                <a:spcPts val="0"/>
              </a:spcBef>
              <a:buAutoNum type="arabicPeriod"/>
            </a:pPr>
            <a:r>
              <a:rPr lang="en-US" sz="1600" dirty="0"/>
              <a:t>Measurements</a:t>
            </a:r>
          </a:p>
          <a:p>
            <a:pPr marL="1143000" indent="-622300">
              <a:spcBef>
                <a:spcPts val="0"/>
              </a:spcBef>
              <a:buAutoNum type="arabicPeriod"/>
            </a:pPr>
            <a:r>
              <a:rPr lang="en-US" sz="1600" dirty="0"/>
              <a:t>Tissue type &amp; amount</a:t>
            </a:r>
          </a:p>
          <a:p>
            <a:pPr marL="1143000" indent="-622300">
              <a:spcBef>
                <a:spcPts val="0"/>
              </a:spcBef>
              <a:buAutoNum type="arabicPeriod"/>
            </a:pPr>
            <a:r>
              <a:rPr lang="en-US" sz="1600" dirty="0"/>
              <a:t>Exudate type &amp; amount</a:t>
            </a:r>
          </a:p>
          <a:p>
            <a:pPr marL="1143000" indent="-622300">
              <a:spcBef>
                <a:spcPts val="0"/>
              </a:spcBef>
              <a:buAutoNum type="arabicPeriod"/>
            </a:pPr>
            <a:r>
              <a:rPr lang="en-US" sz="1600" dirty="0"/>
              <a:t>Odor (after cleansing)</a:t>
            </a:r>
          </a:p>
          <a:p>
            <a:pPr marL="1143000" indent="-622300">
              <a:spcBef>
                <a:spcPts val="0"/>
              </a:spcBef>
              <a:buAutoNum type="arabicPeriod"/>
            </a:pPr>
            <a:r>
              <a:rPr lang="en-US" sz="1600" dirty="0" err="1"/>
              <a:t>Periwound</a:t>
            </a:r>
            <a:r>
              <a:rPr lang="en-US" sz="1600" dirty="0"/>
              <a:t> description</a:t>
            </a:r>
          </a:p>
          <a:p>
            <a:pPr marL="1143000" indent="-622300">
              <a:spcBef>
                <a:spcPts val="0"/>
              </a:spcBef>
              <a:buAutoNum type="arabicPeriod"/>
            </a:pPr>
            <a:r>
              <a:rPr lang="en-US" sz="1600" dirty="0"/>
              <a:t>Pain</a:t>
            </a:r>
          </a:p>
          <a:p>
            <a:pPr marL="0" indent="0">
              <a:buNone/>
            </a:pPr>
            <a:r>
              <a:rPr lang="en-US" sz="1600" dirty="0"/>
              <a:t>Breakdown the wound assessment into each parameter, look up unfamiliar terms and practice assessment with a wound care professional to gain more confidence.  Use what you assess to help you see the bigger picture with regards to the patient’s overall well being.</a:t>
            </a:r>
          </a:p>
          <a:p>
            <a:endParaRPr lang="en-US" sz="1600" dirty="0"/>
          </a:p>
        </p:txBody>
      </p:sp>
    </p:spTree>
    <p:extLst>
      <p:ext uri="{BB962C8B-B14F-4D97-AF65-F5344CB8AC3E}">
        <p14:creationId xmlns:p14="http://schemas.microsoft.com/office/powerpoint/2010/main" val="1541348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761" y="1023350"/>
            <a:ext cx="4088477" cy="1088068"/>
          </a:xfrm>
        </p:spPr>
        <p:txBody>
          <a:bodyPr/>
          <a:lstStyle/>
          <a:p>
            <a:pPr algn="ctr"/>
            <a:r>
              <a:rPr lang="en-US" dirty="0"/>
              <a:t>References</a:t>
            </a:r>
          </a:p>
        </p:txBody>
      </p:sp>
      <p:sp>
        <p:nvSpPr>
          <p:cNvPr id="3" name="Content Placeholder 2"/>
          <p:cNvSpPr>
            <a:spLocks noGrp="1"/>
          </p:cNvSpPr>
          <p:nvPr>
            <p:ph idx="1"/>
          </p:nvPr>
        </p:nvSpPr>
        <p:spPr>
          <a:xfrm>
            <a:off x="710277" y="1992392"/>
            <a:ext cx="7564581" cy="2873215"/>
          </a:xfrm>
        </p:spPr>
        <p:txBody>
          <a:bodyPr>
            <a:noAutofit/>
          </a:bodyPr>
          <a:lstStyle/>
          <a:p>
            <a:pPr marL="0" indent="0">
              <a:lnSpc>
                <a:spcPct val="120000"/>
              </a:lnSpc>
              <a:spcBef>
                <a:spcPts val="150"/>
              </a:spcBef>
              <a:buNone/>
            </a:pPr>
            <a:r>
              <a:rPr lang="en-US" sz="1600" dirty="0">
                <a:latin typeface="Times New Roman" panose="02020603050405020304" pitchFamily="18" charset="0"/>
                <a:ea typeface="Calibri" panose="020F0502020204030204" pitchFamily="34" charset="0"/>
                <a:cs typeface="Times New Roman" panose="02020603050405020304" pitchFamily="18" charset="0"/>
              </a:rPr>
              <a:t>McNichol, L., Watts, C., Mackey, 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Beitz</a:t>
            </a:r>
            <a:r>
              <a:rPr lang="en-US" sz="1600" dirty="0">
                <a:latin typeface="Times New Roman" panose="02020603050405020304" pitchFamily="18" charset="0"/>
                <a:ea typeface="Calibri" panose="020F0502020204030204" pitchFamily="34" charset="0"/>
                <a:cs typeface="Times New Roman" panose="02020603050405020304" pitchFamily="18" charset="0"/>
              </a:rPr>
              <a:t>, J., &amp; Gray, M. (2015).  Identifying the right surface for the right patient at the right time.  </a:t>
            </a:r>
            <a:r>
              <a:rPr lang="en-US" sz="1600" i="1" dirty="0">
                <a:latin typeface="Times New Roman" panose="02020603050405020304" pitchFamily="18" charset="0"/>
                <a:ea typeface="Calibri" panose="020F0502020204030204" pitchFamily="34" charset="0"/>
                <a:cs typeface="Times New Roman" panose="02020603050405020304" pitchFamily="18" charset="0"/>
              </a:rPr>
              <a:t>Journal of Wound, Ostomy and Continence Nursing, 42</a:t>
            </a:r>
            <a:r>
              <a:rPr lang="en-US" sz="1600" dirty="0">
                <a:latin typeface="Times New Roman" panose="02020603050405020304" pitchFamily="18" charset="0"/>
                <a:ea typeface="Calibri" panose="020F0502020204030204" pitchFamily="34" charset="0"/>
                <a:cs typeface="Times New Roman" panose="02020603050405020304" pitchFamily="18" charset="0"/>
              </a:rPr>
              <a:t>(1) pages 19-37. Doi: 10.1097/WON.0000000000000103</a:t>
            </a:r>
          </a:p>
          <a:p>
            <a:pPr marL="0" indent="0">
              <a:lnSpc>
                <a:spcPct val="120000"/>
              </a:lnSpc>
              <a:spcBef>
                <a:spcPts val="150"/>
              </a:spcBef>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20000"/>
              </a:lnSpc>
              <a:spcBef>
                <a:spcPts val="150"/>
              </a:spcBef>
              <a:buNone/>
            </a:pPr>
            <a:r>
              <a:rPr lang="en-US" sz="1600" dirty="0">
                <a:latin typeface="Times New Roman" panose="02020603050405020304" pitchFamily="18" charset="0"/>
                <a:ea typeface="Calibri" panose="020F0502020204030204" pitchFamily="34" charset="0"/>
                <a:cs typeface="Times New Roman" panose="02020603050405020304" pitchFamily="18" charset="0"/>
              </a:rPr>
              <a:t>National PI Advisory Panel (2019) </a:t>
            </a:r>
            <a:r>
              <a:rPr lang="en-US" sz="1600" i="1" dirty="0">
                <a:latin typeface="Times New Roman" panose="02020603050405020304" pitchFamily="18" charset="0"/>
                <a:ea typeface="Calibri" panose="020F0502020204030204" pitchFamily="34" charset="0"/>
                <a:cs typeface="Times New Roman" panose="02020603050405020304" pitchFamily="18" charset="0"/>
              </a:rPr>
              <a:t>Support surface standards initiative.  </a:t>
            </a:r>
            <a:r>
              <a:rPr lang="en-US"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2"/>
              </a:rPr>
              <a:t>https://cdn.ymaws.com/npiap.com/resource/resmgr/terms_and_defs_nov_21_2019_u.pdf</a:t>
            </a:r>
            <a:endParaRPr lang="en-US"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20000"/>
              </a:lnSpc>
              <a:spcBef>
                <a:spcPts val="150"/>
              </a:spcBef>
              <a:buNone/>
            </a:pPr>
            <a:endParaRPr lang="en-US" sz="16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20000"/>
              </a:lnSpc>
              <a:spcBef>
                <a:spcPts val="150"/>
              </a:spcBef>
              <a:buNone/>
            </a:pPr>
            <a:r>
              <a:rPr lang="en-US" sz="1600" dirty="0">
                <a:solidFill>
                  <a:srgbClr val="000000"/>
                </a:solidFill>
                <a:latin typeface="Times New Roman" panose="02020603050405020304" pitchFamily="18" charset="0"/>
                <a:ea typeface="Calibri" panose="020F0502020204030204" pitchFamily="34" charset="0"/>
              </a:rPr>
              <a:t>Wound Ostomy Continence Nurse Society (2016) </a:t>
            </a:r>
            <a:r>
              <a:rPr lang="en-US" sz="1600" i="1" dirty="0">
                <a:solidFill>
                  <a:srgbClr val="000000"/>
                </a:solidFill>
                <a:latin typeface="Times New Roman" panose="02020603050405020304" pitchFamily="18" charset="0"/>
                <a:ea typeface="Calibri" panose="020F0502020204030204" pitchFamily="34" charset="0"/>
              </a:rPr>
              <a:t>Wound treatment associate participant workbook.</a:t>
            </a:r>
            <a:r>
              <a:rPr lang="en-US" sz="1600" dirty="0">
                <a:solidFill>
                  <a:srgbClr val="000000"/>
                </a:solidFill>
                <a:latin typeface="Times New Roman" panose="02020603050405020304" pitchFamily="18" charset="0"/>
                <a:ea typeface="Calibri" panose="020F0502020204030204" pitchFamily="34" charset="0"/>
              </a:rPr>
              <a:t> Wound Ostomy Continence Nurse Society Publishing.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15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20000"/>
              </a:lnSpc>
              <a:spcBef>
                <a:spcPts val="150"/>
              </a:spcBef>
              <a:buNone/>
            </a:pPr>
            <a:endParaRPr lang="en-US" sz="1350" dirty="0"/>
          </a:p>
        </p:txBody>
      </p:sp>
      <p:sp>
        <p:nvSpPr>
          <p:cNvPr id="4" name="Slide Number Placeholder 3"/>
          <p:cNvSpPr>
            <a:spLocks noGrp="1"/>
          </p:cNvSpPr>
          <p:nvPr>
            <p:ph type="sldNum" sz="quarter" idx="12"/>
          </p:nvPr>
        </p:nvSpPr>
        <p:spPr/>
        <p:txBody>
          <a:bodyPr/>
          <a:lstStyle/>
          <a:p>
            <a:fld id="{261FB9F5-4D27-4C55-A630-44E208EFAA53}" type="slidenum">
              <a:rPr lang="en-US" smtClean="0"/>
              <a:pPr/>
              <a:t>45</a:t>
            </a:fld>
            <a:endParaRPr lang="en-US"/>
          </a:p>
        </p:txBody>
      </p:sp>
    </p:spTree>
    <p:extLst>
      <p:ext uri="{BB962C8B-B14F-4D97-AF65-F5344CB8AC3E}">
        <p14:creationId xmlns:p14="http://schemas.microsoft.com/office/powerpoint/2010/main" val="109720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04" y="919907"/>
            <a:ext cx="4062294" cy="5585655"/>
          </a:xfrm>
          <a:prstGeom prst="rect">
            <a:avLst/>
          </a:prstGeom>
        </p:spPr>
      </p:pic>
      <p:sp>
        <p:nvSpPr>
          <p:cNvPr id="21" name="Title 1"/>
          <p:cNvSpPr>
            <a:spLocks noGrp="1"/>
          </p:cNvSpPr>
          <p:nvPr>
            <p:ph type="title"/>
          </p:nvPr>
        </p:nvSpPr>
        <p:spPr>
          <a:xfrm>
            <a:off x="4909113" y="227761"/>
            <a:ext cx="4212909" cy="1143000"/>
          </a:xfrm>
        </p:spPr>
        <p:txBody>
          <a:bodyPr>
            <a:normAutofit/>
          </a:bodyPr>
          <a:lstStyle/>
          <a:p>
            <a:r>
              <a:rPr lang="en-US" sz="3600" dirty="0"/>
              <a:t>1. Anatomical location</a:t>
            </a:r>
          </a:p>
        </p:txBody>
      </p:sp>
      <p:sp>
        <p:nvSpPr>
          <p:cNvPr id="2" name="TextBox 1"/>
          <p:cNvSpPr txBox="1"/>
          <p:nvPr/>
        </p:nvSpPr>
        <p:spPr>
          <a:xfrm rot="16200000">
            <a:off x="827999" y="4587282"/>
            <a:ext cx="1912303" cy="276999"/>
          </a:xfrm>
          <a:prstGeom prst="rect">
            <a:avLst/>
          </a:prstGeom>
          <a:noFill/>
        </p:spPr>
        <p:txBody>
          <a:bodyPr wrap="square" rtlCol="0">
            <a:spAutoFit/>
          </a:bodyPr>
          <a:lstStyle/>
          <a:p>
            <a:r>
              <a:rPr lang="en-US" sz="1200" dirty="0">
                <a:solidFill>
                  <a:schemeClr val="accent1"/>
                </a:solidFill>
              </a:rPr>
              <a:t>Lateral leg</a:t>
            </a:r>
          </a:p>
        </p:txBody>
      </p:sp>
      <p:sp>
        <p:nvSpPr>
          <p:cNvPr id="6" name="TextBox 5"/>
          <p:cNvSpPr txBox="1"/>
          <p:nvPr/>
        </p:nvSpPr>
        <p:spPr>
          <a:xfrm>
            <a:off x="3566546" y="3161852"/>
            <a:ext cx="1912303" cy="276999"/>
          </a:xfrm>
          <a:prstGeom prst="rect">
            <a:avLst/>
          </a:prstGeom>
          <a:noFill/>
        </p:spPr>
        <p:txBody>
          <a:bodyPr wrap="square" rtlCol="0">
            <a:spAutoFit/>
          </a:bodyPr>
          <a:lstStyle/>
          <a:p>
            <a:r>
              <a:rPr lang="en-US" sz="1200" dirty="0">
                <a:solidFill>
                  <a:srgbClr val="00B050"/>
                </a:solidFill>
              </a:rPr>
              <a:t>Distal arm</a:t>
            </a: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68177" y="1016160"/>
            <a:ext cx="1046747" cy="1046747"/>
          </a:xfrm>
          <a:prstGeom prst="rect">
            <a:avLst/>
          </a:prstGeom>
        </p:spPr>
      </p:pic>
      <p:sp>
        <p:nvSpPr>
          <p:cNvPr id="10" name="TextBox 9"/>
          <p:cNvSpPr txBox="1"/>
          <p:nvPr/>
        </p:nvSpPr>
        <p:spPr>
          <a:xfrm rot="16200000">
            <a:off x="1996639" y="5072761"/>
            <a:ext cx="970959" cy="276999"/>
          </a:xfrm>
          <a:prstGeom prst="rect">
            <a:avLst/>
          </a:prstGeom>
          <a:noFill/>
        </p:spPr>
        <p:txBody>
          <a:bodyPr wrap="square" rtlCol="0">
            <a:spAutoFit/>
          </a:bodyPr>
          <a:lstStyle/>
          <a:p>
            <a:r>
              <a:rPr lang="en-US" sz="1200" dirty="0">
                <a:solidFill>
                  <a:schemeClr val="accent1"/>
                </a:solidFill>
              </a:rPr>
              <a:t>Medial leg</a:t>
            </a:r>
          </a:p>
        </p:txBody>
      </p:sp>
      <p:sp>
        <p:nvSpPr>
          <p:cNvPr id="11" name="TextBox 10"/>
          <p:cNvSpPr txBox="1"/>
          <p:nvPr/>
        </p:nvSpPr>
        <p:spPr>
          <a:xfrm>
            <a:off x="3287226" y="2605004"/>
            <a:ext cx="1235472" cy="276999"/>
          </a:xfrm>
          <a:prstGeom prst="rect">
            <a:avLst/>
          </a:prstGeom>
          <a:noFill/>
        </p:spPr>
        <p:txBody>
          <a:bodyPr wrap="square" rtlCol="0">
            <a:spAutoFit/>
          </a:bodyPr>
          <a:lstStyle/>
          <a:p>
            <a:r>
              <a:rPr lang="en-US" sz="1200" dirty="0">
                <a:solidFill>
                  <a:srgbClr val="00B050"/>
                </a:solidFill>
              </a:rPr>
              <a:t>Proximal arm</a:t>
            </a:r>
          </a:p>
        </p:txBody>
      </p:sp>
      <p:sp>
        <p:nvSpPr>
          <p:cNvPr id="14" name="TextBox 13"/>
          <p:cNvSpPr txBox="1"/>
          <p:nvPr/>
        </p:nvSpPr>
        <p:spPr>
          <a:xfrm>
            <a:off x="5364749" y="1489271"/>
            <a:ext cx="3327654" cy="830997"/>
          </a:xfrm>
          <a:prstGeom prst="rect">
            <a:avLst/>
          </a:prstGeom>
          <a:noFill/>
        </p:spPr>
        <p:txBody>
          <a:bodyPr wrap="square" rtlCol="0">
            <a:spAutoFit/>
          </a:bodyPr>
          <a:lstStyle/>
          <a:p>
            <a:r>
              <a:rPr lang="en-US" sz="2400" dirty="0"/>
              <a:t>Know anatomical terms (and use them)</a:t>
            </a:r>
          </a:p>
        </p:txBody>
      </p:sp>
      <p:sp>
        <p:nvSpPr>
          <p:cNvPr id="7" name="Rectangle 6"/>
          <p:cNvSpPr/>
          <p:nvPr/>
        </p:nvSpPr>
        <p:spPr>
          <a:xfrm>
            <a:off x="623143" y="1690095"/>
            <a:ext cx="6030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16" name="Rectangle 15"/>
          <p:cNvSpPr/>
          <p:nvPr/>
        </p:nvSpPr>
        <p:spPr>
          <a:xfrm>
            <a:off x="3856435" y="1615245"/>
            <a:ext cx="54534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TextBox 16"/>
          <p:cNvSpPr txBox="1"/>
          <p:nvPr/>
        </p:nvSpPr>
        <p:spPr>
          <a:xfrm>
            <a:off x="567225" y="949471"/>
            <a:ext cx="1912303" cy="461665"/>
          </a:xfrm>
          <a:prstGeom prst="rect">
            <a:avLst/>
          </a:prstGeom>
          <a:noFill/>
        </p:spPr>
        <p:txBody>
          <a:bodyPr wrap="square" rtlCol="0">
            <a:spAutoFit/>
          </a:bodyPr>
          <a:lstStyle/>
          <a:p>
            <a:r>
              <a:rPr lang="en-US" sz="2400" dirty="0"/>
              <a:t>Anterior</a:t>
            </a:r>
          </a:p>
        </p:txBody>
      </p:sp>
      <p:sp>
        <p:nvSpPr>
          <p:cNvPr id="18" name="TextBox 17"/>
          <p:cNvSpPr txBox="1"/>
          <p:nvPr/>
        </p:nvSpPr>
        <p:spPr>
          <a:xfrm>
            <a:off x="3031363" y="5359381"/>
            <a:ext cx="1912303" cy="276999"/>
          </a:xfrm>
          <a:prstGeom prst="rect">
            <a:avLst/>
          </a:prstGeom>
          <a:noFill/>
        </p:spPr>
        <p:txBody>
          <a:bodyPr wrap="square" rtlCol="0">
            <a:spAutoFit/>
          </a:bodyPr>
          <a:lstStyle/>
          <a:p>
            <a:r>
              <a:rPr lang="en-US" sz="1200" dirty="0">
                <a:solidFill>
                  <a:srgbClr val="0070C0"/>
                </a:solidFill>
              </a:rPr>
              <a:t>Lower leg</a:t>
            </a:r>
          </a:p>
        </p:txBody>
      </p:sp>
      <p:sp>
        <p:nvSpPr>
          <p:cNvPr id="19" name="TextBox 18"/>
          <p:cNvSpPr txBox="1"/>
          <p:nvPr/>
        </p:nvSpPr>
        <p:spPr>
          <a:xfrm>
            <a:off x="3107896" y="4381793"/>
            <a:ext cx="1912303" cy="276999"/>
          </a:xfrm>
          <a:prstGeom prst="rect">
            <a:avLst/>
          </a:prstGeom>
          <a:noFill/>
        </p:spPr>
        <p:txBody>
          <a:bodyPr wrap="square" rtlCol="0">
            <a:spAutoFit/>
          </a:bodyPr>
          <a:lstStyle/>
          <a:p>
            <a:r>
              <a:rPr lang="en-US" sz="1200" dirty="0">
                <a:solidFill>
                  <a:srgbClr val="0070C0"/>
                </a:solidFill>
              </a:rPr>
              <a:t>Upper leg</a:t>
            </a:r>
          </a:p>
        </p:txBody>
      </p:sp>
      <p:pic>
        <p:nvPicPr>
          <p:cNvPr id="20" name="Picture 1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7099" y="2605004"/>
            <a:ext cx="2839242" cy="3751545"/>
          </a:xfrm>
          <a:prstGeom prst="rect">
            <a:avLst/>
          </a:prstGeom>
        </p:spPr>
      </p:pic>
      <p:sp>
        <p:nvSpPr>
          <p:cNvPr id="22" name="TextBox 21"/>
          <p:cNvSpPr txBox="1"/>
          <p:nvPr/>
        </p:nvSpPr>
        <p:spPr>
          <a:xfrm>
            <a:off x="6457902" y="5190103"/>
            <a:ext cx="1912303" cy="307777"/>
          </a:xfrm>
          <a:prstGeom prst="rect">
            <a:avLst/>
          </a:prstGeom>
          <a:noFill/>
        </p:spPr>
        <p:txBody>
          <a:bodyPr wrap="square" rtlCol="0">
            <a:spAutoFit/>
          </a:bodyPr>
          <a:lstStyle/>
          <a:p>
            <a:r>
              <a:rPr lang="en-US" sz="1400" b="1" dirty="0"/>
              <a:t>Palmar hand</a:t>
            </a:r>
          </a:p>
        </p:txBody>
      </p:sp>
      <p:sp>
        <p:nvSpPr>
          <p:cNvPr id="29" name="TextBox 28"/>
          <p:cNvSpPr txBox="1"/>
          <p:nvPr/>
        </p:nvSpPr>
        <p:spPr>
          <a:xfrm>
            <a:off x="5363632" y="4215407"/>
            <a:ext cx="343195" cy="369332"/>
          </a:xfrm>
          <a:prstGeom prst="rect">
            <a:avLst/>
          </a:prstGeom>
          <a:noFill/>
        </p:spPr>
        <p:txBody>
          <a:bodyPr wrap="square" rtlCol="0">
            <a:spAutoFit/>
          </a:bodyPr>
          <a:lstStyle/>
          <a:p>
            <a:r>
              <a:rPr lang="en-US" b="1" dirty="0"/>
              <a:t>1</a:t>
            </a:r>
          </a:p>
        </p:txBody>
      </p:sp>
      <p:sp>
        <p:nvSpPr>
          <p:cNvPr id="32" name="TextBox 31"/>
          <p:cNvSpPr txBox="1"/>
          <p:nvPr/>
        </p:nvSpPr>
        <p:spPr>
          <a:xfrm>
            <a:off x="7813190" y="3548244"/>
            <a:ext cx="313151" cy="369332"/>
          </a:xfrm>
          <a:prstGeom prst="rect">
            <a:avLst/>
          </a:prstGeom>
          <a:noFill/>
        </p:spPr>
        <p:txBody>
          <a:bodyPr wrap="square" rtlCol="0">
            <a:spAutoFit/>
          </a:bodyPr>
          <a:lstStyle/>
          <a:p>
            <a:r>
              <a:rPr lang="en-US" b="1" dirty="0"/>
              <a:t>5</a:t>
            </a:r>
          </a:p>
        </p:txBody>
      </p:sp>
      <p:sp>
        <p:nvSpPr>
          <p:cNvPr id="33" name="TextBox 32"/>
          <p:cNvSpPr txBox="1"/>
          <p:nvPr/>
        </p:nvSpPr>
        <p:spPr>
          <a:xfrm>
            <a:off x="7275935" y="2947725"/>
            <a:ext cx="276239" cy="381704"/>
          </a:xfrm>
          <a:prstGeom prst="rect">
            <a:avLst/>
          </a:prstGeom>
          <a:noFill/>
        </p:spPr>
        <p:txBody>
          <a:bodyPr wrap="square" rtlCol="0">
            <a:spAutoFit/>
          </a:bodyPr>
          <a:lstStyle/>
          <a:p>
            <a:r>
              <a:rPr lang="en-US" b="1" dirty="0"/>
              <a:t>4</a:t>
            </a:r>
          </a:p>
        </p:txBody>
      </p:sp>
      <p:sp>
        <p:nvSpPr>
          <p:cNvPr id="34" name="TextBox 33"/>
          <p:cNvSpPr txBox="1"/>
          <p:nvPr/>
        </p:nvSpPr>
        <p:spPr>
          <a:xfrm>
            <a:off x="6735593" y="2654253"/>
            <a:ext cx="279975" cy="369332"/>
          </a:xfrm>
          <a:prstGeom prst="rect">
            <a:avLst/>
          </a:prstGeom>
          <a:noFill/>
        </p:spPr>
        <p:txBody>
          <a:bodyPr wrap="square" rtlCol="0">
            <a:spAutoFit/>
          </a:bodyPr>
          <a:lstStyle/>
          <a:p>
            <a:r>
              <a:rPr lang="en-US" b="1" dirty="0"/>
              <a:t>3</a:t>
            </a:r>
          </a:p>
        </p:txBody>
      </p:sp>
      <p:sp>
        <p:nvSpPr>
          <p:cNvPr id="35" name="TextBox 34"/>
          <p:cNvSpPr txBox="1"/>
          <p:nvPr/>
        </p:nvSpPr>
        <p:spPr>
          <a:xfrm>
            <a:off x="6216424" y="2951195"/>
            <a:ext cx="373331" cy="369332"/>
          </a:xfrm>
          <a:prstGeom prst="rect">
            <a:avLst/>
          </a:prstGeom>
          <a:noFill/>
        </p:spPr>
        <p:txBody>
          <a:bodyPr wrap="square" rtlCol="0">
            <a:spAutoFit/>
          </a:bodyPr>
          <a:lstStyle/>
          <a:p>
            <a:r>
              <a:rPr lang="en-US" b="1" dirty="0"/>
              <a:t>2</a:t>
            </a:r>
          </a:p>
        </p:txBody>
      </p:sp>
    </p:spTree>
    <p:extLst>
      <p:ext uri="{BB962C8B-B14F-4D97-AF65-F5344CB8AC3E}">
        <p14:creationId xmlns:p14="http://schemas.microsoft.com/office/powerpoint/2010/main" val="352664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57" y="1096503"/>
            <a:ext cx="4062294" cy="5585655"/>
          </a:xfrm>
          <a:prstGeom prst="rect">
            <a:avLst/>
          </a:prstGeom>
          <a:solidFill>
            <a:srgbClr val="FDEDE7"/>
          </a:solidFill>
        </p:spPr>
      </p:pic>
      <p:sp>
        <p:nvSpPr>
          <p:cNvPr id="21" name="Title 1"/>
          <p:cNvSpPr>
            <a:spLocks noGrp="1"/>
          </p:cNvSpPr>
          <p:nvPr>
            <p:ph type="title"/>
          </p:nvPr>
        </p:nvSpPr>
        <p:spPr>
          <a:xfrm>
            <a:off x="4672956" y="217232"/>
            <a:ext cx="7924800" cy="1143000"/>
          </a:xfrm>
        </p:spPr>
        <p:txBody>
          <a:bodyPr>
            <a:normAutofit/>
          </a:bodyPr>
          <a:lstStyle/>
          <a:p>
            <a:r>
              <a:rPr lang="en-US" sz="3600" dirty="0"/>
              <a:t>1. Anatomical location</a:t>
            </a:r>
          </a:p>
        </p:txBody>
      </p:sp>
      <p:sp>
        <p:nvSpPr>
          <p:cNvPr id="2" name="TextBox 1"/>
          <p:cNvSpPr txBox="1"/>
          <p:nvPr/>
        </p:nvSpPr>
        <p:spPr>
          <a:xfrm>
            <a:off x="714498" y="4303489"/>
            <a:ext cx="764504" cy="646331"/>
          </a:xfrm>
          <a:prstGeom prst="rect">
            <a:avLst/>
          </a:prstGeom>
          <a:noFill/>
        </p:spPr>
        <p:txBody>
          <a:bodyPr wrap="square" rtlCol="0">
            <a:spAutoFit/>
          </a:bodyPr>
          <a:lstStyle/>
          <a:p>
            <a:r>
              <a:rPr lang="en-US" sz="1200" b="1" dirty="0">
                <a:solidFill>
                  <a:srgbClr val="00B050"/>
                </a:solidFill>
              </a:rPr>
              <a:t>Sacrum</a:t>
            </a:r>
          </a:p>
          <a:p>
            <a:endParaRPr lang="en-US" sz="1200" b="1" dirty="0">
              <a:solidFill>
                <a:srgbClr val="00B050"/>
              </a:solidFill>
            </a:endParaRPr>
          </a:p>
          <a:p>
            <a:r>
              <a:rPr lang="en-US" sz="1200" b="1" dirty="0">
                <a:solidFill>
                  <a:srgbClr val="00B050"/>
                </a:solidFill>
              </a:rPr>
              <a:t>Coccyx</a:t>
            </a:r>
          </a:p>
        </p:txBody>
      </p:sp>
      <p:sp>
        <p:nvSpPr>
          <p:cNvPr id="3" name="Slide Number Placeholder 2"/>
          <p:cNvSpPr>
            <a:spLocks noGrp="1"/>
          </p:cNvSpPr>
          <p:nvPr>
            <p:ph type="sldNum" sz="quarter" idx="12"/>
          </p:nvPr>
        </p:nvSpPr>
        <p:spPr/>
        <p:txBody>
          <a:bodyPr/>
          <a:lstStyle/>
          <a:p>
            <a:fld id="{261FB9F5-4D27-4C55-A630-44E208EFAA53}" type="slidenum">
              <a:rPr lang="en-US" smtClean="0"/>
              <a:pPr/>
              <a:t>6</a:t>
            </a:fld>
            <a:endParaRPr lang="en-US"/>
          </a:p>
        </p:txBody>
      </p:sp>
      <p:sp>
        <p:nvSpPr>
          <p:cNvPr id="9" name="TextBox 8"/>
          <p:cNvSpPr txBox="1"/>
          <p:nvPr/>
        </p:nvSpPr>
        <p:spPr>
          <a:xfrm>
            <a:off x="339874" y="1071139"/>
            <a:ext cx="1912303" cy="461665"/>
          </a:xfrm>
          <a:prstGeom prst="rect">
            <a:avLst/>
          </a:prstGeom>
          <a:noFill/>
        </p:spPr>
        <p:txBody>
          <a:bodyPr wrap="square" rtlCol="0">
            <a:spAutoFit/>
          </a:bodyPr>
          <a:lstStyle/>
          <a:p>
            <a:r>
              <a:rPr lang="en-US" sz="2400" dirty="0"/>
              <a:t>Posterior</a:t>
            </a:r>
          </a:p>
        </p:txBody>
      </p:sp>
      <p:sp>
        <p:nvSpPr>
          <p:cNvPr id="11" name="TextBox 10"/>
          <p:cNvSpPr txBox="1"/>
          <p:nvPr/>
        </p:nvSpPr>
        <p:spPr>
          <a:xfrm>
            <a:off x="3099317" y="5460972"/>
            <a:ext cx="2539305" cy="461665"/>
          </a:xfrm>
          <a:prstGeom prst="rect">
            <a:avLst/>
          </a:prstGeom>
          <a:noFill/>
          <a:ln>
            <a:solidFill>
              <a:srgbClr val="FF0000"/>
            </a:solidFill>
          </a:ln>
        </p:spPr>
        <p:txBody>
          <a:bodyPr wrap="square" rtlCol="0">
            <a:spAutoFit/>
          </a:bodyPr>
          <a:lstStyle/>
          <a:p>
            <a:r>
              <a:rPr lang="en-US" sz="1200" b="1" dirty="0">
                <a:solidFill>
                  <a:schemeClr val="accent1"/>
                </a:solidFill>
              </a:rPr>
              <a:t>Gluteal Cleft = Vertical crevice between left and right buttock.</a:t>
            </a:r>
          </a:p>
        </p:txBody>
      </p:sp>
      <p:sp>
        <p:nvSpPr>
          <p:cNvPr id="7" name="Oval 6"/>
          <p:cNvSpPr/>
          <p:nvPr/>
        </p:nvSpPr>
        <p:spPr>
          <a:xfrm>
            <a:off x="1797005" y="1172570"/>
            <a:ext cx="1130968" cy="102268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sp>
        <p:nvSpPr>
          <p:cNvPr id="12" name="Arc 11"/>
          <p:cNvSpPr/>
          <p:nvPr/>
        </p:nvSpPr>
        <p:spPr>
          <a:xfrm rot="9510096">
            <a:off x="1807430" y="3585005"/>
            <a:ext cx="823988" cy="61855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7337633">
            <a:off x="2288298" y="3566443"/>
            <a:ext cx="703516" cy="61855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a:cxnSpLocks/>
          </p:cNvCxnSpPr>
          <p:nvPr/>
        </p:nvCxnSpPr>
        <p:spPr>
          <a:xfrm>
            <a:off x="2392471" y="3831719"/>
            <a:ext cx="0" cy="3119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1479002" y="3781099"/>
            <a:ext cx="883487" cy="66089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1429615" y="3889330"/>
            <a:ext cx="911928" cy="95225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392472" y="3889332"/>
            <a:ext cx="1184673" cy="1547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437484" y="3105499"/>
            <a:ext cx="1912303" cy="276999"/>
          </a:xfrm>
          <a:prstGeom prst="rect">
            <a:avLst/>
          </a:prstGeom>
          <a:noFill/>
        </p:spPr>
        <p:txBody>
          <a:bodyPr wrap="square" rtlCol="0">
            <a:spAutoFit/>
          </a:bodyPr>
          <a:lstStyle/>
          <a:p>
            <a:r>
              <a:rPr lang="en-US" sz="1200" b="1" dirty="0">
                <a:solidFill>
                  <a:srgbClr val="0070C0"/>
                </a:solidFill>
              </a:rPr>
              <a:t>Dorsal hand</a:t>
            </a:r>
          </a:p>
        </p:txBody>
      </p:sp>
      <p:cxnSp>
        <p:nvCxnSpPr>
          <p:cNvPr id="29" name="Straight Arrow Connector 28"/>
          <p:cNvCxnSpPr/>
          <p:nvPr/>
        </p:nvCxnSpPr>
        <p:spPr>
          <a:xfrm flipH="1">
            <a:off x="3444658" y="3382498"/>
            <a:ext cx="313150" cy="46258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76967" y="1205216"/>
            <a:ext cx="3853130" cy="1853930"/>
          </a:xfrm>
          <a:prstGeom prst="rect">
            <a:avLst/>
          </a:prstGeom>
        </p:spPr>
      </p:pic>
      <p:sp>
        <p:nvSpPr>
          <p:cNvPr id="31" name="TextBox 30"/>
          <p:cNvSpPr txBox="1"/>
          <p:nvPr/>
        </p:nvSpPr>
        <p:spPr>
          <a:xfrm>
            <a:off x="6345121" y="2132181"/>
            <a:ext cx="1912303" cy="307777"/>
          </a:xfrm>
          <a:prstGeom prst="rect">
            <a:avLst/>
          </a:prstGeom>
          <a:noFill/>
        </p:spPr>
        <p:txBody>
          <a:bodyPr wrap="square" rtlCol="0">
            <a:spAutoFit/>
          </a:bodyPr>
          <a:lstStyle/>
          <a:p>
            <a:r>
              <a:rPr lang="en-US" sz="1400" b="1" dirty="0"/>
              <a:t>Dorsal Foot</a:t>
            </a:r>
          </a:p>
        </p:txBody>
      </p:sp>
      <p:pic>
        <p:nvPicPr>
          <p:cNvPr id="32" name="Picture 3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3901" y="3211907"/>
            <a:ext cx="3806196" cy="2022335"/>
          </a:xfrm>
          <a:prstGeom prst="rect">
            <a:avLst/>
          </a:prstGeom>
        </p:spPr>
      </p:pic>
      <p:sp>
        <p:nvSpPr>
          <p:cNvPr id="34" name="TextBox 33"/>
          <p:cNvSpPr txBox="1"/>
          <p:nvPr/>
        </p:nvSpPr>
        <p:spPr>
          <a:xfrm>
            <a:off x="6159318" y="4094540"/>
            <a:ext cx="1912303" cy="307777"/>
          </a:xfrm>
          <a:prstGeom prst="rect">
            <a:avLst/>
          </a:prstGeom>
          <a:noFill/>
        </p:spPr>
        <p:txBody>
          <a:bodyPr wrap="square" rtlCol="0">
            <a:spAutoFit/>
          </a:bodyPr>
          <a:lstStyle/>
          <a:p>
            <a:r>
              <a:rPr lang="en-US" sz="1400" b="1" dirty="0"/>
              <a:t>Plantar Foot</a:t>
            </a:r>
          </a:p>
        </p:txBody>
      </p:sp>
      <p:sp>
        <p:nvSpPr>
          <p:cNvPr id="35" name="Rectangle 34"/>
          <p:cNvSpPr/>
          <p:nvPr/>
        </p:nvSpPr>
        <p:spPr>
          <a:xfrm>
            <a:off x="3725398" y="1928561"/>
            <a:ext cx="6030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a:t>
            </a:r>
          </a:p>
        </p:txBody>
      </p:sp>
      <p:sp>
        <p:nvSpPr>
          <p:cNvPr id="36" name="Rectangle 35"/>
          <p:cNvSpPr/>
          <p:nvPr/>
        </p:nvSpPr>
        <p:spPr>
          <a:xfrm>
            <a:off x="367686" y="1928561"/>
            <a:ext cx="54534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TextBox 23"/>
          <p:cNvSpPr txBox="1"/>
          <p:nvPr/>
        </p:nvSpPr>
        <p:spPr>
          <a:xfrm>
            <a:off x="8451641" y="1825923"/>
            <a:ext cx="343195" cy="369332"/>
          </a:xfrm>
          <a:prstGeom prst="rect">
            <a:avLst/>
          </a:prstGeom>
          <a:noFill/>
        </p:spPr>
        <p:txBody>
          <a:bodyPr wrap="square" rtlCol="0">
            <a:spAutoFit/>
          </a:bodyPr>
          <a:lstStyle/>
          <a:p>
            <a:r>
              <a:rPr lang="en-US" b="1" dirty="0"/>
              <a:t>1</a:t>
            </a:r>
          </a:p>
        </p:txBody>
      </p:sp>
      <p:sp>
        <p:nvSpPr>
          <p:cNvPr id="26" name="TextBox 25"/>
          <p:cNvSpPr txBox="1"/>
          <p:nvPr/>
        </p:nvSpPr>
        <p:spPr>
          <a:xfrm>
            <a:off x="7880828" y="2667225"/>
            <a:ext cx="313151" cy="369332"/>
          </a:xfrm>
          <a:prstGeom prst="rect">
            <a:avLst/>
          </a:prstGeom>
          <a:noFill/>
        </p:spPr>
        <p:txBody>
          <a:bodyPr wrap="square" rtlCol="0">
            <a:spAutoFit/>
          </a:bodyPr>
          <a:lstStyle/>
          <a:p>
            <a:r>
              <a:rPr lang="en-US" b="1" dirty="0"/>
              <a:t>5</a:t>
            </a:r>
          </a:p>
        </p:txBody>
      </p:sp>
      <p:sp>
        <p:nvSpPr>
          <p:cNvPr id="28" name="TextBox 27"/>
          <p:cNvSpPr txBox="1"/>
          <p:nvPr/>
        </p:nvSpPr>
        <p:spPr>
          <a:xfrm>
            <a:off x="8258718" y="2627103"/>
            <a:ext cx="276239" cy="381704"/>
          </a:xfrm>
          <a:prstGeom prst="rect">
            <a:avLst/>
          </a:prstGeom>
          <a:noFill/>
        </p:spPr>
        <p:txBody>
          <a:bodyPr wrap="square" rtlCol="0">
            <a:spAutoFit/>
          </a:bodyPr>
          <a:lstStyle/>
          <a:p>
            <a:r>
              <a:rPr lang="en-US" b="1" dirty="0"/>
              <a:t>4</a:t>
            </a:r>
          </a:p>
        </p:txBody>
      </p:sp>
      <p:sp>
        <p:nvSpPr>
          <p:cNvPr id="33" name="TextBox 32"/>
          <p:cNvSpPr txBox="1"/>
          <p:nvPr/>
        </p:nvSpPr>
        <p:spPr>
          <a:xfrm>
            <a:off x="8400377" y="2439958"/>
            <a:ext cx="279975" cy="369332"/>
          </a:xfrm>
          <a:prstGeom prst="rect">
            <a:avLst/>
          </a:prstGeom>
          <a:noFill/>
        </p:spPr>
        <p:txBody>
          <a:bodyPr wrap="square" rtlCol="0">
            <a:spAutoFit/>
          </a:bodyPr>
          <a:lstStyle/>
          <a:p>
            <a:r>
              <a:rPr lang="en-US" b="1" dirty="0"/>
              <a:t>3</a:t>
            </a:r>
          </a:p>
        </p:txBody>
      </p:sp>
      <p:sp>
        <p:nvSpPr>
          <p:cNvPr id="37" name="TextBox 36"/>
          <p:cNvSpPr txBox="1"/>
          <p:nvPr/>
        </p:nvSpPr>
        <p:spPr>
          <a:xfrm>
            <a:off x="8406437" y="2195255"/>
            <a:ext cx="373331" cy="369332"/>
          </a:xfrm>
          <a:prstGeom prst="rect">
            <a:avLst/>
          </a:prstGeom>
          <a:noFill/>
        </p:spPr>
        <p:txBody>
          <a:bodyPr wrap="square" rtlCol="0">
            <a:spAutoFit/>
          </a:bodyPr>
          <a:lstStyle/>
          <a:p>
            <a:r>
              <a:rPr lang="en-US" b="1" dirty="0"/>
              <a:t>2</a:t>
            </a:r>
          </a:p>
        </p:txBody>
      </p:sp>
    </p:spTree>
    <p:extLst>
      <p:ext uri="{BB962C8B-B14F-4D97-AF65-F5344CB8AC3E}">
        <p14:creationId xmlns:p14="http://schemas.microsoft.com/office/powerpoint/2010/main" val="240421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67978" y="606619"/>
            <a:ext cx="6699622" cy="1143000"/>
          </a:xfrm>
        </p:spPr>
        <p:txBody>
          <a:bodyPr>
            <a:normAutofit/>
          </a:bodyPr>
          <a:lstStyle/>
          <a:p>
            <a:r>
              <a:rPr lang="en-US" sz="3600" dirty="0"/>
              <a:t>2. Wound etiology (Type)</a:t>
            </a:r>
          </a:p>
        </p:txBody>
      </p:sp>
      <p:sp>
        <p:nvSpPr>
          <p:cNvPr id="23" name="TextBox 22"/>
          <p:cNvSpPr txBox="1"/>
          <p:nvPr/>
        </p:nvSpPr>
        <p:spPr>
          <a:xfrm>
            <a:off x="767978" y="1905607"/>
            <a:ext cx="7181539" cy="4185761"/>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400" b="1" dirty="0"/>
              <a:t>Commonly seen wound types include:</a:t>
            </a:r>
          </a:p>
          <a:p>
            <a:endParaRPr lang="en-US" sz="1400" u="sng" dirty="0"/>
          </a:p>
          <a:p>
            <a:pPr marL="285750" indent="-285750">
              <a:buFont typeface="Arial" panose="020B0604020202020204" pitchFamily="34" charset="0"/>
              <a:buChar char="•"/>
            </a:pPr>
            <a:r>
              <a:rPr lang="en-US" sz="1400" dirty="0"/>
              <a:t>Pressure Injuries</a:t>
            </a:r>
            <a:br>
              <a:rPr lang="en-US" sz="1400" dirty="0"/>
            </a:br>
            <a:endParaRPr lang="en-US" sz="1400" dirty="0"/>
          </a:p>
          <a:p>
            <a:pPr marL="285750" indent="-285750">
              <a:buFont typeface="Arial" panose="020B0604020202020204" pitchFamily="34" charset="0"/>
              <a:buChar char="•"/>
            </a:pPr>
            <a:r>
              <a:rPr lang="en-US" sz="1400" dirty="0"/>
              <a:t>Trauma (i.e. Skin tears, lacerations, abrasions)</a:t>
            </a:r>
            <a:br>
              <a:rPr lang="en-US" sz="1400" dirty="0"/>
            </a:br>
            <a:endParaRPr lang="en-US" sz="1400" dirty="0"/>
          </a:p>
          <a:p>
            <a:pPr marL="285750" indent="-285750">
              <a:buFont typeface="Arial" panose="020B0604020202020204" pitchFamily="34" charset="0"/>
              <a:buChar char="•"/>
            </a:pPr>
            <a:r>
              <a:rPr lang="en-US" sz="1400" dirty="0"/>
              <a:t>Surgical Incision/Open Surgical Wounds</a:t>
            </a:r>
            <a:br>
              <a:rPr lang="en-US" sz="1400" dirty="0"/>
            </a:br>
            <a:endParaRPr lang="en-US" sz="1400" dirty="0"/>
          </a:p>
          <a:p>
            <a:pPr marL="285750" indent="-285750">
              <a:buFont typeface="Arial" panose="020B0604020202020204" pitchFamily="34" charset="0"/>
              <a:buChar char="•"/>
            </a:pPr>
            <a:r>
              <a:rPr lang="en-US" sz="1400" dirty="0"/>
              <a:t>MASD = Moisture Associated Skin Damage </a:t>
            </a:r>
          </a:p>
          <a:p>
            <a:pPr marL="800100" lvl="1" indent="-342900">
              <a:buFont typeface="+mj-lt"/>
              <a:buAutoNum type="alphaLcParenR"/>
            </a:pPr>
            <a:r>
              <a:rPr lang="en-US" sz="1400" dirty="0"/>
              <a:t>Incontinence Associated Dermatitis (IAD)</a:t>
            </a:r>
          </a:p>
          <a:p>
            <a:pPr marL="800100" lvl="1" indent="-342900">
              <a:buFont typeface="+mj-lt"/>
              <a:buAutoNum type="alphaLcParenR"/>
            </a:pPr>
            <a:r>
              <a:rPr lang="en-US" sz="1400" dirty="0" err="1"/>
              <a:t>Intertrigo</a:t>
            </a:r>
            <a:r>
              <a:rPr lang="en-US" sz="1400" dirty="0"/>
              <a:t> (moisture breakdown in skin folds)</a:t>
            </a:r>
          </a:p>
          <a:p>
            <a:pPr marL="800100" lvl="1" indent="-342900">
              <a:buFont typeface="+mj-lt"/>
              <a:buAutoNum type="alphaLcParenR"/>
            </a:pPr>
            <a:r>
              <a:rPr lang="en-US" sz="1400" dirty="0"/>
              <a:t>Excoriation</a:t>
            </a:r>
            <a:br>
              <a:rPr lang="en-US" sz="1400" dirty="0"/>
            </a:br>
            <a:endParaRPr lang="en-US" sz="1400" dirty="0"/>
          </a:p>
          <a:p>
            <a:pPr marL="285750" indent="-285750">
              <a:buFont typeface="Arial" panose="020B0604020202020204" pitchFamily="34" charset="0"/>
              <a:buChar char="•"/>
            </a:pPr>
            <a:r>
              <a:rPr lang="en-US" sz="1400" dirty="0"/>
              <a:t>Lower Leg Ulcers</a:t>
            </a:r>
          </a:p>
          <a:p>
            <a:pPr marL="800100" lvl="1" indent="-342900">
              <a:buFont typeface="+mj-lt"/>
              <a:buAutoNum type="alphaLcParenR"/>
            </a:pPr>
            <a:r>
              <a:rPr lang="en-US" sz="1400" dirty="0"/>
              <a:t>Arterial</a:t>
            </a:r>
          </a:p>
          <a:p>
            <a:pPr marL="800100" lvl="1" indent="-342900">
              <a:buFont typeface="+mj-lt"/>
              <a:buAutoNum type="alphaLcParenR"/>
            </a:pPr>
            <a:r>
              <a:rPr lang="en-US" sz="1400" dirty="0"/>
              <a:t>Venous</a:t>
            </a:r>
          </a:p>
          <a:p>
            <a:pPr marL="800100" lvl="1" indent="-342900">
              <a:buFont typeface="+mj-lt"/>
              <a:buAutoNum type="alphaLcParenR"/>
            </a:pPr>
            <a:r>
              <a:rPr lang="en-US" sz="1400" dirty="0"/>
              <a:t>Neuropathic (includes diabetic)</a:t>
            </a:r>
            <a:br>
              <a:rPr lang="en-US" sz="1400" dirty="0"/>
            </a:br>
            <a:endParaRPr lang="en-US" sz="1400" dirty="0"/>
          </a:p>
          <a:p>
            <a:pPr marL="285750" lvl="1" indent="-285750">
              <a:buFont typeface="Arial" panose="020B0604020202020204" pitchFamily="34" charset="0"/>
              <a:buChar char="•"/>
            </a:pPr>
            <a:r>
              <a:rPr lang="en-US" sz="1400" dirty="0"/>
              <a:t>Blisters (which can occur for multiple reasons)</a:t>
            </a:r>
          </a:p>
        </p:txBody>
      </p:sp>
    </p:spTree>
    <p:extLst>
      <p:ext uri="{BB962C8B-B14F-4D97-AF65-F5344CB8AC3E}">
        <p14:creationId xmlns:p14="http://schemas.microsoft.com/office/powerpoint/2010/main" val="192789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370161"/>
            <a:ext cx="7498080" cy="1143000"/>
          </a:xfrm>
        </p:spPr>
        <p:txBody>
          <a:bodyPr>
            <a:noAutofit/>
          </a:bodyPr>
          <a:lstStyle/>
          <a:p>
            <a:r>
              <a:rPr lang="en-US" sz="4200" dirty="0"/>
              <a:t>Tips for deciding wound etiology</a:t>
            </a:r>
          </a:p>
        </p:txBody>
      </p:sp>
      <p:sp>
        <p:nvSpPr>
          <p:cNvPr id="3" name="Content Placeholder 2"/>
          <p:cNvSpPr>
            <a:spLocks noGrp="1"/>
          </p:cNvSpPr>
          <p:nvPr>
            <p:ph idx="1"/>
          </p:nvPr>
        </p:nvSpPr>
        <p:spPr>
          <a:xfrm>
            <a:off x="764598" y="1674071"/>
            <a:ext cx="8077200" cy="3936154"/>
          </a:xfrm>
        </p:spPr>
        <p:txBody>
          <a:bodyPr>
            <a:normAutofit/>
          </a:bodyPr>
          <a:lstStyle/>
          <a:p>
            <a:pPr marL="82296" indent="0">
              <a:buNone/>
            </a:pPr>
            <a:r>
              <a:rPr lang="en-US" sz="1800" dirty="0"/>
              <a:t>Use the anatomical location to help identify the wound type. For instance:</a:t>
            </a:r>
          </a:p>
          <a:p>
            <a:pPr marL="82296" indent="0">
              <a:buNone/>
            </a:pPr>
            <a:endParaRPr lang="en-US" sz="1800" dirty="0"/>
          </a:p>
          <a:p>
            <a:pPr marL="457200" indent="-228600"/>
            <a:r>
              <a:rPr lang="en-US" sz="1800" dirty="0"/>
              <a:t>Pressure injuries are located on or near a boney prominence (exception: medical device pressure injuries can occur away from boney prominences).</a:t>
            </a:r>
            <a:br>
              <a:rPr lang="en-US" sz="1800" dirty="0"/>
            </a:br>
            <a:endParaRPr lang="en-US" sz="1800" dirty="0"/>
          </a:p>
          <a:p>
            <a:pPr marL="457200" indent="-228600"/>
            <a:r>
              <a:rPr lang="en-US" sz="1800" dirty="0"/>
              <a:t>Arterial ulcers are usually on the tips of the toes and tops of the foot. </a:t>
            </a:r>
            <a:br>
              <a:rPr lang="en-US" sz="1800" dirty="0"/>
            </a:br>
            <a:endParaRPr lang="en-US" sz="1800" dirty="0"/>
          </a:p>
          <a:p>
            <a:pPr marL="457200" indent="-228600"/>
            <a:r>
              <a:rPr lang="en-US" sz="1800" dirty="0"/>
              <a:t>Venous ulcers are typically on the medial malleolus and the gaiter of the lower legs.</a:t>
            </a:r>
            <a:br>
              <a:rPr lang="en-US" sz="1800" dirty="0"/>
            </a:br>
            <a:endParaRPr lang="en-US" sz="1800" dirty="0"/>
          </a:p>
          <a:p>
            <a:pPr marL="457200" indent="-228600"/>
            <a:r>
              <a:rPr lang="en-US" sz="1800" dirty="0"/>
              <a:t>Neuropathic ulcers frequently occur on sides and bottom of the feet. </a:t>
            </a:r>
          </a:p>
        </p:txBody>
      </p:sp>
      <p:sp>
        <p:nvSpPr>
          <p:cNvPr id="4" name="Slide Number Placeholder 3"/>
          <p:cNvSpPr>
            <a:spLocks noGrp="1"/>
          </p:cNvSpPr>
          <p:nvPr>
            <p:ph type="sldNum" sz="quarter" idx="12"/>
          </p:nvPr>
        </p:nvSpPr>
        <p:spPr/>
        <p:txBody>
          <a:bodyPr/>
          <a:lstStyle/>
          <a:p>
            <a:fld id="{261FB9F5-4D27-4C55-A630-44E208EFAA53}" type="slidenum">
              <a:rPr lang="en-US" smtClean="0"/>
              <a:pPr/>
              <a:t>8</a:t>
            </a:fld>
            <a:endParaRPr lang="en-US" dirty="0"/>
          </a:p>
        </p:txBody>
      </p:sp>
    </p:spTree>
    <p:extLst>
      <p:ext uri="{BB962C8B-B14F-4D97-AF65-F5344CB8AC3E}">
        <p14:creationId xmlns:p14="http://schemas.microsoft.com/office/powerpoint/2010/main" val="40163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293961"/>
            <a:ext cx="7498080" cy="1143000"/>
          </a:xfrm>
        </p:spPr>
        <p:txBody>
          <a:bodyPr>
            <a:noAutofit/>
          </a:bodyPr>
          <a:lstStyle/>
          <a:p>
            <a:r>
              <a:rPr lang="en-US" sz="4200" dirty="0"/>
              <a:t>Tips for defining wound etiology</a:t>
            </a:r>
          </a:p>
        </p:txBody>
      </p:sp>
      <p:sp>
        <p:nvSpPr>
          <p:cNvPr id="4" name="Slide Number Placeholder 3"/>
          <p:cNvSpPr>
            <a:spLocks noGrp="1"/>
          </p:cNvSpPr>
          <p:nvPr>
            <p:ph type="sldNum" sz="quarter" idx="12"/>
          </p:nvPr>
        </p:nvSpPr>
        <p:spPr/>
        <p:txBody>
          <a:bodyPr/>
          <a:lstStyle/>
          <a:p>
            <a:fld id="{261FB9F5-4D27-4C55-A630-44E208EFAA53}" type="slidenum">
              <a:rPr lang="en-US" smtClean="0"/>
              <a:pPr/>
              <a:t>9</a:t>
            </a:fld>
            <a:endParaRPr lang="en-US" dirty="0"/>
          </a:p>
        </p:txBody>
      </p:sp>
      <p:sp>
        <p:nvSpPr>
          <p:cNvPr id="6" name="Content Placeholder 2"/>
          <p:cNvSpPr>
            <a:spLocks noGrp="1"/>
          </p:cNvSpPr>
          <p:nvPr>
            <p:ph idx="1"/>
          </p:nvPr>
        </p:nvSpPr>
        <p:spPr>
          <a:xfrm>
            <a:off x="798576" y="1563414"/>
            <a:ext cx="8077200" cy="4709371"/>
          </a:xfrm>
        </p:spPr>
        <p:txBody>
          <a:bodyPr>
            <a:normAutofit/>
          </a:bodyPr>
          <a:lstStyle/>
          <a:p>
            <a:pPr marL="82296" indent="0">
              <a:buNone/>
            </a:pPr>
            <a:r>
              <a:rPr lang="en-US" sz="1800" dirty="0"/>
              <a:t>Why did the wound develop? What caused it to happen?</a:t>
            </a:r>
          </a:p>
          <a:p>
            <a:pPr marL="82296" indent="0">
              <a:buNone/>
            </a:pPr>
            <a:endParaRPr lang="en-US" sz="1800" dirty="0"/>
          </a:p>
          <a:p>
            <a:pPr marL="457200" indent="-228600"/>
            <a:r>
              <a:rPr lang="en-US" sz="1800" dirty="0"/>
              <a:t>Skin tears are due to a traumatic cause: fall, tape removal. </a:t>
            </a:r>
          </a:p>
          <a:p>
            <a:pPr marL="457200" indent="-228600"/>
            <a:endParaRPr lang="en-US" sz="1800" dirty="0"/>
          </a:p>
          <a:p>
            <a:pPr marL="457200" indent="-228600"/>
            <a:r>
              <a:rPr lang="en-US" sz="1800" dirty="0"/>
              <a:t>Does the patient have poor lower leg circulation?</a:t>
            </a:r>
          </a:p>
          <a:p>
            <a:pPr marL="457200" indent="-228600"/>
            <a:endParaRPr lang="en-US" sz="1800" dirty="0"/>
          </a:p>
          <a:p>
            <a:pPr marL="457200" indent="-228600"/>
            <a:r>
              <a:rPr lang="en-US" sz="1800" dirty="0"/>
              <a:t>Has the patient been subjected to prolonged pressure, friction/shear on a boney prominence?</a:t>
            </a:r>
          </a:p>
          <a:p>
            <a:pPr marL="457200" indent="-228600"/>
            <a:endParaRPr lang="en-US" sz="1800" dirty="0"/>
          </a:p>
          <a:p>
            <a:pPr marL="457200" indent="-228600"/>
            <a:r>
              <a:rPr lang="en-US" sz="1800" dirty="0"/>
              <a:t>Does the patient have a moisture problem?</a:t>
            </a:r>
          </a:p>
          <a:p>
            <a:pPr marL="457200" indent="-228600"/>
            <a:endParaRPr lang="en-US" sz="1800" dirty="0"/>
          </a:p>
          <a:p>
            <a:pPr marL="457200" indent="-228600"/>
            <a:r>
              <a:rPr lang="en-US" sz="1800" dirty="0"/>
              <a:t>Does the patient have neuropathy and/or is diabetic?</a:t>
            </a:r>
          </a:p>
        </p:txBody>
      </p:sp>
    </p:spTree>
    <p:extLst>
      <p:ext uri="{BB962C8B-B14F-4D97-AF65-F5344CB8AC3E}">
        <p14:creationId xmlns:p14="http://schemas.microsoft.com/office/powerpoint/2010/main" val="3262894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20077</TotalTime>
  <Words>3672</Words>
  <Application>Microsoft Office PowerPoint</Application>
  <PresentationFormat>On-screen Show (4:3)</PresentationFormat>
  <Paragraphs>468</Paragraphs>
  <Slides>45</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Rockwell</vt:lpstr>
      <vt:lpstr>Rockwell Condensed</vt:lpstr>
      <vt:lpstr>Times New Roman</vt:lpstr>
      <vt:lpstr>Wingdings</vt:lpstr>
      <vt:lpstr>Wingdings 2</vt:lpstr>
      <vt:lpstr>Wood Type</vt:lpstr>
      <vt:lpstr>Wound Assessments</vt:lpstr>
      <vt:lpstr>objectives</vt:lpstr>
      <vt:lpstr>Wound Assessments</vt:lpstr>
      <vt:lpstr>Wound Assessment Parameters</vt:lpstr>
      <vt:lpstr>1. Anatomical location</vt:lpstr>
      <vt:lpstr>1. Anatomical location</vt:lpstr>
      <vt:lpstr>2. Wound etiology (Type)</vt:lpstr>
      <vt:lpstr>Tips for deciding wound etiology</vt:lpstr>
      <vt:lpstr>Tips for defining wound etiology</vt:lpstr>
      <vt:lpstr>Wound Etiology</vt:lpstr>
      <vt:lpstr>3. Staging</vt:lpstr>
      <vt:lpstr>Pressure injury staging</vt:lpstr>
      <vt:lpstr>PowerPoint Presentation</vt:lpstr>
      <vt:lpstr>PowerPoint Presentation</vt:lpstr>
      <vt:lpstr>PowerPoint Presentation</vt:lpstr>
      <vt:lpstr>PowerPoint Presentation</vt:lpstr>
      <vt:lpstr>PowerPoint Presentation</vt:lpstr>
      <vt:lpstr>PowerPoint Presentation</vt:lpstr>
      <vt:lpstr>Indeterminate Stages</vt:lpstr>
      <vt:lpstr>PowerPoint Presentation</vt:lpstr>
      <vt:lpstr>PowerPoint Presentation</vt:lpstr>
      <vt:lpstr>PowerPoint Presentation</vt:lpstr>
      <vt:lpstr>4. measurements</vt:lpstr>
      <vt:lpstr>Measuring Wounds (in centimeters)</vt:lpstr>
      <vt:lpstr>Measuring Wounds (Length &amp; Width)</vt:lpstr>
      <vt:lpstr>Measuring Wounds (Depth)</vt:lpstr>
      <vt:lpstr>Measuring Wounds (Depth)</vt:lpstr>
      <vt:lpstr>Undermining and Tunneling</vt:lpstr>
      <vt:lpstr>How to measure a closed wound</vt:lpstr>
      <vt:lpstr>5. Wound Bed tissue</vt:lpstr>
      <vt:lpstr>5. Wound bed tissue</vt:lpstr>
      <vt:lpstr>6. Exudate (Drainage)</vt:lpstr>
      <vt:lpstr>PowerPoint Presentation</vt:lpstr>
      <vt:lpstr>7. Odor</vt:lpstr>
      <vt:lpstr>8. periwound</vt:lpstr>
      <vt:lpstr>9. pain</vt:lpstr>
      <vt:lpstr>Signs of wound infection</vt:lpstr>
      <vt:lpstr>Why culture a wound?</vt:lpstr>
      <vt:lpstr>Why culture a wound?</vt:lpstr>
      <vt:lpstr>Collection of sample</vt:lpstr>
      <vt:lpstr>Why two tubes?</vt:lpstr>
      <vt:lpstr>Collection method:</vt:lpstr>
      <vt:lpstr>Approximate Microbiology timeline</vt:lpstr>
      <vt:lpstr>Wound assessment summary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CEU topics</dc:title>
  <dc:creator>Koutroumpis</dc:creator>
  <cp:lastModifiedBy>Catherine Spangler</cp:lastModifiedBy>
  <cp:revision>79</cp:revision>
  <dcterms:created xsi:type="dcterms:W3CDTF">2020-01-20T23:30:02Z</dcterms:created>
  <dcterms:modified xsi:type="dcterms:W3CDTF">2021-06-16T18:15:15Z</dcterms:modified>
</cp:coreProperties>
</file>