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1F4087-9D05-470B-A6EE-27A903A2FA13}" type="datetimeFigureOut">
              <a:rPr lang="en-PH" smtClean="0"/>
              <a:t>17/08/2021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111443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1F4087-9D05-470B-A6EE-27A903A2FA13}" type="datetimeFigureOut">
              <a:rPr lang="en-PH" smtClean="0"/>
              <a:t>17/08/2021</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782099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311F4087-9D05-470B-A6EE-27A903A2FA13}" type="datetimeFigureOut">
              <a:rPr lang="en-PH" smtClean="0"/>
              <a:t>17/08/2021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187351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311F4087-9D05-470B-A6EE-27A903A2FA13}" type="datetimeFigureOut">
              <a:rPr lang="en-PH" smtClean="0"/>
              <a:t>17/08/2021</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4288545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1F4087-9D05-470B-A6EE-27A903A2FA13}" type="datetimeFigureOut">
              <a:rPr lang="en-PH" smtClean="0"/>
              <a:t>17/08/2021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1057712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1F4087-9D05-470B-A6EE-27A903A2FA13}" type="datetimeFigureOut">
              <a:rPr lang="en-PH" smtClean="0"/>
              <a:t>17/08/2021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346301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1F4087-9D05-470B-A6EE-27A903A2FA13}" type="datetimeFigureOut">
              <a:rPr lang="en-PH" smtClean="0"/>
              <a:t>17/08/2021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278044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1F4087-9D05-470B-A6EE-27A903A2FA13}" type="datetimeFigureOut">
              <a:rPr lang="en-PH" smtClean="0"/>
              <a:t>17/08/2021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2929268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1F4087-9D05-470B-A6EE-27A903A2FA13}" type="datetimeFigureOut">
              <a:rPr lang="en-PH" smtClean="0"/>
              <a:t>17/08/2021</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412921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1F4087-9D05-470B-A6EE-27A903A2FA13}" type="datetimeFigureOut">
              <a:rPr lang="en-PH" smtClean="0"/>
              <a:t>17/08/2021</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110776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1F4087-9D05-470B-A6EE-27A903A2FA13}" type="datetimeFigureOut">
              <a:rPr lang="en-PH" smtClean="0"/>
              <a:t>17/08/2021</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214693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F4087-9D05-470B-A6EE-27A903A2FA13}" type="datetimeFigureOut">
              <a:rPr lang="en-PH" smtClean="0"/>
              <a:t>17/08/2021</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241727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1F4087-9D05-470B-A6EE-27A903A2FA13}" type="datetimeFigureOut">
              <a:rPr lang="en-PH" smtClean="0"/>
              <a:t>17/08/2021</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158258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311F4087-9D05-470B-A6EE-27A903A2FA13}" type="datetimeFigureOut">
              <a:rPr lang="en-PH" smtClean="0"/>
              <a:t>17/08/2021</a:t>
            </a:fld>
            <a:endParaRPr lang="en-PH"/>
          </a:p>
        </p:txBody>
      </p:sp>
      <p:sp>
        <p:nvSpPr>
          <p:cNvPr id="6" name="Footer Placeholder 5"/>
          <p:cNvSpPr>
            <a:spLocks noGrp="1"/>
          </p:cNvSpPr>
          <p:nvPr>
            <p:ph type="ftr" sz="quarter" idx="11"/>
          </p:nvPr>
        </p:nvSpPr>
        <p:spPr>
          <a:xfrm>
            <a:off x="590396" y="6041362"/>
            <a:ext cx="3295413" cy="365125"/>
          </a:xfrm>
        </p:spPr>
        <p:txBody>
          <a:bodyPr/>
          <a:lstStyle/>
          <a:p>
            <a:endParaRPr lang="en-PH"/>
          </a:p>
        </p:txBody>
      </p:sp>
      <p:sp>
        <p:nvSpPr>
          <p:cNvPr id="7" name="Slide Number Placeholder 6"/>
          <p:cNvSpPr>
            <a:spLocks noGrp="1"/>
          </p:cNvSpPr>
          <p:nvPr>
            <p:ph type="sldNum" sz="quarter" idx="12"/>
          </p:nvPr>
        </p:nvSpPr>
        <p:spPr>
          <a:xfrm>
            <a:off x="4862689" y="5915888"/>
            <a:ext cx="1062155" cy="490599"/>
          </a:xfrm>
        </p:spPr>
        <p:txBody>
          <a:bodyPr/>
          <a:lstStyle/>
          <a:p>
            <a:fld id="{485D1FEC-00B0-45E4-92BD-385A3DFC65B6}" type="slidenum">
              <a:rPr lang="en-PH" smtClean="0"/>
              <a:t>‹#›</a:t>
            </a:fld>
            <a:endParaRPr lang="en-PH"/>
          </a:p>
        </p:txBody>
      </p:sp>
    </p:spTree>
    <p:extLst>
      <p:ext uri="{BB962C8B-B14F-4D97-AF65-F5344CB8AC3E}">
        <p14:creationId xmlns:p14="http://schemas.microsoft.com/office/powerpoint/2010/main" val="336367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PH"/>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311F4087-9D05-470B-A6EE-27A903A2FA13}" type="datetimeFigureOut">
              <a:rPr lang="en-PH" smtClean="0"/>
              <a:t>17/08/2021</a:t>
            </a:fld>
            <a:endParaRPr lang="en-PH"/>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85D1FEC-00B0-45E4-92BD-385A3DFC65B6}" type="slidenum">
              <a:rPr lang="en-PH" smtClean="0"/>
              <a:t>‹#›</a:t>
            </a:fld>
            <a:endParaRPr lang="en-PH"/>
          </a:p>
        </p:txBody>
      </p:sp>
    </p:spTree>
    <p:extLst>
      <p:ext uri="{BB962C8B-B14F-4D97-AF65-F5344CB8AC3E}">
        <p14:creationId xmlns:p14="http://schemas.microsoft.com/office/powerpoint/2010/main" val="37931097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A3AFE-389A-4F85-A5B4-104DD1CE40D1}"/>
              </a:ext>
            </a:extLst>
          </p:cNvPr>
          <p:cNvSpPr>
            <a:spLocks noGrp="1"/>
          </p:cNvSpPr>
          <p:nvPr>
            <p:ph type="ctrTitle"/>
          </p:nvPr>
        </p:nvSpPr>
        <p:spPr/>
        <p:txBody>
          <a:bodyPr>
            <a:normAutofit/>
          </a:bodyPr>
          <a:lstStyle/>
          <a:p>
            <a:r>
              <a:rPr lang="en-US" sz="4800" dirty="0"/>
              <a:t>Standard Protocol of Wound Treatment in a</a:t>
            </a:r>
            <a:br>
              <a:rPr lang="en-US" sz="4800" dirty="0"/>
            </a:br>
            <a:r>
              <a:rPr lang="en-US" sz="4800" dirty="0"/>
              <a:t>Long-Term Care Setting</a:t>
            </a:r>
            <a:endParaRPr lang="en-PH" sz="4800" dirty="0"/>
          </a:p>
        </p:txBody>
      </p:sp>
      <p:sp>
        <p:nvSpPr>
          <p:cNvPr id="3" name="Subtitle 2">
            <a:extLst>
              <a:ext uri="{FF2B5EF4-FFF2-40B4-BE49-F238E27FC236}">
                <a16:creationId xmlns:a16="http://schemas.microsoft.com/office/drawing/2014/main" id="{C2393611-0D94-4DF7-9B8E-4C67DCB00C6A}"/>
              </a:ext>
            </a:extLst>
          </p:cNvPr>
          <p:cNvSpPr>
            <a:spLocks noGrp="1"/>
          </p:cNvSpPr>
          <p:nvPr>
            <p:ph type="subTitle" idx="1"/>
          </p:nvPr>
        </p:nvSpPr>
        <p:spPr/>
        <p:txBody>
          <a:bodyPr>
            <a:normAutofit lnSpcReduction="10000"/>
          </a:bodyPr>
          <a:lstStyle/>
          <a:p>
            <a:r>
              <a:rPr lang="en-US" sz="2400" dirty="0"/>
              <a:t>Susan A. Caver, LVN, WSOC, WTA-C</a:t>
            </a:r>
            <a:endParaRPr lang="en-PH" sz="2400" dirty="0"/>
          </a:p>
        </p:txBody>
      </p:sp>
    </p:spTree>
    <p:extLst>
      <p:ext uri="{BB962C8B-B14F-4D97-AF65-F5344CB8AC3E}">
        <p14:creationId xmlns:p14="http://schemas.microsoft.com/office/powerpoint/2010/main" val="3405549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400" dirty="0"/>
              <a:t>9. The licensed nurse will document wound related clinic visit of the resident and obtain a copy of wound clinic’s documentation related to wound on each visit.</a:t>
            </a:r>
          </a:p>
        </p:txBody>
      </p:sp>
    </p:spTree>
    <p:extLst>
      <p:ext uri="{BB962C8B-B14F-4D97-AF65-F5344CB8AC3E}">
        <p14:creationId xmlns:p14="http://schemas.microsoft.com/office/powerpoint/2010/main" val="1960376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E171-982C-4FF0-9399-0CC6E7D108C3}"/>
              </a:ext>
            </a:extLst>
          </p:cNvPr>
          <p:cNvSpPr>
            <a:spLocks noGrp="1"/>
          </p:cNvSpPr>
          <p:nvPr>
            <p:ph type="ctrTitle"/>
          </p:nvPr>
        </p:nvSpPr>
        <p:spPr/>
        <p:txBody>
          <a:bodyPr/>
          <a:lstStyle/>
          <a:p>
            <a:r>
              <a:rPr lang="en-US" sz="13800" dirty="0"/>
              <a:t>Prevention</a:t>
            </a:r>
            <a:endParaRPr lang="en-PH" sz="13800" dirty="0"/>
          </a:p>
        </p:txBody>
      </p:sp>
      <p:sp>
        <p:nvSpPr>
          <p:cNvPr id="3" name="Subtitle 2">
            <a:extLst>
              <a:ext uri="{FF2B5EF4-FFF2-40B4-BE49-F238E27FC236}">
                <a16:creationId xmlns:a16="http://schemas.microsoft.com/office/drawing/2014/main" id="{1F26CAE2-0163-4556-9167-4A86E835E996}"/>
              </a:ext>
            </a:extLst>
          </p:cNvPr>
          <p:cNvSpPr>
            <a:spLocks noGrp="1"/>
          </p:cNvSpPr>
          <p:nvPr>
            <p:ph type="subTitle" idx="1"/>
          </p:nvPr>
        </p:nvSpPr>
        <p:spPr/>
        <p:txBody>
          <a:bodyPr>
            <a:normAutofit fontScale="92500" lnSpcReduction="20000"/>
          </a:bodyPr>
          <a:lstStyle/>
          <a:p>
            <a:r>
              <a:rPr lang="en-US" sz="2800" dirty="0"/>
              <a:t>What should be done?</a:t>
            </a:r>
            <a:endParaRPr lang="en-PH" sz="2800" dirty="0"/>
          </a:p>
        </p:txBody>
      </p:sp>
    </p:spTree>
    <p:extLst>
      <p:ext uri="{BB962C8B-B14F-4D97-AF65-F5344CB8AC3E}">
        <p14:creationId xmlns:p14="http://schemas.microsoft.com/office/powerpoint/2010/main" val="353151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3200" dirty="0"/>
              <a:t>1. The IDT, licensed nurses, and CNAs will assure the following preventive measures for resident at risk for skin breakdown:</a:t>
            </a:r>
          </a:p>
          <a:p>
            <a:pPr marL="0" indent="0">
              <a:buNone/>
            </a:pPr>
            <a:r>
              <a:rPr lang="en-US" sz="3200" dirty="0"/>
              <a:t>a. Apply pressure redistribution device- Low Air Loss Mattress for residents with multiple stage 2, stage 3, 4, unstageable and immobile residents.</a:t>
            </a:r>
          </a:p>
        </p:txBody>
      </p:sp>
    </p:spTree>
    <p:extLst>
      <p:ext uri="{BB962C8B-B14F-4D97-AF65-F5344CB8AC3E}">
        <p14:creationId xmlns:p14="http://schemas.microsoft.com/office/powerpoint/2010/main" val="3898669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400" dirty="0"/>
              <a:t>b. Provide a pressure-redistribution device such as gel cushions to chair/ wheelchair and limit to 1 hour, if resident if resident has pressure injury to sacrum or buttocks.</a:t>
            </a:r>
          </a:p>
        </p:txBody>
      </p:sp>
    </p:spTree>
    <p:extLst>
      <p:ext uri="{BB962C8B-B14F-4D97-AF65-F5344CB8AC3E}">
        <p14:creationId xmlns:p14="http://schemas.microsoft.com/office/powerpoint/2010/main" val="1845336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3600" dirty="0"/>
              <a:t>c. Turn and reposition resident in bed or chair if the resident cannot do so independently. In addition, use pillows, linen rolls, heel and elbow protectors, wedges to keep bony prominences from direct contact with another or from unrelieved pressure. Elevate offload heels often or as tolerated while in bed.</a:t>
            </a:r>
          </a:p>
        </p:txBody>
      </p:sp>
    </p:spTree>
    <p:extLst>
      <p:ext uri="{BB962C8B-B14F-4D97-AF65-F5344CB8AC3E}">
        <p14:creationId xmlns:p14="http://schemas.microsoft.com/office/powerpoint/2010/main" val="11138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3600" dirty="0"/>
              <a:t>2.  Keep linens clean smooth and free of wrinkles.</a:t>
            </a:r>
          </a:p>
          <a:p>
            <a:pPr marL="0" indent="0">
              <a:buNone/>
            </a:pPr>
            <a:r>
              <a:rPr lang="en-US" sz="3600" dirty="0"/>
              <a:t>3.  Keep skin moisturize to prevent dryness as appropriate.</a:t>
            </a:r>
          </a:p>
          <a:p>
            <a:pPr marL="0" indent="0">
              <a:buNone/>
            </a:pPr>
            <a:r>
              <a:rPr lang="en-US" sz="3600" dirty="0"/>
              <a:t>4.  Develop a plan for urinary incontinence, bowel and bladder training, toileting.</a:t>
            </a:r>
          </a:p>
        </p:txBody>
      </p:sp>
    </p:spTree>
    <p:extLst>
      <p:ext uri="{BB962C8B-B14F-4D97-AF65-F5344CB8AC3E}">
        <p14:creationId xmlns:p14="http://schemas.microsoft.com/office/powerpoint/2010/main" val="2052533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000" dirty="0"/>
              <a:t>5. Monitor nutrition intake and weight loss and provide intervention as applicable.</a:t>
            </a:r>
          </a:p>
          <a:p>
            <a:pPr marL="0" indent="0">
              <a:buNone/>
            </a:pPr>
            <a:r>
              <a:rPr lang="en-US" sz="4000" dirty="0"/>
              <a:t>6. Maintain the head of bed at lowest degree of elevation consistent with medical conditions and other restrictions.</a:t>
            </a:r>
          </a:p>
        </p:txBody>
      </p:sp>
    </p:spTree>
    <p:extLst>
      <p:ext uri="{BB962C8B-B14F-4D97-AF65-F5344CB8AC3E}">
        <p14:creationId xmlns:p14="http://schemas.microsoft.com/office/powerpoint/2010/main" val="3852207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000" dirty="0"/>
              <a:t>7. Use lifting devices such as a trapeze, mechanical or electronic lifts or bed linen to move (rather than drag) the resident in bed who cannot assist during transfers and repositioning changes.</a:t>
            </a:r>
          </a:p>
        </p:txBody>
      </p:sp>
    </p:spTree>
    <p:extLst>
      <p:ext uri="{BB962C8B-B14F-4D97-AF65-F5344CB8AC3E}">
        <p14:creationId xmlns:p14="http://schemas.microsoft.com/office/powerpoint/2010/main" val="2491106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253F-53C1-4499-9A0B-C278DAFF9BD3}"/>
              </a:ext>
            </a:extLst>
          </p:cNvPr>
          <p:cNvSpPr>
            <a:spLocks noGrp="1"/>
          </p:cNvSpPr>
          <p:nvPr>
            <p:ph type="ctrTitle"/>
          </p:nvPr>
        </p:nvSpPr>
        <p:spPr/>
        <p:txBody>
          <a:bodyPr/>
          <a:lstStyle/>
          <a:p>
            <a:r>
              <a:rPr lang="en-US" sz="11500" dirty="0"/>
              <a:t>Interventions</a:t>
            </a:r>
            <a:endParaRPr lang="en-PH" sz="11500" dirty="0"/>
          </a:p>
        </p:txBody>
      </p:sp>
      <p:sp>
        <p:nvSpPr>
          <p:cNvPr id="3" name="Subtitle 2">
            <a:extLst>
              <a:ext uri="{FF2B5EF4-FFF2-40B4-BE49-F238E27FC236}">
                <a16:creationId xmlns:a16="http://schemas.microsoft.com/office/drawing/2014/main" id="{875B966B-18B7-4F85-BC8B-5B20CA8A5558}"/>
              </a:ext>
            </a:extLst>
          </p:cNvPr>
          <p:cNvSpPr>
            <a:spLocks noGrp="1"/>
          </p:cNvSpPr>
          <p:nvPr>
            <p:ph type="subTitle" idx="1"/>
          </p:nvPr>
        </p:nvSpPr>
        <p:spPr/>
        <p:txBody>
          <a:bodyPr>
            <a:normAutofit fontScale="92500" lnSpcReduction="20000"/>
          </a:bodyPr>
          <a:lstStyle/>
          <a:p>
            <a:r>
              <a:rPr lang="en-US" sz="2800" dirty="0"/>
              <a:t>What should be done?</a:t>
            </a:r>
            <a:endParaRPr lang="en-PH" sz="2800" dirty="0"/>
          </a:p>
        </p:txBody>
      </p:sp>
    </p:spTree>
    <p:extLst>
      <p:ext uri="{BB962C8B-B14F-4D97-AF65-F5344CB8AC3E}">
        <p14:creationId xmlns:p14="http://schemas.microsoft.com/office/powerpoint/2010/main" val="1748599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3200" dirty="0"/>
              <a:t>1.	The nursing staff will take preventive measures for residents at risk for skin breakdown.</a:t>
            </a:r>
          </a:p>
          <a:p>
            <a:pPr marL="0" indent="0">
              <a:buNone/>
            </a:pPr>
            <a:r>
              <a:rPr lang="en-US" sz="3200" dirty="0"/>
              <a:t>- The nursing staff will encourage dietary intake and increase fluids, if not contraindicated, nourishment or other supplements as recommended by the Dietitian.</a:t>
            </a:r>
          </a:p>
        </p:txBody>
      </p:sp>
    </p:spTree>
    <p:extLst>
      <p:ext uri="{BB962C8B-B14F-4D97-AF65-F5344CB8AC3E}">
        <p14:creationId xmlns:p14="http://schemas.microsoft.com/office/powerpoint/2010/main" val="2376099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PH" sz="4400" dirty="0"/>
              <a:t>Course Objectives:</a:t>
            </a:r>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a:lnSpc>
                <a:spcPct val="115000"/>
              </a:lnSpc>
              <a:spcAft>
                <a:spcPts val="800"/>
              </a:spcAft>
            </a:pPr>
            <a:r>
              <a:rPr lang="en-PH" sz="2000" dirty="0">
                <a:effectLst/>
                <a:latin typeface="Arial" panose="020B0604020202020204" pitchFamily="34" charset="0"/>
                <a:ea typeface="Calibri" panose="020F0502020204030204" pitchFamily="34" charset="0"/>
                <a:cs typeface="Times New Roman" panose="02020603050405020304" pitchFamily="18" charset="0"/>
              </a:rPr>
              <a:t>At the end of the course, the Adult Residential Facilities (ARF) administrator should be able to identify these procedures and staff duties when dealing with wound injuries and skin breakdown in a long-term care setting and ensure that they are followed by the designated employees:</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PH" sz="2000" dirty="0">
                <a:effectLst/>
                <a:latin typeface="Arial" panose="020B0604020202020204" pitchFamily="34" charset="0"/>
                <a:ea typeface="Calibri" panose="020F0502020204030204" pitchFamily="34" charset="0"/>
                <a:cs typeface="Times New Roman" panose="02020603050405020304" pitchFamily="18" charset="0"/>
              </a:rPr>
              <a:t>Assessment</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PH" sz="2000" dirty="0">
                <a:effectLst/>
                <a:latin typeface="Arial" panose="020B0604020202020204" pitchFamily="34" charset="0"/>
                <a:ea typeface="Calibri" panose="020F0502020204030204" pitchFamily="34" charset="0"/>
                <a:cs typeface="Times New Roman" panose="02020603050405020304" pitchFamily="18" charset="0"/>
              </a:rPr>
              <a:t>Prevention</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PH" sz="2000" dirty="0">
                <a:effectLst/>
                <a:latin typeface="Arial" panose="020B0604020202020204" pitchFamily="34" charset="0"/>
                <a:ea typeface="Calibri" panose="020F0502020204030204" pitchFamily="34" charset="0"/>
                <a:cs typeface="Times New Roman" panose="02020603050405020304" pitchFamily="18" charset="0"/>
              </a:rPr>
              <a:t>Interventions</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rabicPeriod"/>
            </a:pPr>
            <a:r>
              <a:rPr lang="en-PH" sz="2000" dirty="0">
                <a:effectLst/>
                <a:latin typeface="Arial" panose="020B0604020202020204" pitchFamily="34" charset="0"/>
                <a:ea typeface="Calibri" panose="020F0502020204030204" pitchFamily="34" charset="0"/>
                <a:cs typeface="Times New Roman" panose="02020603050405020304" pitchFamily="18" charset="0"/>
              </a:rPr>
              <a:t>Documentation</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6076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800" dirty="0"/>
              <a:t>- CNAs will complete a body checks on resident during shower or bed bath, and report findings to the charge/ treatment nurse.</a:t>
            </a:r>
          </a:p>
        </p:txBody>
      </p:sp>
    </p:spTree>
    <p:extLst>
      <p:ext uri="{BB962C8B-B14F-4D97-AF65-F5344CB8AC3E}">
        <p14:creationId xmlns:p14="http://schemas.microsoft.com/office/powerpoint/2010/main" val="1007569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2800" dirty="0"/>
              <a:t> 2.  Licensed nurse will do the following if pressure injuries are identified;</a:t>
            </a:r>
          </a:p>
          <a:p>
            <a:pPr marL="0" indent="0">
              <a:buNone/>
            </a:pPr>
            <a:r>
              <a:rPr lang="en-US" sz="2800" dirty="0"/>
              <a:t>- Assess the wound, notify MD and obtain treatment orders as indicated, notify the family or responsible party.</a:t>
            </a:r>
          </a:p>
          <a:p>
            <a:pPr marL="0" indent="0">
              <a:buNone/>
            </a:pPr>
            <a:r>
              <a:rPr lang="en-US" sz="2800" dirty="0"/>
              <a:t>- Update care plans, implement care plans and interventions</a:t>
            </a:r>
          </a:p>
          <a:p>
            <a:pPr marL="0" indent="0">
              <a:buNone/>
            </a:pPr>
            <a:r>
              <a:rPr lang="en-US" sz="2800" dirty="0"/>
              <a:t>- Document goal, progress and effect of the interventions.</a:t>
            </a:r>
          </a:p>
        </p:txBody>
      </p:sp>
    </p:spTree>
    <p:extLst>
      <p:ext uri="{BB962C8B-B14F-4D97-AF65-F5344CB8AC3E}">
        <p14:creationId xmlns:p14="http://schemas.microsoft.com/office/powerpoint/2010/main" val="79483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000" dirty="0"/>
              <a:t>- Monitor nutrition intake and weight loss</a:t>
            </a:r>
          </a:p>
          <a:p>
            <a:pPr marL="0" indent="0">
              <a:buNone/>
            </a:pPr>
            <a:r>
              <a:rPr lang="en-US" sz="4000" dirty="0"/>
              <a:t>- Encourage/ assist consumption of food and fluids, obtain food substitutes/alternatives or fluids that are refused.</a:t>
            </a:r>
          </a:p>
        </p:txBody>
      </p:sp>
    </p:spTree>
    <p:extLst>
      <p:ext uri="{BB962C8B-B14F-4D97-AF65-F5344CB8AC3E}">
        <p14:creationId xmlns:p14="http://schemas.microsoft.com/office/powerpoint/2010/main" val="2827393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4800" dirty="0"/>
              <a:t>- Track effectiveness of treatment and notify MD for change in treatment orders, if wound is not healing in timely manner or within 2 weeks.</a:t>
            </a:r>
          </a:p>
        </p:txBody>
      </p:sp>
    </p:spTree>
    <p:extLst>
      <p:ext uri="{BB962C8B-B14F-4D97-AF65-F5344CB8AC3E}">
        <p14:creationId xmlns:p14="http://schemas.microsoft.com/office/powerpoint/2010/main" val="3608469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400" dirty="0"/>
              <a:t>3. For Stage 1 pressure injury, the licensed nurse notify the physician and obtain treatment order. Notify family/ responsible party of treatment plan and update care plan.</a:t>
            </a:r>
          </a:p>
        </p:txBody>
      </p:sp>
    </p:spTree>
    <p:extLst>
      <p:ext uri="{BB962C8B-B14F-4D97-AF65-F5344CB8AC3E}">
        <p14:creationId xmlns:p14="http://schemas.microsoft.com/office/powerpoint/2010/main" val="3149684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2400" dirty="0"/>
              <a:t>4. For Stage 2 pressure injury, the IDT and licensed nurse will implement the following:</a:t>
            </a:r>
          </a:p>
          <a:p>
            <a:pPr marL="0" indent="0">
              <a:buNone/>
            </a:pPr>
            <a:r>
              <a:rPr lang="en-US" sz="2400" dirty="0"/>
              <a:t>- Notify the physician</a:t>
            </a:r>
          </a:p>
          <a:p>
            <a:pPr marL="0" indent="0">
              <a:buNone/>
            </a:pPr>
            <a:r>
              <a:rPr lang="en-US" sz="2400" dirty="0"/>
              <a:t>- Request treatment order if necessary; fortified food plan per dietitian recommendation, order of multivitamins / mineral supplements if deficiencies are suspected or identified per dietitian recommendation.</a:t>
            </a:r>
          </a:p>
          <a:p>
            <a:pPr marL="0" indent="0">
              <a:buNone/>
            </a:pPr>
            <a:r>
              <a:rPr lang="en-US" sz="2400" dirty="0"/>
              <a:t>- Notify family/ responsible party for treatment plan and update care plan.</a:t>
            </a:r>
          </a:p>
        </p:txBody>
      </p:sp>
    </p:spTree>
    <p:extLst>
      <p:ext uri="{BB962C8B-B14F-4D97-AF65-F5344CB8AC3E}">
        <p14:creationId xmlns:p14="http://schemas.microsoft.com/office/powerpoint/2010/main" val="2742708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2400" dirty="0"/>
              <a:t>5. For Stage 3, 4 and Unstageable Pressure Injury, the licensed nurse will;</a:t>
            </a:r>
          </a:p>
          <a:p>
            <a:pPr marL="0" indent="0">
              <a:buNone/>
            </a:pPr>
            <a:r>
              <a:rPr lang="en-US" sz="2400" dirty="0"/>
              <a:t>- Notify the physician of the pressure injury and stage, request </a:t>
            </a:r>
            <a:r>
              <a:rPr lang="en-US" sz="2400" dirty="0" err="1"/>
              <a:t>tx</a:t>
            </a:r>
            <a:r>
              <a:rPr lang="en-US" sz="2400" dirty="0"/>
              <a:t> order as indicated.</a:t>
            </a:r>
          </a:p>
          <a:p>
            <a:pPr marL="0" indent="0">
              <a:buNone/>
            </a:pPr>
            <a:r>
              <a:rPr lang="en-US" sz="2400" dirty="0"/>
              <a:t>- Discuss w/ the physician the need for lab work such as pre-albumin, albumin or bmp</a:t>
            </a:r>
          </a:p>
          <a:p>
            <a:pPr marL="0" indent="0">
              <a:buNone/>
            </a:pPr>
            <a:r>
              <a:rPr lang="en-US" sz="2400" dirty="0"/>
              <a:t>- Consider the use of additional nutrition supplement such as zinc sulfate, vitamin C, MVI, per dietitian recommendation.</a:t>
            </a:r>
          </a:p>
        </p:txBody>
      </p:sp>
    </p:spTree>
    <p:extLst>
      <p:ext uri="{BB962C8B-B14F-4D97-AF65-F5344CB8AC3E}">
        <p14:creationId xmlns:p14="http://schemas.microsoft.com/office/powerpoint/2010/main" val="2057058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3200" dirty="0"/>
              <a:t>- Assess the need of additional positioning devices, consider the use of redistribution surface, or low air loss mattress.</a:t>
            </a:r>
          </a:p>
          <a:p>
            <a:pPr marL="0" indent="0">
              <a:buNone/>
            </a:pPr>
            <a:r>
              <a:rPr lang="en-US" sz="3200" dirty="0"/>
              <a:t>- If wound shows sign and symptoms of infection, notify MD or wound specialist.</a:t>
            </a:r>
          </a:p>
          <a:p>
            <a:pPr marL="0" indent="0">
              <a:buNone/>
            </a:pPr>
            <a:r>
              <a:rPr lang="en-US" sz="3200" dirty="0"/>
              <a:t>- Notify family/ responsible party of pressure injury and </a:t>
            </a:r>
            <a:r>
              <a:rPr lang="en-US" sz="3200" dirty="0" err="1"/>
              <a:t>tx</a:t>
            </a:r>
            <a:r>
              <a:rPr lang="en-US" sz="3200" dirty="0"/>
              <a:t> plan.</a:t>
            </a:r>
          </a:p>
        </p:txBody>
      </p:sp>
    </p:spTree>
    <p:extLst>
      <p:ext uri="{BB962C8B-B14F-4D97-AF65-F5344CB8AC3E}">
        <p14:creationId xmlns:p14="http://schemas.microsoft.com/office/powerpoint/2010/main" val="2361112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3200" dirty="0"/>
              <a:t>6. Licensed nurse and social services will assess the resident for psychosocial needs to determine his/her ability to comprehend and motivation to adhere the treatment program.</a:t>
            </a:r>
          </a:p>
          <a:p>
            <a:pPr marL="0" indent="0">
              <a:buNone/>
            </a:pPr>
            <a:r>
              <a:rPr lang="en-US" sz="3200" dirty="0"/>
              <a:t>7. Referral to Physical or Occupational Therapy for positioning, special devices and restorative plan.</a:t>
            </a:r>
          </a:p>
        </p:txBody>
      </p:sp>
    </p:spTree>
    <p:extLst>
      <p:ext uri="{BB962C8B-B14F-4D97-AF65-F5344CB8AC3E}">
        <p14:creationId xmlns:p14="http://schemas.microsoft.com/office/powerpoint/2010/main" val="3537121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What are the components of treatment orders, from pressure injury to other skin conditions?</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4000" dirty="0"/>
              <a:t>- Type of wound</a:t>
            </a:r>
          </a:p>
          <a:p>
            <a:pPr marL="0" indent="0">
              <a:buNone/>
            </a:pPr>
            <a:r>
              <a:rPr lang="en-US" sz="4000" dirty="0"/>
              <a:t>- Location of wound</a:t>
            </a:r>
          </a:p>
          <a:p>
            <a:pPr marL="0" indent="0">
              <a:buNone/>
            </a:pPr>
            <a:r>
              <a:rPr lang="en-US" sz="4000" dirty="0"/>
              <a:t>- Treatment to be used</a:t>
            </a:r>
          </a:p>
          <a:p>
            <a:pPr marL="0" indent="0">
              <a:buNone/>
            </a:pPr>
            <a:r>
              <a:rPr lang="en-US" sz="4000" dirty="0"/>
              <a:t>- Frequency of treatment</a:t>
            </a:r>
          </a:p>
          <a:p>
            <a:pPr marL="0" indent="0">
              <a:buNone/>
            </a:pPr>
            <a:r>
              <a:rPr lang="en-US" sz="4000" dirty="0"/>
              <a:t>- Time limit</a:t>
            </a:r>
          </a:p>
        </p:txBody>
      </p:sp>
    </p:spTree>
    <p:extLst>
      <p:ext uri="{BB962C8B-B14F-4D97-AF65-F5344CB8AC3E}">
        <p14:creationId xmlns:p14="http://schemas.microsoft.com/office/powerpoint/2010/main" val="406280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52CF7-62F5-4018-BF61-C98296E77CCD}"/>
              </a:ext>
            </a:extLst>
          </p:cNvPr>
          <p:cNvSpPr>
            <a:spLocks noGrp="1"/>
          </p:cNvSpPr>
          <p:nvPr>
            <p:ph type="ctrTitle"/>
          </p:nvPr>
        </p:nvSpPr>
        <p:spPr/>
        <p:txBody>
          <a:bodyPr/>
          <a:lstStyle/>
          <a:p>
            <a:r>
              <a:rPr lang="en-US" sz="13800" dirty="0"/>
              <a:t>Assessment</a:t>
            </a:r>
            <a:endParaRPr lang="en-PH" sz="13800" dirty="0"/>
          </a:p>
        </p:txBody>
      </p:sp>
      <p:sp>
        <p:nvSpPr>
          <p:cNvPr id="3" name="Subtitle 2">
            <a:extLst>
              <a:ext uri="{FF2B5EF4-FFF2-40B4-BE49-F238E27FC236}">
                <a16:creationId xmlns:a16="http://schemas.microsoft.com/office/drawing/2014/main" id="{2226C08A-2155-446E-A32A-0717CD62BA21}"/>
              </a:ext>
            </a:extLst>
          </p:cNvPr>
          <p:cNvSpPr>
            <a:spLocks noGrp="1"/>
          </p:cNvSpPr>
          <p:nvPr>
            <p:ph type="subTitle" idx="1"/>
          </p:nvPr>
        </p:nvSpPr>
        <p:spPr/>
        <p:txBody>
          <a:bodyPr>
            <a:normAutofit fontScale="92500" lnSpcReduction="20000"/>
          </a:bodyPr>
          <a:lstStyle/>
          <a:p>
            <a:r>
              <a:rPr lang="en-US" sz="2800" dirty="0"/>
              <a:t>What should be done?</a:t>
            </a:r>
            <a:endParaRPr lang="en-PH" sz="2800" dirty="0"/>
          </a:p>
        </p:txBody>
      </p:sp>
    </p:spTree>
    <p:extLst>
      <p:ext uri="{BB962C8B-B14F-4D97-AF65-F5344CB8AC3E}">
        <p14:creationId xmlns:p14="http://schemas.microsoft.com/office/powerpoint/2010/main" val="1803213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3FB73-0BE3-4414-B322-B073C029AFBE}"/>
              </a:ext>
            </a:extLst>
          </p:cNvPr>
          <p:cNvSpPr>
            <a:spLocks noGrp="1"/>
          </p:cNvSpPr>
          <p:nvPr>
            <p:ph type="ctrTitle"/>
          </p:nvPr>
        </p:nvSpPr>
        <p:spPr/>
        <p:txBody>
          <a:bodyPr/>
          <a:lstStyle/>
          <a:p>
            <a:r>
              <a:rPr lang="en-US" sz="9600" dirty="0"/>
              <a:t>Documentation</a:t>
            </a:r>
            <a:endParaRPr lang="en-PH" sz="9600" dirty="0"/>
          </a:p>
        </p:txBody>
      </p:sp>
      <p:sp>
        <p:nvSpPr>
          <p:cNvPr id="3" name="Subtitle 2">
            <a:extLst>
              <a:ext uri="{FF2B5EF4-FFF2-40B4-BE49-F238E27FC236}">
                <a16:creationId xmlns:a16="http://schemas.microsoft.com/office/drawing/2014/main" id="{48D41DC0-D16A-4679-8193-CF47070689E3}"/>
              </a:ext>
            </a:extLst>
          </p:cNvPr>
          <p:cNvSpPr>
            <a:spLocks noGrp="1"/>
          </p:cNvSpPr>
          <p:nvPr>
            <p:ph type="subTitle" idx="1"/>
          </p:nvPr>
        </p:nvSpPr>
        <p:spPr/>
        <p:txBody>
          <a:bodyPr>
            <a:normAutofit fontScale="92500" lnSpcReduction="20000"/>
          </a:bodyPr>
          <a:lstStyle/>
          <a:p>
            <a:r>
              <a:rPr lang="en-US" sz="2800" dirty="0"/>
              <a:t>What should be done?</a:t>
            </a:r>
            <a:endParaRPr lang="en-PH" sz="2800" dirty="0"/>
          </a:p>
        </p:txBody>
      </p:sp>
    </p:spTree>
    <p:extLst>
      <p:ext uri="{BB962C8B-B14F-4D97-AF65-F5344CB8AC3E}">
        <p14:creationId xmlns:p14="http://schemas.microsoft.com/office/powerpoint/2010/main" val="3819537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400" dirty="0"/>
              <a:t>Licensed nurse/ treatment nurse will document the status of injury site and effectiveness of the treatment for pressure injuries or other skin conditions at least every 7 days.</a:t>
            </a:r>
          </a:p>
        </p:txBody>
      </p:sp>
    </p:spTree>
    <p:extLst>
      <p:ext uri="{BB962C8B-B14F-4D97-AF65-F5344CB8AC3E}">
        <p14:creationId xmlns:p14="http://schemas.microsoft.com/office/powerpoint/2010/main" val="3355554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2800" dirty="0"/>
              <a:t>Documentation should address the following areas:</a:t>
            </a:r>
          </a:p>
          <a:p>
            <a:pPr marL="0" indent="0">
              <a:buNone/>
            </a:pPr>
            <a:r>
              <a:rPr lang="en-US" sz="2800" dirty="0"/>
              <a:t>1. Site/ Location; body location, specific anatomical location</a:t>
            </a:r>
          </a:p>
          <a:p>
            <a:pPr marL="0" indent="0">
              <a:buNone/>
            </a:pPr>
            <a:r>
              <a:rPr lang="en-US" sz="2800" dirty="0"/>
              <a:t>2. size- length, width and depth measurements in centimeters</a:t>
            </a:r>
          </a:p>
          <a:p>
            <a:pPr marL="0" indent="0">
              <a:buNone/>
            </a:pPr>
            <a:r>
              <a:rPr lang="en-US" sz="2800" dirty="0"/>
              <a:t>3.Stage- stage 1,2,3,4, Unstageable or DTPI; no downstaging for stage 3 &amp; 4</a:t>
            </a:r>
          </a:p>
        </p:txBody>
      </p:sp>
    </p:spTree>
    <p:extLst>
      <p:ext uri="{BB962C8B-B14F-4D97-AF65-F5344CB8AC3E}">
        <p14:creationId xmlns:p14="http://schemas.microsoft.com/office/powerpoint/2010/main" val="2444995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4800" dirty="0"/>
              <a:t>4.Undermining/tunneling- describe present or absent, if present document in centimeters and the location involve using wound documentation clock.</a:t>
            </a:r>
          </a:p>
        </p:txBody>
      </p:sp>
    </p:spTree>
    <p:extLst>
      <p:ext uri="{BB962C8B-B14F-4D97-AF65-F5344CB8AC3E}">
        <p14:creationId xmlns:p14="http://schemas.microsoft.com/office/powerpoint/2010/main" val="3751051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2800" dirty="0"/>
              <a:t>5. Drainage- describe the amount, type and odor as;</a:t>
            </a:r>
          </a:p>
          <a:p>
            <a:pPr marL="0" indent="0">
              <a:buNone/>
            </a:pPr>
            <a:r>
              <a:rPr lang="en-US" sz="2800" dirty="0"/>
              <a:t>- Amount- small, moderate or heavy</a:t>
            </a:r>
          </a:p>
          <a:p>
            <a:pPr marL="0" indent="0">
              <a:buNone/>
            </a:pPr>
            <a:r>
              <a:rPr lang="en-US" sz="2800" dirty="0"/>
              <a:t>- Color- serous, sanguineous, serosanguinous, purulent, or none</a:t>
            </a:r>
          </a:p>
          <a:p>
            <a:pPr marL="0" indent="0">
              <a:buNone/>
            </a:pPr>
            <a:r>
              <a:rPr lang="en-US" sz="2800" dirty="0"/>
              <a:t>- Odor- none or present; if present describe as foul or mild.</a:t>
            </a:r>
          </a:p>
        </p:txBody>
      </p:sp>
    </p:spTree>
    <p:extLst>
      <p:ext uri="{BB962C8B-B14F-4D97-AF65-F5344CB8AC3E}">
        <p14:creationId xmlns:p14="http://schemas.microsoft.com/office/powerpoint/2010/main" val="28757719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3600" dirty="0"/>
              <a:t>6. Surrounding Tissues- describe condition of surrounding skin.</a:t>
            </a:r>
          </a:p>
          <a:p>
            <a:pPr marL="0" indent="0">
              <a:buNone/>
            </a:pPr>
            <a:r>
              <a:rPr lang="en-US" sz="3600" dirty="0"/>
              <a:t>7. Wound base/ color- describe tissue present in the wound.</a:t>
            </a:r>
          </a:p>
          <a:p>
            <a:pPr marL="0" indent="0">
              <a:buNone/>
            </a:pPr>
            <a:r>
              <a:rPr lang="en-US" sz="3600" dirty="0"/>
              <a:t>8. Wound Status- improved, or no change or deteriorated.</a:t>
            </a:r>
          </a:p>
        </p:txBody>
      </p:sp>
    </p:spTree>
    <p:extLst>
      <p:ext uri="{BB962C8B-B14F-4D97-AF65-F5344CB8AC3E}">
        <p14:creationId xmlns:p14="http://schemas.microsoft.com/office/powerpoint/2010/main" val="31016842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4400" dirty="0"/>
              <a:t>9. Treatment/ dressing- describe the type of treatment and the dressing applied.</a:t>
            </a:r>
          </a:p>
          <a:p>
            <a:pPr marL="0" indent="0">
              <a:buNone/>
            </a:pPr>
            <a:r>
              <a:rPr lang="en-US" sz="4400" dirty="0"/>
              <a:t>10. Pain assess and document interventions to related pain.</a:t>
            </a:r>
          </a:p>
        </p:txBody>
      </p:sp>
    </p:spTree>
    <p:extLst>
      <p:ext uri="{BB962C8B-B14F-4D97-AF65-F5344CB8AC3E}">
        <p14:creationId xmlns:p14="http://schemas.microsoft.com/office/powerpoint/2010/main" val="808857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4000" dirty="0"/>
              <a:t>Document when the pressure injury is closed and continue to monitor on routine basis for indications of the risk of reopening or new skin breakdown. Implement preventive measures and skin maintenance.</a:t>
            </a:r>
          </a:p>
        </p:txBody>
      </p:sp>
    </p:spTree>
    <p:extLst>
      <p:ext uri="{BB962C8B-B14F-4D97-AF65-F5344CB8AC3E}">
        <p14:creationId xmlns:p14="http://schemas.microsoft.com/office/powerpoint/2010/main" val="135066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B379D-5B86-48B3-BF34-CD09B0377A69}"/>
              </a:ext>
            </a:extLst>
          </p:cNvPr>
          <p:cNvSpPr>
            <a:spLocks noGrp="1"/>
          </p:cNvSpPr>
          <p:nvPr>
            <p:ph type="title"/>
          </p:nvPr>
        </p:nvSpPr>
        <p:spPr/>
        <p:txBody>
          <a:bodyPr/>
          <a:lstStyle/>
          <a:p>
            <a:r>
              <a:rPr lang="en-US" dirty="0"/>
              <a:t>Sources</a:t>
            </a:r>
            <a:endParaRPr lang="en-PH" dirty="0"/>
          </a:p>
        </p:txBody>
      </p:sp>
      <p:sp>
        <p:nvSpPr>
          <p:cNvPr id="3" name="Content Placeholder 2">
            <a:extLst>
              <a:ext uri="{FF2B5EF4-FFF2-40B4-BE49-F238E27FC236}">
                <a16:creationId xmlns:a16="http://schemas.microsoft.com/office/drawing/2014/main" id="{2FFFB1AF-E97F-49C8-9026-61716DEE3165}"/>
              </a:ext>
            </a:extLst>
          </p:cNvPr>
          <p:cNvSpPr>
            <a:spLocks noGrp="1"/>
          </p:cNvSpPr>
          <p:nvPr>
            <p:ph idx="1"/>
          </p:nvPr>
        </p:nvSpPr>
        <p:spPr/>
        <p:txBody>
          <a:bodyPr/>
          <a:lstStyle/>
          <a:p>
            <a:r>
              <a:rPr lang="en-PH" dirty="0" err="1"/>
              <a:t>Dreifke</a:t>
            </a:r>
            <a:r>
              <a:rPr lang="en-PH" dirty="0"/>
              <a:t>, M. B., Jayasuriya, A. A., &amp; Jayasuriya, A. C. (2015). Current wound healing procedures and potential care. Materials science &amp; engineering. C, Materials for biological applications, 48, 651–662. https://doi.org/10.1016/j.msec.2014.12.068</a:t>
            </a:r>
          </a:p>
          <a:p>
            <a:r>
              <a:rPr lang="en-PH" dirty="0"/>
              <a:t>Marelli, A., </a:t>
            </a:r>
            <a:r>
              <a:rPr lang="en-PH" dirty="0" err="1"/>
              <a:t>Calwuaerts</a:t>
            </a:r>
            <a:r>
              <a:rPr lang="en-PH" dirty="0"/>
              <a:t>, A., Wagner, E., </a:t>
            </a:r>
            <a:r>
              <a:rPr lang="en-PH" dirty="0" err="1"/>
              <a:t>D'hollander</a:t>
            </a:r>
            <a:r>
              <a:rPr lang="en-PH" dirty="0"/>
              <a:t>, K., &amp; </a:t>
            </a:r>
            <a:r>
              <a:rPr lang="en-PH" dirty="0" err="1"/>
              <a:t>Goudmaeker</a:t>
            </a:r>
            <a:r>
              <a:rPr lang="en-PH" dirty="0"/>
              <a:t>, S. (2018, June). Wound Care Protocol. https://bibop.ocg.msf.org/docs/29/L029NURM02E-P_Wound-Care-protocol_OCB_EN_2018.pdf.</a:t>
            </a:r>
          </a:p>
        </p:txBody>
      </p:sp>
    </p:spTree>
    <p:extLst>
      <p:ext uri="{BB962C8B-B14F-4D97-AF65-F5344CB8AC3E}">
        <p14:creationId xmlns:p14="http://schemas.microsoft.com/office/powerpoint/2010/main" val="137103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lnSpcReduction="10000"/>
          </a:bodyPr>
          <a:lstStyle/>
          <a:p>
            <a:pPr marL="0" indent="0">
              <a:buNone/>
            </a:pPr>
            <a:r>
              <a:rPr lang="en-US" sz="3200" dirty="0"/>
              <a:t>1. The licensed nurse will complete a skin assessment, along with risk assessment using standardized risk assessment tool, on each resident upon admission. Thereafter, a risk assessment, will be completed weekly for the first four weeks after admission and then quarterly or when there is a significant change in condition, (as defined by MDS 3.0).</a:t>
            </a:r>
            <a:endParaRPr lang="en-PH" sz="3200" dirty="0"/>
          </a:p>
        </p:txBody>
      </p:sp>
    </p:spTree>
    <p:extLst>
      <p:ext uri="{BB962C8B-B14F-4D97-AF65-F5344CB8AC3E}">
        <p14:creationId xmlns:p14="http://schemas.microsoft.com/office/powerpoint/2010/main" val="364631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3600" dirty="0"/>
              <a:t>2. The licensed nurse will develop a care plan to address resident risk for skin breakdown.</a:t>
            </a:r>
          </a:p>
          <a:p>
            <a:pPr marL="0" indent="0">
              <a:buNone/>
            </a:pPr>
            <a:r>
              <a:rPr lang="en-US" sz="3600" dirty="0"/>
              <a:t>3. The licensed nurse will assess each resident’s skin condition weekly and document findings in weekly wound report.</a:t>
            </a:r>
          </a:p>
        </p:txBody>
      </p:sp>
    </p:spTree>
    <p:extLst>
      <p:ext uri="{BB962C8B-B14F-4D97-AF65-F5344CB8AC3E}">
        <p14:creationId xmlns:p14="http://schemas.microsoft.com/office/powerpoint/2010/main" val="261774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3200" dirty="0"/>
              <a:t>4. The licensed nurse will assess residents for pain related to pressure injury before and after treatment.</a:t>
            </a:r>
          </a:p>
          <a:p>
            <a:pPr marL="0" indent="0">
              <a:buNone/>
            </a:pPr>
            <a:r>
              <a:rPr lang="en-US" sz="3200" dirty="0"/>
              <a:t>5. The licensed nurse will use an interdisciplinary approach to facilitate care plans and progress notes will resident’s status and appropriate interventions.</a:t>
            </a:r>
          </a:p>
        </p:txBody>
      </p:sp>
    </p:spTree>
    <p:extLst>
      <p:ext uri="{BB962C8B-B14F-4D97-AF65-F5344CB8AC3E}">
        <p14:creationId xmlns:p14="http://schemas.microsoft.com/office/powerpoint/2010/main" val="55137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000" dirty="0"/>
              <a:t>6. The licensed nurse will attend weekly Interdisciplinary Team Meeting, and the team should educate the resident/ family on status of wound healing and prevention as well as the treatment plan.</a:t>
            </a:r>
          </a:p>
        </p:txBody>
      </p:sp>
    </p:spTree>
    <p:extLst>
      <p:ext uri="{BB962C8B-B14F-4D97-AF65-F5344CB8AC3E}">
        <p14:creationId xmlns:p14="http://schemas.microsoft.com/office/powerpoint/2010/main" val="256090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000" dirty="0"/>
              <a:t>7. The licensed nurse and the Registered Dietitian will assess resident’s medications, nutritional status, abnormal lab values, fluid intake, and weight changes if contributing to break in skin integrity.</a:t>
            </a:r>
          </a:p>
        </p:txBody>
      </p:sp>
    </p:spTree>
    <p:extLst>
      <p:ext uri="{BB962C8B-B14F-4D97-AF65-F5344CB8AC3E}">
        <p14:creationId xmlns:p14="http://schemas.microsoft.com/office/powerpoint/2010/main" val="2193976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1FBB-0CA0-4543-8701-11D69BA14FD4}"/>
              </a:ext>
            </a:extLst>
          </p:cNvPr>
          <p:cNvSpPr>
            <a:spLocks noGrp="1"/>
          </p:cNvSpPr>
          <p:nvPr>
            <p:ph type="title"/>
          </p:nvPr>
        </p:nvSpPr>
        <p:spPr/>
        <p:txBody>
          <a:bodyPr/>
          <a:lstStyle/>
          <a:p>
            <a:r>
              <a:rPr lang="en-US" sz="3200" dirty="0"/>
              <a:t>The administrator should supervise and ensure that:</a:t>
            </a:r>
            <a:endParaRPr lang="en-PH" sz="3200" dirty="0"/>
          </a:p>
        </p:txBody>
      </p:sp>
      <p:sp>
        <p:nvSpPr>
          <p:cNvPr id="3" name="Content Placeholder 2">
            <a:extLst>
              <a:ext uri="{FF2B5EF4-FFF2-40B4-BE49-F238E27FC236}">
                <a16:creationId xmlns:a16="http://schemas.microsoft.com/office/drawing/2014/main" id="{900F36A2-E9FC-4600-9030-6B1092C87FC9}"/>
              </a:ext>
            </a:extLst>
          </p:cNvPr>
          <p:cNvSpPr>
            <a:spLocks noGrp="1"/>
          </p:cNvSpPr>
          <p:nvPr>
            <p:ph idx="1"/>
          </p:nvPr>
        </p:nvSpPr>
        <p:spPr/>
        <p:txBody>
          <a:bodyPr>
            <a:normAutofit/>
          </a:bodyPr>
          <a:lstStyle/>
          <a:p>
            <a:pPr marL="0" indent="0">
              <a:buNone/>
            </a:pPr>
            <a:r>
              <a:rPr lang="en-US" sz="4800" dirty="0"/>
              <a:t>8. The licensed nurse will refer newly identified pressure injuries to the IDT meeting for further assessment and care planning.</a:t>
            </a:r>
          </a:p>
        </p:txBody>
      </p:sp>
    </p:spTree>
    <p:extLst>
      <p:ext uri="{BB962C8B-B14F-4D97-AF65-F5344CB8AC3E}">
        <p14:creationId xmlns:p14="http://schemas.microsoft.com/office/powerpoint/2010/main" val="2910944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66</TotalTime>
  <Words>1700</Words>
  <Application>Microsoft Office PowerPoint</Application>
  <PresentationFormat>Widescreen</PresentationFormat>
  <Paragraphs>114</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Century Gothic</vt:lpstr>
      <vt:lpstr>Wingdings 2</vt:lpstr>
      <vt:lpstr>Quotable</vt:lpstr>
      <vt:lpstr>Standard Protocol of Wound Treatment in a Long-Term Care Setting</vt:lpstr>
      <vt:lpstr>Course Objectives:</vt:lpstr>
      <vt:lpstr>Assessment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Prevention</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Interventions</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What are the components of treatment orders, from pressure injury to other skin conditions?</vt:lpstr>
      <vt:lpstr>Documentation</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The administrator should supervise and ensure that:</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Protocol of Wound Treatment Nurse in a Long-Term Care Setting</dc:title>
  <dc:creator>John Renzo</dc:creator>
  <cp:lastModifiedBy>John Renzo</cp:lastModifiedBy>
  <cp:revision>9</cp:revision>
  <dcterms:created xsi:type="dcterms:W3CDTF">2021-06-21T13:24:20Z</dcterms:created>
  <dcterms:modified xsi:type="dcterms:W3CDTF">2021-08-17T14:05:57Z</dcterms:modified>
</cp:coreProperties>
</file>